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4229" r:id="rId4"/>
    <p:sldMasterId id="2147484742" r:id="rId5"/>
  </p:sldMasterIdLst>
  <p:notesMasterIdLst>
    <p:notesMasterId r:id="rId30"/>
  </p:notesMasterIdLst>
  <p:handoutMasterIdLst>
    <p:handoutMasterId r:id="rId31"/>
  </p:handoutMasterIdLst>
  <p:sldIdLst>
    <p:sldId id="1719" r:id="rId6"/>
    <p:sldId id="1856" r:id="rId7"/>
    <p:sldId id="1934" r:id="rId8"/>
    <p:sldId id="1870" r:id="rId9"/>
    <p:sldId id="1935" r:id="rId10"/>
    <p:sldId id="1950" r:id="rId11"/>
    <p:sldId id="1960" r:id="rId12"/>
    <p:sldId id="1905" r:id="rId13"/>
    <p:sldId id="1955" r:id="rId14"/>
    <p:sldId id="1951" r:id="rId15"/>
    <p:sldId id="1952" r:id="rId16"/>
    <p:sldId id="1938" r:id="rId17"/>
    <p:sldId id="1954" r:id="rId18"/>
    <p:sldId id="1857" r:id="rId19"/>
    <p:sldId id="1931" r:id="rId20"/>
    <p:sldId id="1956" r:id="rId21"/>
    <p:sldId id="1863" r:id="rId22"/>
    <p:sldId id="1901" r:id="rId23"/>
    <p:sldId id="1899" r:id="rId24"/>
    <p:sldId id="1959" r:id="rId25"/>
    <p:sldId id="1902" r:id="rId26"/>
    <p:sldId id="1940" r:id="rId27"/>
    <p:sldId id="1953" r:id="rId28"/>
    <p:sldId id="1949" r:id="rId29"/>
  </p:sldIdLst>
  <p:sldSz cx="12192000" cy="6858000"/>
  <p:notesSz cx="6858000" cy="9144000"/>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521415D9-36F7-43E2-AB2F-B90AF26B5E84}">
      <p14:sectionLst xmlns:p14="http://schemas.microsoft.com/office/powerpoint/2010/main">
        <p14:section name="White Template" id="{A073DAE3-B461-442F-A3D3-6642BD875E45}">
          <p14:sldIdLst>
            <p14:sldId id="1719"/>
            <p14:sldId id="1856"/>
            <p14:sldId id="1934"/>
            <p14:sldId id="1870"/>
            <p14:sldId id="1935"/>
            <p14:sldId id="1950"/>
            <p14:sldId id="1960"/>
            <p14:sldId id="1905"/>
            <p14:sldId id="1955"/>
            <p14:sldId id="1951"/>
            <p14:sldId id="1952"/>
            <p14:sldId id="1938"/>
            <p14:sldId id="1954"/>
            <p14:sldId id="1857"/>
            <p14:sldId id="1931"/>
            <p14:sldId id="1956"/>
            <p14:sldId id="1863"/>
            <p14:sldId id="1901"/>
            <p14:sldId id="1899"/>
            <p14:sldId id="1959"/>
            <p14:sldId id="1902"/>
            <p14:sldId id="1940"/>
            <p14:sldId id="1953"/>
            <p14:sldId id="1949"/>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4" name="Author" initials="A" lastIdx="59"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CF7"/>
    <a:srgbClr val="CBD6EF"/>
    <a:srgbClr val="0066FF"/>
    <a:srgbClr val="003399"/>
    <a:srgbClr val="DEEBF7"/>
    <a:srgbClr val="0078D4"/>
    <a:srgbClr val="1A1A1A"/>
    <a:srgbClr val="FFFFFF"/>
    <a:srgbClr val="00BCF2"/>
    <a:srgbClr val="40CD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A5317A5-673D-4037-9BFB-81B3C5B2D080}" v="1" dt="2021-05-07T22:38:43.48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331" autoAdjust="0"/>
    <p:restoredTop sz="69318" autoAdjust="0"/>
  </p:normalViewPr>
  <p:slideViewPr>
    <p:cSldViewPr snapToGrid="0">
      <p:cViewPr varScale="1">
        <p:scale>
          <a:sx n="62" d="100"/>
          <a:sy n="62" d="100"/>
        </p:scale>
        <p:origin x="807" y="45"/>
      </p:cViewPr>
      <p:guideLst/>
    </p:cSldViewPr>
  </p:slideViewPr>
  <p:outlineViewPr>
    <p:cViewPr>
      <p:scale>
        <a:sx n="33" d="100"/>
        <a:sy n="33" d="100"/>
      </p:scale>
      <p:origin x="0" y="-6516"/>
    </p:cViewPr>
  </p:outlineViewPr>
  <p:notesTextViewPr>
    <p:cViewPr>
      <p:scale>
        <a:sx n="125" d="100"/>
        <a:sy n="125" d="100"/>
      </p:scale>
      <p:origin x="0" y="0"/>
    </p:cViewPr>
  </p:notesTextViewPr>
  <p:sorterViewPr>
    <p:cViewPr varScale="1">
      <p:scale>
        <a:sx n="1" d="1"/>
        <a:sy n="1" d="1"/>
      </p:scale>
      <p:origin x="0" y="-486"/>
    </p:cViewPr>
  </p:sorterViewPr>
  <p:notesViewPr>
    <p:cSldViewPr snapToGrid="0" showGuides="1">
      <p:cViewPr varScale="1">
        <p:scale>
          <a:sx n="84" d="100"/>
          <a:sy n="84" d="100"/>
        </p:scale>
        <p:origin x="2934" y="3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presProps" Target="pres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commentAuthors" Target="commentAuthors.xml"/><Relationship Id="rId37"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60F9EC6-89FF-47E1-8594-1A32E3B45134}" type="datetime8">
              <a:rPr lang="en-US" smtClean="0">
                <a:latin typeface="Segoe UI" pitchFamily="34" charset="0"/>
              </a:rPr>
              <a:t>5/7/2021 3:38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6CE63F-9E7F-4C04-9D0D-FCA25A8E9E86}" type="datetime8">
              <a:rPr lang="en-US" smtClean="0"/>
              <a:t>5/7/2021 3:36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14367" rtl="0" eaLnBrk="1" latinLnBrk="0" hangingPunct="1">
      <a:lnSpc>
        <a:spcPct val="90000"/>
      </a:lnSpc>
      <a:spcAft>
        <a:spcPts val="333"/>
      </a:spcAft>
      <a:defRPr sz="882" kern="1200">
        <a:solidFill>
          <a:schemeClr val="tx1"/>
        </a:solidFill>
        <a:latin typeface="Segoe UI Light"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azure.microsoft.com/pricing/hybrid-benefit/"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t>Adjust the cover for either AZ-900T00 or AZ-900T01.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content in SkillPipe is now aligned with the content in Learn. The notes section of the PPT will call out any free Learn sandbox exercises available and provide direct links that can be shared with students (if they are not able to create a free Azure account and/or are not following along in Learn).</a:t>
            </a:r>
          </a:p>
          <a:p>
            <a:endParaRPr lang="en-US" dirty="0"/>
          </a:p>
          <a:p>
            <a:r>
              <a:rPr lang="en-US" dirty="0"/>
              <a:t>https://docs.microsoft.com/en-us/learn/paths/az-900-describe-general-security-network-security-features/</a:t>
            </a: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619146B-24F9-441E-A368-DB3B5A84C1D4}" type="datetime8">
              <a:rPr lang="en-US" smtClean="0"/>
              <a:t>5/7/2021 3:36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20803959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Segoe UI Semilight"/>
                <a:cs typeface="Segoe UI Semilight"/>
              </a:rPr>
              <a:t>Collect - </a:t>
            </a:r>
            <a:r>
              <a:rPr lang="en-US" dirty="0">
                <a:latin typeface="Segoe UI Semilight"/>
                <a:cs typeface="Segoe UI Semilight"/>
              </a:rPr>
              <a:t> data across all users, devices, applications, and infrastructure, both on-premises and in multiple clouds.</a:t>
            </a:r>
          </a:p>
          <a:p>
            <a:r>
              <a:rPr lang="en-US" b="1" dirty="0">
                <a:latin typeface="Segoe UI Semilight"/>
                <a:cs typeface="Segoe UI Semilight"/>
              </a:rPr>
              <a:t>Detect</a:t>
            </a:r>
            <a:r>
              <a:rPr lang="en-US" dirty="0">
                <a:latin typeface="Segoe UI Semilight"/>
                <a:cs typeface="Segoe UI Semilight"/>
              </a:rPr>
              <a:t> threats and minimize false positives using analytics.</a:t>
            </a:r>
          </a:p>
          <a:p>
            <a:r>
              <a:rPr lang="en-US" b="1" dirty="0">
                <a:latin typeface="Segoe UI Semilight"/>
                <a:cs typeface="Segoe UI Semilight"/>
              </a:rPr>
              <a:t>Investigate</a:t>
            </a:r>
            <a:r>
              <a:rPr lang="en-US" dirty="0">
                <a:latin typeface="Segoe UI Semilight"/>
                <a:cs typeface="Segoe UI Semilight"/>
              </a:rPr>
              <a:t> threats with AI and hunt suspicious activities at scale.</a:t>
            </a:r>
          </a:p>
          <a:p>
            <a:r>
              <a:rPr lang="en-US" b="1" dirty="0">
                <a:latin typeface="Segoe UI Semilight"/>
                <a:cs typeface="Segoe UI Semilight"/>
              </a:rPr>
              <a:t>Respond</a:t>
            </a:r>
            <a:r>
              <a:rPr lang="en-US" dirty="0">
                <a:latin typeface="Segoe UI Semilight"/>
                <a:cs typeface="Segoe UI Semilight"/>
              </a:rPr>
              <a:t> to incidents with built-in orchestration and automation of common tasks.</a:t>
            </a:r>
            <a:endParaRPr lang="en-US" dirty="0"/>
          </a:p>
          <a:p>
            <a:endParaRPr lang="en-US" dirty="0"/>
          </a:p>
          <a:p>
            <a:r>
              <a:rPr lang="en-US" b="1" dirty="0"/>
              <a:t>Learn and SkillPipe content order note:</a:t>
            </a:r>
          </a:p>
          <a:p>
            <a:r>
              <a:rPr lang="en-US" b="0" dirty="0"/>
              <a:t>https://docs.microsoft.com/en-us/learn/modules/protect-against-security-threats-azure/3-detect-respond-threats-sentinel</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5/7/2021 3:38 PM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39960833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900" b="1" kern="1200" baseline="0" dirty="0">
                <a:solidFill>
                  <a:schemeClr val="tx1"/>
                </a:solidFill>
                <a:effectLst/>
                <a:latin typeface="Segoe UI Light" pitchFamily="34" charset="0"/>
                <a:ea typeface="+mn-ea"/>
                <a:cs typeface="+mn-cs"/>
              </a:rPr>
              <a:t>Azure</a:t>
            </a:r>
            <a:r>
              <a:rPr lang="en-IE" sz="900" b="1" kern="1200" dirty="0">
                <a:solidFill>
                  <a:schemeClr val="tx1"/>
                </a:solidFill>
                <a:effectLst/>
                <a:latin typeface="Segoe UI Light" pitchFamily="34" charset="0"/>
                <a:ea typeface="+mn-ea"/>
                <a:cs typeface="+mn-cs"/>
              </a:rPr>
              <a:t> Key Vault </a:t>
            </a:r>
            <a:r>
              <a:rPr lang="en-IE" sz="900" kern="1200" dirty="0">
                <a:solidFill>
                  <a:schemeClr val="tx1"/>
                </a:solidFill>
                <a:effectLst/>
                <a:latin typeface="Segoe UI Light" pitchFamily="34" charset="0"/>
                <a:ea typeface="+mn-ea"/>
                <a:cs typeface="+mn-cs"/>
              </a:rPr>
              <a:t>-</a:t>
            </a:r>
            <a:r>
              <a:rPr lang="en-IE" sz="900" b="0" i="0" u="none" strike="noStrike" kern="1200" dirty="0">
                <a:solidFill>
                  <a:schemeClr val="tx1"/>
                </a:solidFill>
                <a:effectLst/>
                <a:latin typeface="Segoe UI Light" pitchFamily="34" charset="0"/>
                <a:ea typeface="+mn-ea"/>
                <a:cs typeface="+mn-cs"/>
              </a:rPr>
              <a:t>https://azure.microsoft.com/en-us/services/key-vault/</a:t>
            </a:r>
          </a:p>
          <a:p>
            <a:endParaRPr lang="en-IE" sz="900" b="0" i="0" u="none" strike="noStrike" kern="1200" dirty="0">
              <a:solidFill>
                <a:schemeClr val="tx1"/>
              </a:solidFill>
              <a:effectLst/>
              <a:latin typeface="Segoe UI Light" pitchFamily="34" charset="0"/>
              <a:ea typeface="+mn-ea"/>
              <a:cs typeface="+mn-cs"/>
            </a:endParaRPr>
          </a:p>
          <a:p>
            <a:r>
              <a:rPr lang="en-US" sz="900" b="1" i="0" u="none" strike="noStrike" kern="1200" dirty="0">
                <a:solidFill>
                  <a:schemeClr val="tx1"/>
                </a:solidFill>
                <a:effectLst/>
                <a:latin typeface="Segoe UI Light" pitchFamily="34" charset="0"/>
                <a:ea typeface="+mn-ea"/>
                <a:cs typeface="+mn-cs"/>
              </a:rPr>
              <a:t>Learn and SkillPipe content order note:</a:t>
            </a:r>
            <a:endParaRPr lang="en-IE" sz="900" b="1" i="0" u="none" strike="noStrike" kern="1200" dirty="0">
              <a:solidFill>
                <a:schemeClr val="tx1"/>
              </a:solidFill>
              <a:effectLst/>
              <a:latin typeface="Segoe UI Light" pitchFamily="34" charset="0"/>
              <a:ea typeface="+mn-ea"/>
              <a:cs typeface="+mn-cs"/>
            </a:endParaRPr>
          </a:p>
          <a:p>
            <a:r>
              <a:rPr lang="en-IE" sz="900" kern="1200" dirty="0">
                <a:solidFill>
                  <a:schemeClr val="tx1"/>
                </a:solidFill>
                <a:effectLst/>
                <a:latin typeface="Segoe UI Light" pitchFamily="34" charset="0"/>
                <a:ea typeface="+mn-ea"/>
                <a:cs typeface="+mn-cs"/>
              </a:rPr>
              <a:t>https://docs.microsoft.com/en-us/learn/modules/protect-against-security-threats-azure/4-manage-secrets-key-vault</a:t>
            </a: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5/7/2021 3:38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38498795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700" b="1" i="0" u="none" strike="noStrike" kern="1200" dirty="0">
                <a:solidFill>
                  <a:schemeClr val="tx1"/>
                </a:solidFill>
                <a:effectLst/>
                <a:latin typeface="Segoe UI Light" pitchFamily="34" charset="0"/>
                <a:ea typeface="+mn-ea"/>
                <a:cs typeface="+mn-cs"/>
              </a:rPr>
              <a:t>Learn and SkillPipe content order note: </a:t>
            </a:r>
          </a:p>
          <a:p>
            <a:pPr algn="l"/>
            <a:r>
              <a:rPr lang="en-US" dirty="0"/>
              <a:t>Learn has a sandbox exercise - </a:t>
            </a:r>
            <a:r>
              <a:rPr lang="en-US" b="1" i="0" dirty="0">
                <a:solidFill>
                  <a:srgbClr val="171717"/>
                </a:solidFill>
                <a:effectLst/>
                <a:latin typeface="Segoe UI" panose="020B0502040204020203" pitchFamily="34" charset="0"/>
              </a:rPr>
              <a:t>Exercise - Manage a password in Azure Key Vault</a:t>
            </a:r>
          </a:p>
          <a:p>
            <a:r>
              <a:rPr lang="en-US" b="0" i="0" dirty="0">
                <a:solidFill>
                  <a:srgbClr val="171717"/>
                </a:solidFill>
                <a:effectLst/>
                <a:latin typeface="Segoe UI" panose="020B0502040204020203" pitchFamily="34" charset="0"/>
              </a:rPr>
              <a:t>https://docs.microsoft.com/en-us/learn/modules/protect-against-security-threats-azure/5-manage-password-key-vault</a:t>
            </a:r>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
          </p:nvPr>
        </p:nvSpPr>
        <p:spPr/>
        <p:txBody>
          <a:bodyPr/>
          <a:lstStyle/>
          <a:p>
            <a:fld id="{386CE63F-9E7F-4C04-9D0D-FCA25A8E9E86}" type="datetime8">
              <a:rPr lang="en-US" smtClean="0"/>
              <a:t>5/7/2021 3:38 PM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18581657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https://docs.microsoft.com/en-us/azure/virtual-machines/windows/dedicated-hosts</a:t>
            </a:r>
          </a:p>
          <a:p>
            <a:endParaRPr lang="en-US" dirty="0"/>
          </a:p>
          <a:p>
            <a:pPr algn="l"/>
            <a:r>
              <a:rPr lang="en-US" b="0" i="0" dirty="0">
                <a:solidFill>
                  <a:srgbClr val="171717"/>
                </a:solidFill>
                <a:effectLst/>
                <a:latin typeface="Segoe UI" panose="020B0502040204020203" pitchFamily="34" charset="0"/>
              </a:rPr>
              <a:t>Azure Dedicated Host is a service that provides physical servers - able to host one or more virtual machines - dedicated to one Azure subscription. Dedicated hosts are the same physical servers used in our data centers, provided as a resource. You can provision dedicated hosts within a region, availability zone, and fault domain. Then, you can place VMs directly into your provisioned hosts, in whatever configuration best meets your needs.</a:t>
            </a:r>
          </a:p>
          <a:p>
            <a:pPr algn="l"/>
            <a:r>
              <a:rPr lang="en-US" b="1" i="0" dirty="0">
                <a:solidFill>
                  <a:srgbClr val="171717"/>
                </a:solidFill>
                <a:effectLst/>
                <a:latin typeface="Segoe UI" panose="020B0502040204020203" pitchFamily="34" charset="0"/>
              </a:rPr>
              <a:t>Limitations</a:t>
            </a:r>
          </a:p>
          <a:p>
            <a:pPr algn="l">
              <a:buFont typeface="Arial" panose="020B0604020202020204" pitchFamily="34" charset="0"/>
              <a:buChar char="•"/>
            </a:pPr>
            <a:r>
              <a:rPr lang="en-US" b="0" i="0" dirty="0">
                <a:solidFill>
                  <a:srgbClr val="171717"/>
                </a:solidFill>
                <a:effectLst/>
                <a:latin typeface="Segoe UI" panose="020B0502040204020203" pitchFamily="34" charset="0"/>
              </a:rPr>
              <a:t>Virtual machine scale sets are not currently supported on dedicated hosts.</a:t>
            </a:r>
          </a:p>
          <a:p>
            <a:pPr algn="l"/>
            <a:r>
              <a:rPr lang="en-US" b="1" i="0" dirty="0">
                <a:solidFill>
                  <a:srgbClr val="171717"/>
                </a:solidFill>
                <a:effectLst/>
                <a:latin typeface="Segoe UI" panose="020B0502040204020203" pitchFamily="34" charset="0"/>
              </a:rPr>
              <a:t>Benefits</a:t>
            </a:r>
          </a:p>
          <a:p>
            <a:pPr algn="l"/>
            <a:r>
              <a:rPr lang="en-US" b="0" i="0" dirty="0">
                <a:solidFill>
                  <a:srgbClr val="171717"/>
                </a:solidFill>
                <a:effectLst/>
                <a:latin typeface="Segoe UI" panose="020B0502040204020203" pitchFamily="34" charset="0"/>
              </a:rPr>
              <a:t>Reserving the entire host provides the following benefits:</a:t>
            </a:r>
          </a:p>
          <a:p>
            <a:pPr algn="l">
              <a:buFont typeface="Arial" panose="020B0604020202020204" pitchFamily="34" charset="0"/>
              <a:buChar char="•"/>
            </a:pPr>
            <a:r>
              <a:rPr lang="en-US" b="0" i="0" dirty="0">
                <a:solidFill>
                  <a:srgbClr val="171717"/>
                </a:solidFill>
                <a:effectLst/>
                <a:latin typeface="Segoe UI" panose="020B0502040204020203" pitchFamily="34" charset="0"/>
              </a:rPr>
              <a:t>Hardware isolation at the physical server level. No other VMs will be placed on your hosts. Dedicated hosts are deployed in the same data centers and share the same network and underlying storage infrastructure as other, non-isolated hosts.</a:t>
            </a:r>
          </a:p>
          <a:p>
            <a:pPr algn="l">
              <a:buFont typeface="Arial" panose="020B0604020202020204" pitchFamily="34" charset="0"/>
              <a:buChar char="•"/>
            </a:pPr>
            <a:r>
              <a:rPr lang="en-US" b="0" i="0" dirty="0">
                <a:solidFill>
                  <a:srgbClr val="171717"/>
                </a:solidFill>
                <a:effectLst/>
                <a:latin typeface="Segoe UI" panose="020B0502040204020203" pitchFamily="34" charset="0"/>
              </a:rPr>
              <a:t>Control over maintenance events initiated by the Azure platform. While the majority of maintenance events have little to no impact on your virtual machines, there are some sensitive workloads where each second of pause can have an impact. With dedicated hosts, you can opt-in to a maintenance window to reduce the impact to your service.</a:t>
            </a:r>
          </a:p>
          <a:p>
            <a:pPr algn="l">
              <a:buFont typeface="Arial" panose="020B0604020202020204" pitchFamily="34" charset="0"/>
              <a:buChar char="•"/>
            </a:pPr>
            <a:r>
              <a:rPr lang="en-US" b="0" i="0" dirty="0">
                <a:solidFill>
                  <a:srgbClr val="171717"/>
                </a:solidFill>
                <a:effectLst/>
                <a:latin typeface="Segoe UI" panose="020B0502040204020203" pitchFamily="34" charset="0"/>
              </a:rPr>
              <a:t>With the Azure hybrid benefit, you can bring your own licenses for Windows and SQL to Azure. Using the hybrid benefits provides you with additional benefits. For more information, see </a:t>
            </a:r>
            <a:r>
              <a:rPr lang="en-US" b="0" i="0" u="none" strike="noStrike" dirty="0">
                <a:solidFill>
                  <a:srgbClr val="171717"/>
                </a:solidFill>
                <a:effectLst/>
                <a:latin typeface="Segoe UI" panose="020B0502040204020203" pitchFamily="34" charset="0"/>
                <a:hlinkClick r:id="rId3"/>
              </a:rPr>
              <a:t>Azure Hybrid Benefit</a:t>
            </a:r>
            <a:r>
              <a:rPr lang="en-US" b="0" i="0" dirty="0">
                <a:solidFill>
                  <a:srgbClr val="171717"/>
                </a:solidFill>
                <a:effectLst/>
                <a:latin typeface="Segoe UI" panose="020B0502040204020203" pitchFamily="34" charset="0"/>
              </a:rPr>
              <a:t>.</a:t>
            </a:r>
          </a:p>
          <a:p>
            <a:pPr algn="l">
              <a:buFont typeface="Arial" panose="020B0604020202020204" pitchFamily="34" charset="0"/>
              <a:buChar char="•"/>
            </a:pPr>
            <a:endParaRPr lang="en-US" b="0" i="0" dirty="0">
              <a:solidFill>
                <a:srgbClr val="171717"/>
              </a:solidFill>
              <a:effectLst/>
              <a:latin typeface="Segoe UI" panose="020B0502040204020203" pitchFamily="34" charset="0"/>
            </a:endParaRPr>
          </a:p>
          <a:p>
            <a:pPr algn="l">
              <a:buFont typeface="Arial" panose="020B0604020202020204" pitchFamily="34" charset="0"/>
              <a:buNone/>
            </a:pPr>
            <a:r>
              <a:rPr lang="en-US" b="1" i="0" dirty="0">
                <a:solidFill>
                  <a:srgbClr val="171717"/>
                </a:solidFill>
                <a:effectLst/>
                <a:latin typeface="Segoe UI" panose="020B0502040204020203" pitchFamily="34" charset="0"/>
              </a:rPr>
              <a:t>Learn and SkillPipe content order note:</a:t>
            </a:r>
          </a:p>
          <a:p>
            <a:pPr algn="l">
              <a:buFont typeface="Arial" panose="020B0604020202020204" pitchFamily="34" charset="0"/>
              <a:buNone/>
            </a:pPr>
            <a:r>
              <a:rPr lang="en-US" b="0" i="0" dirty="0">
                <a:solidFill>
                  <a:srgbClr val="171717"/>
                </a:solidFill>
                <a:effectLst/>
                <a:latin typeface="Segoe UI" panose="020B0502040204020203" pitchFamily="34" charset="0"/>
              </a:rPr>
              <a:t>https://docs.microsoft.com/en-us/learn/modules/protect-against-security-threats-azure/6-host-virtual-machines-dedicated-hosts</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5/7/2021 3:38 PM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14873971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Learn and SkillPipe content order note:</a:t>
            </a:r>
          </a:p>
          <a:p>
            <a:r>
              <a:rPr lang="en-US" b="0" dirty="0"/>
              <a:t>Slides 14-15</a:t>
            </a:r>
          </a:p>
          <a:p>
            <a:r>
              <a:rPr lang="en-US" b="0" dirty="0"/>
              <a:t>https://docs.microsoft.com/en-us/learn/modules/secure-network-connectivity-azure/1-introduction</a:t>
            </a:r>
          </a:p>
          <a:p>
            <a:endParaRPr lang="en-US" b="0"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5/7/2021 3:38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38183807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Learn and SkillPipe content order note:</a:t>
            </a:r>
          </a:p>
          <a:p>
            <a:r>
              <a:rPr lang="en-US" b="0" dirty="0"/>
              <a:t>Slides 14-15</a:t>
            </a:r>
          </a:p>
          <a:p>
            <a:r>
              <a:rPr lang="en-US" b="0" dirty="0"/>
              <a:t>https://docs.microsoft.com/en-us/learn/modules/secure-network-connectivity-azure/1-introduction</a:t>
            </a:r>
          </a:p>
          <a:p>
            <a:endParaRPr lang="en-US" b="0" dirty="0"/>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
          </p:nvPr>
        </p:nvSpPr>
        <p:spPr/>
        <p:txBody>
          <a:bodyPr/>
          <a:lstStyle/>
          <a:p>
            <a:fld id="{386CE63F-9E7F-4C04-9D0D-FCA25A8E9E86}" type="datetime8">
              <a:rPr lang="en-US" smtClean="0"/>
              <a:t>5/7/2021 3:38 PM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12475517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900" b="0" i="0" u="none" strike="noStrike" kern="1200" dirty="0">
                <a:solidFill>
                  <a:schemeClr val="tx1"/>
                </a:solidFill>
                <a:effectLst/>
                <a:latin typeface="Segoe UI Light" pitchFamily="34" charset="0"/>
                <a:ea typeface="+mn-ea"/>
                <a:cs typeface="+mn-cs"/>
              </a:rPr>
              <a:t>This is conceptual, to be kept high level, explaining how security options can be targeted at each layer. </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900" b="0" i="0" u="none" strike="noStrike" kern="1200" dirty="0">
              <a:solidFill>
                <a:schemeClr val="tx1"/>
              </a:solidFill>
              <a:effectLst/>
              <a:latin typeface="Segoe UI Light" pitchFamily="34" charset="0"/>
              <a:ea typeface="+mn-ea"/>
              <a:cs typeface="+mn-cs"/>
            </a:endParaRPr>
          </a:p>
          <a:p>
            <a:r>
              <a:rPr lang="en-US" sz="900" b="1" dirty="0"/>
              <a:t>Learn and SkillPipe content order note:</a:t>
            </a:r>
          </a:p>
          <a:p>
            <a:r>
              <a:rPr lang="en-US" sz="900" b="0" dirty="0"/>
              <a:t>Slides 16-17</a:t>
            </a:r>
          </a:p>
          <a:p>
            <a:r>
              <a:rPr lang="en-US" sz="900" b="0" dirty="0"/>
              <a:t>https://docs.microsoft.com/en-us/learn/modules/secure-network-connectivity-azure/2-what-is-defense-in-depth</a:t>
            </a:r>
          </a:p>
          <a:p>
            <a:endParaRPr lang="en-US" sz="900" b="0" dirty="0"/>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900" b="0" i="0" u="none" strike="noStrike" kern="1200" dirty="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5/7/2021 3:38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20010053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comparable to the Shared Responsibility slide, but specific to security. </a:t>
            </a:r>
          </a:p>
          <a:p>
            <a:endParaRPr lang="en-US" dirty="0"/>
          </a:p>
          <a:p>
            <a:r>
              <a:rPr lang="en-US" sz="800" b="1" dirty="0"/>
              <a:t>Learn and SkillPipe content order note:</a:t>
            </a:r>
          </a:p>
          <a:p>
            <a:r>
              <a:rPr lang="en-US" sz="800" b="0" dirty="0"/>
              <a:t>Slides 16-17</a:t>
            </a:r>
          </a:p>
          <a:p>
            <a:r>
              <a:rPr lang="en-US" sz="800" b="0" dirty="0"/>
              <a:t>https://docs.microsoft.com/en-us/learn/modules/secure-network-connectivity-azure/2-what-is-defense-in-depth</a:t>
            </a:r>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5/7/2021 3:38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23470011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900" b="1" i="0" u="none" strike="noStrike" kern="1200" dirty="0">
                <a:solidFill>
                  <a:schemeClr val="tx1"/>
                </a:solidFill>
                <a:effectLst/>
                <a:latin typeface="Segoe UI Light" pitchFamily="34" charset="0"/>
                <a:ea typeface="+mn-ea"/>
                <a:cs typeface="+mn-cs"/>
              </a:rPr>
              <a:t>NSG</a:t>
            </a:r>
            <a:r>
              <a:rPr lang="en-IE" sz="900" b="0" i="0" u="none" strike="noStrike" kern="1200" dirty="0">
                <a:solidFill>
                  <a:schemeClr val="tx1"/>
                </a:solidFill>
                <a:effectLst/>
                <a:latin typeface="Segoe UI Light" pitchFamily="34" charset="0"/>
                <a:ea typeface="+mn-ea"/>
                <a:cs typeface="+mn-cs"/>
              </a:rPr>
              <a:t> -https://docs.microsoft.com/en-us/azure/virtual-network/</a:t>
            </a:r>
            <a:r>
              <a:rPr lang="en-IE" sz="900" b="0" i="0" u="none" strike="noStrike" kern="1200" dirty="0" err="1">
                <a:solidFill>
                  <a:schemeClr val="tx1"/>
                </a:solidFill>
                <a:effectLst/>
                <a:latin typeface="Segoe UI Light" pitchFamily="34" charset="0"/>
                <a:ea typeface="+mn-ea"/>
                <a:cs typeface="+mn-cs"/>
              </a:rPr>
              <a:t>security-overview#network-security-groups</a:t>
            </a:r>
            <a:endParaRPr lang="en-IE" sz="900" b="0" i="0" u="none" strike="noStrike" kern="1200" dirty="0">
              <a:solidFill>
                <a:schemeClr val="tx1"/>
              </a:solidFill>
              <a:effectLst/>
              <a:latin typeface="Segoe UI Light" pitchFamily="34" charset="0"/>
              <a:ea typeface="+mn-ea"/>
              <a:cs typeface="+mn-cs"/>
            </a:endParaRPr>
          </a:p>
          <a:p>
            <a:endParaRPr lang="en-IE" sz="900" b="0" i="0" u="none" strike="noStrike" kern="1200" dirty="0">
              <a:solidFill>
                <a:schemeClr val="tx1"/>
              </a:solidFill>
              <a:effectLst/>
              <a:latin typeface="Segoe UI Light" pitchFamily="34" charset="0"/>
              <a:ea typeface="+mn-ea"/>
              <a:cs typeface="+mn-cs"/>
            </a:endParaRPr>
          </a:p>
          <a:p>
            <a:pPr marL="0" indent="0">
              <a:buNone/>
            </a:pPr>
            <a:r>
              <a:rPr lang="en-US" sz="2800" noProof="0" dirty="0"/>
              <a:t>Filters network traffic to, and from, Azure resources on Azure Virtual Networks.</a:t>
            </a:r>
          </a:p>
          <a:p>
            <a:pPr>
              <a:lnSpc>
                <a:spcPct val="114000"/>
              </a:lnSpc>
            </a:pPr>
            <a:r>
              <a:rPr lang="en-US" sz="2800" dirty="0"/>
              <a:t>Set inbound and outbound rules to filter by source and destination IP address, port, and protocol.</a:t>
            </a:r>
          </a:p>
          <a:p>
            <a:pPr>
              <a:lnSpc>
                <a:spcPct val="114000"/>
              </a:lnSpc>
            </a:pPr>
            <a:r>
              <a:rPr lang="en-US" sz="2800" dirty="0"/>
              <a:t>Add multiple rules, as needed, within subscription limits. </a:t>
            </a:r>
          </a:p>
          <a:p>
            <a:pPr>
              <a:lnSpc>
                <a:spcPct val="114000"/>
              </a:lnSpc>
            </a:pPr>
            <a:r>
              <a:rPr lang="en-US" sz="2800" dirty="0"/>
              <a:t>Azure applies default, baseline, security rules to new NSGs.</a:t>
            </a:r>
          </a:p>
          <a:p>
            <a:pPr>
              <a:lnSpc>
                <a:spcPct val="114000"/>
              </a:lnSpc>
            </a:pPr>
            <a:r>
              <a:rPr lang="en-US" sz="2800" dirty="0"/>
              <a:t>Override default rules with new, higher priority, rules.</a:t>
            </a:r>
          </a:p>
          <a:p>
            <a:pPr>
              <a:lnSpc>
                <a:spcPct val="114000"/>
              </a:lnSpc>
            </a:pPr>
            <a:endParaRPr lang="en-US" sz="2800" dirty="0"/>
          </a:p>
          <a:p>
            <a:pPr>
              <a:lnSpc>
                <a:spcPct val="114000"/>
              </a:lnSpc>
            </a:pPr>
            <a:r>
              <a:rPr lang="en-US" sz="2800" b="1" dirty="0"/>
              <a:t>Learn and SkillPipe content order note:</a:t>
            </a:r>
          </a:p>
          <a:p>
            <a:r>
              <a:rPr lang="en-IE" sz="900" b="0" i="0" u="none" strike="noStrike" kern="1200" dirty="0">
                <a:solidFill>
                  <a:schemeClr val="tx1"/>
                </a:solidFill>
                <a:effectLst/>
                <a:latin typeface="Segoe UI Light" pitchFamily="34" charset="0"/>
                <a:ea typeface="+mn-ea"/>
                <a:cs typeface="+mn-cs"/>
              </a:rPr>
              <a:t>https://docs.microsoft.com/en-us/learn/modules/secure-network-connectivity-azure/5-filter-traffic-network-security-groups</a:t>
            </a:r>
          </a:p>
          <a:p>
            <a:endParaRPr lang="en-IE" sz="900" b="0" i="0" u="none" strike="noStrike" kern="1200" dirty="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5/7/2021 3:38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42169897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0" i="0" u="none" strike="noStrike" kern="1200" dirty="0">
                <a:solidFill>
                  <a:schemeClr val="tx1"/>
                </a:solidFill>
                <a:effectLst/>
                <a:latin typeface="Segoe UI Light" pitchFamily="34" charset="0"/>
                <a:ea typeface="+mn-ea"/>
                <a:cs typeface="+mn-cs"/>
              </a:rPr>
              <a:t>✔️ Azure Application Gateway  also provides a firewall, called the Web Application Firewall (WAF). WAF provides centralized, inbound protection for your web applications against common exploits and vulnerabilities.</a:t>
            </a:r>
          </a:p>
          <a:p>
            <a:pPr marL="457200" indent="-457200">
              <a:lnSpc>
                <a:spcPct val="114000"/>
              </a:lnSpc>
              <a:buFont typeface="Arial" panose="020B0604020202020204" pitchFamily="34" charset="0"/>
              <a:buChar char="•"/>
            </a:pPr>
            <a:r>
              <a:rPr lang="en-US" sz="2800" dirty="0"/>
              <a:t>Applies inbound and outbound traffic filtering rules.</a:t>
            </a:r>
          </a:p>
          <a:p>
            <a:pPr marL="457200" indent="-457200">
              <a:lnSpc>
                <a:spcPct val="114000"/>
              </a:lnSpc>
              <a:buFont typeface="Arial" panose="020B0604020202020204" pitchFamily="34" charset="0"/>
              <a:buChar char="•"/>
            </a:pPr>
            <a:r>
              <a:rPr lang="en-US" sz="2800" dirty="0"/>
              <a:t>Built-in high availability.</a:t>
            </a:r>
          </a:p>
          <a:p>
            <a:pPr marL="457200" indent="-457200">
              <a:lnSpc>
                <a:spcPct val="114000"/>
              </a:lnSpc>
              <a:buFont typeface="Arial" panose="020B0604020202020204" pitchFamily="34" charset="0"/>
              <a:buChar char="•"/>
            </a:pPr>
            <a:r>
              <a:rPr lang="en-US" sz="2800" dirty="0"/>
              <a:t>Unrestricted cloud scalability.</a:t>
            </a:r>
          </a:p>
          <a:p>
            <a:pPr marL="457200" indent="-457200">
              <a:lnSpc>
                <a:spcPct val="114000"/>
              </a:lnSpc>
              <a:buFont typeface="Arial" panose="020B0604020202020204" pitchFamily="34" charset="0"/>
              <a:buChar char="•"/>
            </a:pPr>
            <a:r>
              <a:rPr lang="en-US" sz="2800" dirty="0"/>
              <a:t>Uses Azure Monitor logging.</a:t>
            </a:r>
          </a:p>
          <a:p>
            <a:endParaRPr lang="en-US" sz="900" b="0" i="0" u="none" strike="noStrike" kern="1200" dirty="0">
              <a:solidFill>
                <a:schemeClr val="tx1"/>
              </a:solidFill>
              <a:effectLst/>
              <a:latin typeface="Segoe UI Light" pitchFamily="34" charset="0"/>
              <a:ea typeface="+mn-ea"/>
              <a:cs typeface="+mn-cs"/>
            </a:endParaRPr>
          </a:p>
          <a:p>
            <a:endParaRPr lang="en-IE" sz="900" b="0" i="0" u="none" strike="noStrike" kern="1200" dirty="0">
              <a:solidFill>
                <a:schemeClr val="tx1"/>
              </a:solidFill>
              <a:effectLst/>
              <a:latin typeface="Segoe UI Light" pitchFamily="34" charset="0"/>
              <a:ea typeface="+mn-ea"/>
              <a:cs typeface="+mn-cs"/>
            </a:endParaRPr>
          </a:p>
          <a:p>
            <a:r>
              <a:rPr lang="en-IE" sz="900" b="0" i="0" u="none" strike="noStrike" kern="1200" dirty="0">
                <a:solidFill>
                  <a:schemeClr val="tx1"/>
                </a:solidFill>
                <a:effectLst/>
                <a:latin typeface="Segoe UI Light" pitchFamily="34" charset="0"/>
                <a:ea typeface="+mn-ea"/>
                <a:cs typeface="+mn-cs"/>
              </a:rPr>
              <a:t>Azure Firewall - https://azure.microsoft.com/en-us/services/azure-firewall/</a:t>
            </a:r>
          </a:p>
          <a:p>
            <a:endParaRPr lang="en-IE" sz="900" b="0" i="0" u="none" strike="noStrike" kern="1200" dirty="0">
              <a:solidFill>
                <a:schemeClr val="tx1"/>
              </a:solidFill>
              <a:effectLst/>
              <a:latin typeface="Segoe UI Light" pitchFamily="34" charset="0"/>
              <a:ea typeface="+mn-ea"/>
              <a:cs typeface="+mn-cs"/>
            </a:endParaRPr>
          </a:p>
          <a:p>
            <a:r>
              <a:rPr lang="en-US" sz="900" b="1" i="0" u="none" strike="noStrike" kern="1200" dirty="0">
                <a:solidFill>
                  <a:schemeClr val="tx1"/>
                </a:solidFill>
                <a:effectLst/>
                <a:latin typeface="Segoe UI Light" pitchFamily="34" charset="0"/>
                <a:ea typeface="+mn-ea"/>
                <a:cs typeface="+mn-cs"/>
              </a:rPr>
              <a:t>Learn and SkillPipe content order note:</a:t>
            </a:r>
            <a:endParaRPr lang="en-IE" sz="900" b="1" i="0" u="none" strike="noStrike" kern="1200" dirty="0">
              <a:solidFill>
                <a:schemeClr val="tx1"/>
              </a:solidFill>
              <a:effectLst/>
              <a:latin typeface="Segoe UI Light" pitchFamily="34" charset="0"/>
              <a:ea typeface="+mn-ea"/>
              <a:cs typeface="+mn-cs"/>
            </a:endParaRPr>
          </a:p>
          <a:p>
            <a:r>
              <a:rPr lang="en-IE" sz="900" b="0" i="0" u="none" strike="noStrike" kern="1200" dirty="0">
                <a:solidFill>
                  <a:schemeClr val="tx1"/>
                </a:solidFill>
                <a:effectLst/>
                <a:latin typeface="Segoe UI Light" pitchFamily="34" charset="0"/>
                <a:ea typeface="+mn-ea"/>
                <a:cs typeface="+mn-cs"/>
              </a:rPr>
              <a:t>https://docs.microsoft.com/en-us/learn/modules/secure-network-connectivity-azure/3-protect-network-azure-firewall</a:t>
            </a: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5/7/2021 3:38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19585196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Learn and SkillPipe content order note:</a:t>
            </a:r>
          </a:p>
          <a:p>
            <a:r>
              <a:rPr lang="en-US" b="0" dirty="0"/>
              <a:t>Slides 1-5</a:t>
            </a:r>
          </a:p>
          <a:p>
            <a:r>
              <a:rPr lang="en-US" b="0" dirty="0"/>
              <a:t>https://docs.microsoft.com/en-us/learn/modules/iot-fundamentals/1-introduction</a:t>
            </a:r>
          </a:p>
          <a:p>
            <a:endParaRPr lang="en-US" dirty="0"/>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5/7/2021 3:36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0656855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900" b="1" kern="1200" dirty="0">
                <a:solidFill>
                  <a:schemeClr val="tx1"/>
                </a:solidFill>
                <a:effectLst/>
                <a:latin typeface="Segoe UI Light" pitchFamily="34" charset="0"/>
                <a:ea typeface="+mn-ea"/>
                <a:cs typeface="+mn-cs"/>
              </a:rPr>
              <a:t>Azure DDoS Protection </a:t>
            </a:r>
            <a:r>
              <a:rPr lang="en-IE" sz="900" kern="1200" dirty="0">
                <a:solidFill>
                  <a:schemeClr val="tx1"/>
                </a:solidFill>
                <a:effectLst/>
                <a:latin typeface="Segoe UI Light" pitchFamily="34" charset="0"/>
                <a:ea typeface="+mn-ea"/>
                <a:cs typeface="+mn-cs"/>
              </a:rPr>
              <a:t>- </a:t>
            </a:r>
            <a:r>
              <a:rPr lang="en-IE" sz="900" b="0" i="0" u="none" strike="noStrike" kern="1200" dirty="0">
                <a:solidFill>
                  <a:schemeClr val="tx1"/>
                </a:solidFill>
                <a:effectLst/>
                <a:latin typeface="Segoe UI Light" pitchFamily="34" charset="0"/>
                <a:ea typeface="+mn-ea"/>
                <a:cs typeface="+mn-cs"/>
              </a:rPr>
              <a:t>https://azure.microsoft.com/en-us/services/ddos-protection/</a:t>
            </a:r>
          </a:p>
          <a:p>
            <a:endParaRPr lang="en-IE" sz="900" b="0" i="0" u="none" strike="noStrike" kern="1200" dirty="0">
              <a:solidFill>
                <a:schemeClr val="tx1"/>
              </a:solidFill>
              <a:effectLst/>
              <a:latin typeface="Segoe UI Light" pitchFamily="34" charset="0"/>
              <a:ea typeface="+mn-ea"/>
              <a:cs typeface="+mn-cs"/>
            </a:endParaRPr>
          </a:p>
          <a:p>
            <a:r>
              <a:rPr lang="en-US" sz="900" b="1" i="0" u="none" strike="noStrike" kern="1200" dirty="0">
                <a:solidFill>
                  <a:schemeClr val="tx1"/>
                </a:solidFill>
                <a:effectLst/>
                <a:latin typeface="Segoe UI Light" pitchFamily="34" charset="0"/>
                <a:ea typeface="+mn-ea"/>
                <a:cs typeface="+mn-cs"/>
              </a:rPr>
              <a:t>Learn and SkillPipe content order note:</a:t>
            </a:r>
            <a:endParaRPr lang="en-IE" sz="900" b="1" i="0" u="none" strike="noStrike" kern="1200" dirty="0">
              <a:solidFill>
                <a:schemeClr val="tx1"/>
              </a:solidFill>
              <a:effectLst/>
              <a:latin typeface="Segoe UI Light" pitchFamily="34" charset="0"/>
              <a:ea typeface="+mn-ea"/>
              <a:cs typeface="+mn-cs"/>
            </a:endParaRPr>
          </a:p>
          <a:p>
            <a:r>
              <a:rPr lang="en-IE" sz="900" kern="1200" dirty="0">
                <a:solidFill>
                  <a:schemeClr val="tx1"/>
                </a:solidFill>
                <a:effectLst/>
                <a:latin typeface="Segoe UI Light" pitchFamily="34" charset="0"/>
                <a:ea typeface="+mn-ea"/>
                <a:cs typeface="+mn-cs"/>
              </a:rPr>
              <a:t>https://docs.microsoft.com/en-us/learn/modules/secure-network-connectivity-azure/4-protect-attacks-azure-ddos-protection</a:t>
            </a: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5/7/2021 3:38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23546378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t>This </a:t>
            </a:r>
            <a:r>
              <a:rPr lang="en-US" baseline="0" dirty="0"/>
              <a:t>slide uses</a:t>
            </a:r>
            <a:r>
              <a:rPr lang="en-US" dirty="0"/>
              <a:t> the Defense in Depth perimeter and networking</a:t>
            </a:r>
            <a:r>
              <a:rPr lang="en-US" baseline="0" dirty="0"/>
              <a:t> </a:t>
            </a:r>
            <a:r>
              <a:rPr lang="en-US" dirty="0"/>
              <a:t>layers as examples. Discussing Azure networking security solutions at each layer is beyond the</a:t>
            </a:r>
            <a:r>
              <a:rPr lang="en-US" baseline="0" dirty="0"/>
              <a:t> scope of this course</a:t>
            </a:r>
            <a:r>
              <a:rPr lang="en-US" dirty="0"/>
              <a:t>. </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882" b="0" i="0" u="none" strike="noStrike" kern="1200" dirty="0">
              <a:solidFill>
                <a:schemeClr val="tx1"/>
              </a:solidFill>
              <a:effectLst/>
              <a:latin typeface="Segoe UI Light" pitchFamily="34" charset="0"/>
              <a:ea typeface="+mn-ea"/>
              <a:cs typeface="+mn-cs"/>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882" b="1" i="0" u="none" strike="noStrike" kern="1200" dirty="0">
                <a:solidFill>
                  <a:schemeClr val="tx1"/>
                </a:solidFill>
                <a:effectLst/>
                <a:latin typeface="Segoe UI Light" pitchFamily="34" charset="0"/>
                <a:ea typeface="+mn-ea"/>
                <a:cs typeface="+mn-cs"/>
              </a:rPr>
              <a:t>Learn and SkillPipe content order note:</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882" b="0" i="0" u="none" strike="noStrike" kern="1200" dirty="0">
                <a:solidFill>
                  <a:schemeClr val="tx1"/>
                </a:solidFill>
                <a:effectLst/>
                <a:latin typeface="Segoe UI Light" pitchFamily="34" charset="0"/>
                <a:ea typeface="+mn-ea"/>
                <a:cs typeface="+mn-cs"/>
              </a:rPr>
              <a:t>https://docs.microsoft.com/en-us/learn/modules/secure-network-connectivity-azure/7-combine-services-complete-solution</a:t>
            </a: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5/7/2021 3:38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9650721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spcAft>
                <a:spcPts val="300"/>
              </a:spcAft>
            </a:pPr>
            <a:r>
              <a:rPr lang="en-US" sz="1800" b="1" dirty="0">
                <a:solidFill>
                  <a:srgbClr val="000000"/>
                </a:solidFill>
                <a:effectLst/>
                <a:latin typeface="Segoe UI Light" panose="020B0502040204020203" pitchFamily="34" charset="0"/>
              </a:rPr>
              <a:t>Learn and SkillPipe content order note: </a:t>
            </a:r>
            <a:endParaRPr lang="en-US" sz="1800" dirty="0">
              <a:solidFill>
                <a:srgbClr val="000000"/>
              </a:solidFill>
              <a:effectLst/>
              <a:latin typeface="Segoe UI Light" panose="020B0502040204020203" pitchFamily="34" charset="0"/>
            </a:endParaRPr>
          </a:p>
          <a:p>
            <a:pPr algn="l"/>
            <a:r>
              <a:rPr lang="en-US" sz="1800" dirty="0">
                <a:solidFill>
                  <a:srgbClr val="000000"/>
                </a:solidFill>
                <a:effectLst/>
                <a:latin typeface="Segoe UI Light" panose="020B0502040204020203" pitchFamily="34" charset="0"/>
              </a:rPr>
              <a:t>Learn has a sandbox exercise - </a:t>
            </a:r>
            <a:r>
              <a:rPr lang="en-US" sz="4400" b="1" i="0" dirty="0">
                <a:solidFill>
                  <a:srgbClr val="171717"/>
                </a:solidFill>
                <a:effectLst/>
                <a:latin typeface="Segoe UI" panose="020B0502040204020203" pitchFamily="34" charset="0"/>
              </a:rPr>
              <a:t>Exercise - Configure network access to a VM by using a network security group</a:t>
            </a:r>
          </a:p>
          <a:p>
            <a:pPr>
              <a:spcBef>
                <a:spcPts val="0"/>
              </a:spcBef>
              <a:spcAft>
                <a:spcPts val="300"/>
              </a:spcAft>
            </a:pPr>
            <a:r>
              <a:rPr lang="en-US" sz="1800" dirty="0">
                <a:solidFill>
                  <a:srgbClr val="171717"/>
                </a:solidFill>
                <a:effectLst/>
                <a:latin typeface="Segoe UI" panose="020B0502040204020203" pitchFamily="34" charset="0"/>
              </a:rPr>
              <a:t>https://docs.microsoft.com/en-us/learn/modules/secure-network-connectivity-azure/6-configure-access-network-security-group</a:t>
            </a:r>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
          </p:nvPr>
        </p:nvSpPr>
        <p:spPr/>
        <p:txBody>
          <a:bodyPr/>
          <a:lstStyle/>
          <a:p>
            <a:fld id="{386CE63F-9E7F-4C04-9D0D-FCA25A8E9E86}" type="datetime8">
              <a:rPr lang="en-US" smtClean="0"/>
              <a:t>5/7/2021 3:38 PM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12054726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WWL recommends using polling to be completed for every 7 – 10 slides and preferably at the end of each section. This helps break classes up and adds more interactivity especially for remote classes.</a:t>
            </a:r>
          </a:p>
          <a:p>
            <a:endParaRPr lang="en-US" dirty="0"/>
          </a:p>
          <a:p>
            <a:pPr marL="0" marR="0" lvl="0" indent="0" algn="l" defTabSz="932742" rtl="0" eaLnBrk="1" fontAlgn="auto" latinLnBrk="0" hangingPunct="1">
              <a:lnSpc>
                <a:spcPct val="90000"/>
              </a:lnSpc>
              <a:spcBef>
                <a:spcPts val="0"/>
              </a:spcBef>
              <a:spcAft>
                <a:spcPts val="340"/>
              </a:spcAft>
              <a:buClrTx/>
              <a:buSzTx/>
              <a:buFontTx/>
              <a:buNone/>
              <a:tabLst/>
              <a:defRPr/>
            </a:pPr>
            <a:r>
              <a:rPr lang="en-US" sz="1800" dirty="0">
                <a:effectLst/>
                <a:latin typeface="Calibri" panose="020F0502020204030204" pitchFamily="34" charset="0"/>
                <a:ea typeface="Times New Roman" panose="02020603050405020304" pitchFamily="18" charset="0"/>
              </a:rPr>
              <a:t>In order to promote interactivity, WWL suggests the use of Mentimeter, Kahoot or a similar polling technology. Please feel free to adjust this slide as needed and populate with the instructions based on the polling tool of your choice.</a:t>
            </a: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sz="1800" dirty="0">
              <a:effectLst/>
              <a:latin typeface="Calibri" panose="020F0502020204030204" pitchFamily="34" charset="0"/>
              <a:ea typeface="Calibri" panose="020F0502020204030204" pitchFamily="34" charset="0"/>
            </a:endParaRPr>
          </a:p>
          <a:p>
            <a:pPr marL="0" marR="0" lvl="0" indent="0" algn="l" defTabSz="932742" rtl="0" eaLnBrk="1" fontAlgn="auto" latinLnBrk="0" hangingPunct="1">
              <a:lnSpc>
                <a:spcPct val="90000"/>
              </a:lnSpc>
              <a:spcBef>
                <a:spcPts val="0"/>
              </a:spcBef>
              <a:spcAft>
                <a:spcPts val="340"/>
              </a:spcAft>
              <a:buClrTx/>
              <a:buSzTx/>
              <a:buFontTx/>
              <a:buNone/>
              <a:tabLst/>
              <a:defRPr/>
            </a:pPr>
            <a:r>
              <a:rPr lang="en-US" sz="1800" b="1" dirty="0">
                <a:effectLst/>
                <a:latin typeface="Calibri" panose="020F0502020204030204" pitchFamily="34" charset="0"/>
                <a:ea typeface="Calibri" panose="020F0502020204030204" pitchFamily="34" charset="0"/>
              </a:rPr>
              <a:t>Learn/SkillPipe note:</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1800" b="0" dirty="0">
                <a:effectLst/>
                <a:latin typeface="Calibri" panose="020F0502020204030204" pitchFamily="34" charset="0"/>
                <a:ea typeface="Calibri" panose="020F0502020204030204" pitchFamily="34" charset="0"/>
              </a:rPr>
              <a:t>SkillPipe has a Module 4 review questions slide, while Learn has Knowledge checks individually through Learn modules that follow this PPT.</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1800" b="0" dirty="0">
                <a:effectLst/>
                <a:latin typeface="Calibri" panose="020F0502020204030204" pitchFamily="34" charset="0"/>
                <a:ea typeface="Calibri" panose="020F0502020204030204" pitchFamily="34" charset="0"/>
              </a:rPr>
              <a:t>https://docs.microsoft.com/en-us/learn/modules/protect-against-security-threats-azure/7-knowledge-check</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1800" b="0" dirty="0">
                <a:effectLst/>
                <a:latin typeface="Calibri" panose="020F0502020204030204" pitchFamily="34" charset="0"/>
                <a:ea typeface="Calibri" panose="020F0502020204030204" pitchFamily="34" charset="0"/>
              </a:rPr>
              <a:t>https://docs.microsoft.com/en-us/learn/modules/secure-network-connectivity-azure/8-knowledge-check</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2214777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sz="800" b="1" dirty="0">
                <a:effectLst/>
                <a:latin typeface="Calibri" panose="020F0502020204030204" pitchFamily="34" charset="0"/>
                <a:ea typeface="Calibri" panose="020F0502020204030204" pitchFamily="34" charset="0"/>
              </a:rPr>
              <a:t>Learn/SkillPipe note:</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800" b="0" dirty="0">
                <a:effectLst/>
                <a:latin typeface="Calibri" panose="020F0502020204030204" pitchFamily="34" charset="0"/>
                <a:ea typeface="Calibri" panose="020F0502020204030204" pitchFamily="34" charset="0"/>
              </a:rPr>
              <a:t>SkillPipe has a Module 3 summary slide, while Learn has summary units individually through Learn modules that follow this PPT.</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800" b="0" dirty="0">
                <a:effectLst/>
                <a:latin typeface="Calibri" panose="020F0502020204030204" pitchFamily="34" charset="0"/>
                <a:ea typeface="Calibri" panose="020F0502020204030204" pitchFamily="34" charset="0"/>
              </a:rPr>
              <a:t>https://docs.microsoft.com/en-us/learn/modules/protect-against-security-threats-azure/summary</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800" b="0" dirty="0">
                <a:effectLst/>
                <a:latin typeface="Calibri" panose="020F0502020204030204" pitchFamily="34" charset="0"/>
                <a:ea typeface="Calibri" panose="020F0502020204030204" pitchFamily="34" charset="0"/>
              </a:rPr>
              <a:t>https://docs.microsoft.com/en-us/learn/modules/</a:t>
            </a:r>
            <a:r>
              <a:rPr lang="en-US" sz="800" b="0">
                <a:effectLst/>
                <a:latin typeface="Calibri" panose="020F0502020204030204" pitchFamily="34" charset="0"/>
                <a:ea typeface="Calibri" panose="020F0502020204030204" pitchFamily="34" charset="0"/>
              </a:rPr>
              <a:t>secure-network-connectivity-azure/summary</a:t>
            </a:r>
            <a:endParaRPr lang="en-US" sz="800" b="0" dirty="0">
              <a:effectLst/>
              <a:latin typeface="Calibri" panose="020F0502020204030204" pitchFamily="34" charset="0"/>
              <a:ea typeface="Calibri" panose="020F0502020204030204" pitchFamily="34" charset="0"/>
            </a:endParaRPr>
          </a:p>
          <a:p>
            <a:endParaRPr lang="en-US" sz="800" dirty="0">
              <a:latin typeface="Segoe UI Light"/>
              <a:cs typeface="Segoe UI Light"/>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5/7/2021 3:38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24</a:t>
            </a:fld>
            <a:endParaRPr lang="en-US"/>
          </a:p>
        </p:txBody>
      </p:sp>
    </p:spTree>
    <p:extLst>
      <p:ext uri="{BB962C8B-B14F-4D97-AF65-F5344CB8AC3E}">
        <p14:creationId xmlns:p14="http://schemas.microsoft.com/office/powerpoint/2010/main" val="7807023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Learn and SkillPipe content order note:</a:t>
            </a:r>
          </a:p>
          <a:p>
            <a:r>
              <a:rPr lang="en-US" b="0" dirty="0"/>
              <a:t>Slides 1-5</a:t>
            </a:r>
          </a:p>
          <a:p>
            <a:r>
              <a:rPr lang="en-US" b="0" dirty="0"/>
              <a:t>https://docs.microsoft.com/en-us/learn/modules/iot-fundamentals/1-introduction</a:t>
            </a:r>
          </a:p>
          <a:p>
            <a:endParaRPr lang="en-US" dirty="0"/>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a:p>
        </p:txBody>
      </p:sp>
    </p:spTree>
    <p:extLst>
      <p:ext uri="{BB962C8B-B14F-4D97-AF65-F5344CB8AC3E}">
        <p14:creationId xmlns:p14="http://schemas.microsoft.com/office/powerpoint/2010/main" val="16010896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Learn and SkillPipe content order note:</a:t>
            </a:r>
          </a:p>
          <a:p>
            <a:r>
              <a:rPr lang="en-US" b="0" dirty="0"/>
              <a:t>Slides 1-5</a:t>
            </a:r>
          </a:p>
          <a:p>
            <a:r>
              <a:rPr lang="en-US" b="0" dirty="0"/>
              <a:t>https://docs.microsoft.com/en-us/learn/modules/iot-fundamentals/1-introduction</a:t>
            </a:r>
          </a:p>
          <a:p>
            <a:endParaRPr lang="en-US" dirty="0"/>
          </a:p>
          <a:p>
            <a:endParaRPr lang="en-US" dirty="0"/>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5/7/2021 3:36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1057976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Learn and SkillPipe content order note:</a:t>
            </a:r>
          </a:p>
          <a:p>
            <a:r>
              <a:rPr lang="en-US" b="0" dirty="0"/>
              <a:t>Slides 1-5</a:t>
            </a:r>
          </a:p>
          <a:p>
            <a:r>
              <a:rPr lang="en-US" b="0" dirty="0"/>
              <a:t>https://docs.microsoft.com/en-us/learn/modules/iot-fundamentals/1-introduction</a:t>
            </a:r>
          </a:p>
          <a:p>
            <a:endParaRPr lang="en-US" dirty="0"/>
          </a:p>
          <a:p>
            <a:endParaRPr lang="en-US" dirty="0"/>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
          </p:nvPr>
        </p:nvSpPr>
        <p:spPr/>
        <p:txBody>
          <a:bodyPr/>
          <a:lstStyle/>
          <a:p>
            <a:fld id="{386CE63F-9E7F-4C04-9D0D-FCA25A8E9E86}" type="datetime8">
              <a:rPr lang="en-US" smtClean="0"/>
              <a:t>5/7/2021 3:36 PM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20988468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b="0" i="0" dirty="0">
                <a:solidFill>
                  <a:srgbClr val="171717"/>
                </a:solidFill>
                <a:effectLst/>
                <a:latin typeface="Segoe UI" panose="020B0502040204020203" pitchFamily="34" charset="0"/>
              </a:rPr>
              <a:t>Azure Security Center is a unified infrastructure security management system that strengthens the security posture of your data centers, and provides advanced threat protection across your hybrid workloads in the cloud - whether they're in Azure or not - as well as on premises.</a:t>
            </a:r>
          </a:p>
          <a:p>
            <a:pPr algn="l">
              <a:buFont typeface="Arial" panose="020B0604020202020204" pitchFamily="34" charset="0"/>
              <a:buChar char="•"/>
            </a:pPr>
            <a:r>
              <a:rPr lang="en-US" sz="2000" b="1" i="0" dirty="0">
                <a:solidFill>
                  <a:srgbClr val="171717"/>
                </a:solidFill>
                <a:effectLst/>
                <a:latin typeface="Segoe UI" panose="020B0502040204020203" pitchFamily="34" charset="0"/>
              </a:rPr>
              <a:t>Strengthen security posture</a:t>
            </a:r>
            <a:r>
              <a:rPr lang="en-US" sz="2000" b="0" i="0" dirty="0">
                <a:solidFill>
                  <a:srgbClr val="171717"/>
                </a:solidFill>
                <a:effectLst/>
                <a:latin typeface="Segoe UI" panose="020B0502040204020203" pitchFamily="34" charset="0"/>
              </a:rPr>
              <a:t>: Security Center assesses your environment and enables you to understand the status of your resources, and whether they are secure.</a:t>
            </a:r>
          </a:p>
          <a:p>
            <a:pPr algn="l">
              <a:buFont typeface="Arial" panose="020B0604020202020204" pitchFamily="34" charset="0"/>
              <a:buChar char="•"/>
            </a:pPr>
            <a:r>
              <a:rPr lang="en-US" sz="2000" b="1" i="0" dirty="0">
                <a:solidFill>
                  <a:srgbClr val="171717"/>
                </a:solidFill>
                <a:effectLst/>
                <a:latin typeface="Segoe UI" panose="020B0502040204020203" pitchFamily="34" charset="0"/>
              </a:rPr>
              <a:t>Protect against threats</a:t>
            </a:r>
            <a:r>
              <a:rPr lang="en-US" sz="2000" b="0" i="0" dirty="0">
                <a:solidFill>
                  <a:srgbClr val="171717"/>
                </a:solidFill>
                <a:effectLst/>
                <a:latin typeface="Segoe UI" panose="020B0502040204020203" pitchFamily="34" charset="0"/>
              </a:rPr>
              <a:t>: Security Center assesses your workloads and raises threat prevention recommendations and security alerts.</a:t>
            </a:r>
          </a:p>
          <a:p>
            <a:pPr algn="l">
              <a:buFont typeface="Arial" panose="020B0604020202020204" pitchFamily="34" charset="0"/>
              <a:buChar char="•"/>
            </a:pPr>
            <a:r>
              <a:rPr lang="en-US" sz="2000" b="1" i="0" dirty="0">
                <a:solidFill>
                  <a:srgbClr val="171717"/>
                </a:solidFill>
                <a:effectLst/>
                <a:latin typeface="Segoe UI" panose="020B0502040204020203" pitchFamily="34" charset="0"/>
              </a:rPr>
              <a:t>Get secure faster</a:t>
            </a:r>
            <a:r>
              <a:rPr lang="en-US" sz="2000" b="0" i="0" dirty="0">
                <a:solidFill>
                  <a:srgbClr val="171717"/>
                </a:solidFill>
                <a:effectLst/>
                <a:latin typeface="Segoe UI" panose="020B0502040204020203" pitchFamily="34" charset="0"/>
              </a:rPr>
              <a:t>: In Security Center, everything is done in cloud speed. Because it is natively integrated, deployment of Security Center is easy, providing you with auto-provisioning and protection with Azure services.</a:t>
            </a:r>
          </a:p>
          <a:p>
            <a:pPr marL="0" marR="0" indent="0" algn="ctr" rtl="0" eaLnBrk="1" fontAlgn="auto" latinLnBrk="0" hangingPunct="1">
              <a:spcBef>
                <a:spcPts val="0"/>
              </a:spcBef>
              <a:spcAft>
                <a:spcPts val="0"/>
              </a:spcAft>
            </a:pPr>
            <a:r>
              <a:rPr lang="en-US" sz="1800" b="1" i="0" u="none" strike="noStrike" kern="1200" dirty="0">
                <a:solidFill>
                  <a:srgbClr val="000000"/>
                </a:solidFill>
                <a:effectLst/>
                <a:latin typeface="Segoe UI" panose="020B0502040204020203" pitchFamily="34" charset="0"/>
                <a:cs typeface="Segoe UI Semilight" panose="020B0402040204020203" pitchFamily="34" charset="0"/>
              </a:rPr>
              <a:t>Policy compliance</a:t>
            </a:r>
            <a:endParaRPr lang="en-US" sz="1800" b="0" i="0" u="none" strike="noStrike" dirty="0">
              <a:effectLst/>
              <a:latin typeface="Arial" panose="020B0604020202020204" pitchFamily="34" charset="0"/>
            </a:endParaRPr>
          </a:p>
          <a:p>
            <a:pPr marL="0" marR="0" indent="0" algn="ctr" rtl="0" eaLnBrk="1" fontAlgn="auto" latinLnBrk="0" hangingPunct="1">
              <a:spcBef>
                <a:spcPts val="0"/>
              </a:spcBef>
              <a:spcAft>
                <a:spcPts val="0"/>
              </a:spcAft>
            </a:pPr>
            <a:r>
              <a:rPr lang="en-US" sz="1800" b="0" i="0" u="none" strike="noStrike" kern="1200" dirty="0">
                <a:solidFill>
                  <a:srgbClr val="000000"/>
                </a:solidFill>
                <a:effectLst/>
                <a:latin typeface="Segoe UI" panose="020B0502040204020203" pitchFamily="34" charset="0"/>
                <a:cs typeface="Segoe UI Semilight" panose="020B0402040204020203" pitchFamily="34" charset="0"/>
              </a:rPr>
              <a:t>Security Center is built on top of Azure Policy controls so you can </a:t>
            </a:r>
            <a:r>
              <a:rPr lang="en-US" sz="1800" b="1" i="0" u="none" strike="noStrike" kern="1200" dirty="0">
                <a:solidFill>
                  <a:srgbClr val="000000"/>
                </a:solidFill>
                <a:effectLst/>
                <a:latin typeface="Segoe UI" panose="020B0502040204020203" pitchFamily="34" charset="0"/>
                <a:cs typeface="Segoe UI Semilight" panose="020B0402040204020203" pitchFamily="34" charset="0"/>
              </a:rPr>
              <a:t>set and monitor</a:t>
            </a:r>
            <a:r>
              <a:rPr lang="en-US" sz="1800" b="0" i="0" u="none" strike="noStrike" kern="1200" dirty="0">
                <a:solidFill>
                  <a:srgbClr val="000000"/>
                </a:solidFill>
                <a:effectLst/>
                <a:latin typeface="Segoe UI" panose="020B0502040204020203" pitchFamily="34" charset="0"/>
                <a:cs typeface="Segoe UI Semilight" panose="020B0402040204020203" pitchFamily="34" charset="0"/>
              </a:rPr>
              <a:t> your policies to run on management groups, across subscriptions, and even for a whole tenant.</a:t>
            </a:r>
            <a:endParaRPr lang="en-US" sz="1800" b="0" i="0" u="none" strike="noStrike" dirty="0">
              <a:effectLst/>
              <a:latin typeface="Arial" panose="020B0604020202020204" pitchFamily="34" charset="0"/>
            </a:endParaRPr>
          </a:p>
          <a:p>
            <a:pPr marL="0" marR="0" indent="0" algn="ctr" rtl="0" eaLnBrk="1" fontAlgn="auto" latinLnBrk="0" hangingPunct="1">
              <a:spcBef>
                <a:spcPts val="0"/>
              </a:spcBef>
              <a:spcAft>
                <a:spcPts val="0"/>
              </a:spcAft>
            </a:pPr>
            <a:r>
              <a:rPr lang="en-US" sz="1800" b="1" i="0" u="none" strike="noStrike" kern="1200" dirty="0">
                <a:solidFill>
                  <a:srgbClr val="000000"/>
                </a:solidFill>
                <a:effectLst/>
                <a:latin typeface="Segoe UI" panose="020B0502040204020203" pitchFamily="34" charset="0"/>
                <a:cs typeface="Segoe UI Semilight" panose="020B0402040204020203" pitchFamily="34" charset="0"/>
              </a:rPr>
              <a:t>Security alerts</a:t>
            </a:r>
            <a:endParaRPr lang="en-US" sz="1800" b="0" i="0" u="none" strike="noStrike" dirty="0">
              <a:effectLst/>
              <a:latin typeface="Arial" panose="020B0604020202020204" pitchFamily="34" charset="0"/>
            </a:endParaRPr>
          </a:p>
          <a:p>
            <a:pPr marL="0" marR="0" indent="0" algn="ctr" rtl="0" eaLnBrk="1" fontAlgn="auto" latinLnBrk="0" hangingPunct="1">
              <a:spcBef>
                <a:spcPts val="0"/>
              </a:spcBef>
              <a:spcAft>
                <a:spcPts val="0"/>
              </a:spcAft>
            </a:pPr>
            <a:r>
              <a:rPr lang="en-US" sz="1800" b="0" i="0" u="none" strike="noStrike" kern="1200" dirty="0">
                <a:solidFill>
                  <a:srgbClr val="000000"/>
                </a:solidFill>
                <a:effectLst/>
                <a:latin typeface="Segoe UI" panose="020B0502040204020203" pitchFamily="34" charset="0"/>
                <a:cs typeface="Segoe UI Semilight" panose="020B0402040204020203" pitchFamily="34" charset="0"/>
              </a:rPr>
              <a:t>Security Center automatically collects, analyzes, and integrates log data from your Azure resources like firewall and endpoint protection to detect real threats. Then list of prioritized security alerts is shown in Security Center along with the information you need to quickly investigate and remediate an attack.</a:t>
            </a:r>
            <a:endParaRPr lang="en-US" sz="1800" b="0" i="0" u="none" strike="noStrike" dirty="0">
              <a:effectLst/>
              <a:latin typeface="Arial" panose="020B0604020202020204" pitchFamily="34" charset="0"/>
            </a:endParaRPr>
          </a:p>
          <a:p>
            <a:pPr marL="0" marR="0" indent="0" algn="ctr" rtl="0" eaLnBrk="1" fontAlgn="auto" latinLnBrk="0" hangingPunct="1">
              <a:spcBef>
                <a:spcPts val="0"/>
              </a:spcBef>
              <a:spcAft>
                <a:spcPts val="0"/>
              </a:spcAft>
            </a:pPr>
            <a:r>
              <a:rPr lang="en-US" sz="1800" b="1" i="0" u="none" strike="noStrike" kern="1200" dirty="0">
                <a:solidFill>
                  <a:srgbClr val="000000"/>
                </a:solidFill>
                <a:effectLst/>
                <a:latin typeface="Segoe UI" panose="020B0502040204020203" pitchFamily="34" charset="0"/>
                <a:cs typeface="Segoe UI Semilight" panose="020B0402040204020203" pitchFamily="34" charset="0"/>
              </a:rPr>
              <a:t>Secure score</a:t>
            </a:r>
            <a:endParaRPr lang="en-US" sz="1800" b="0" i="0" u="none" strike="noStrike" dirty="0">
              <a:effectLst/>
              <a:latin typeface="Arial" panose="020B0604020202020204" pitchFamily="34" charset="0"/>
            </a:endParaRPr>
          </a:p>
          <a:p>
            <a:pPr marL="0" marR="0" indent="0" algn="ctr" rtl="0" eaLnBrk="1" fontAlgn="auto" latinLnBrk="0" hangingPunct="1">
              <a:spcBef>
                <a:spcPts val="0"/>
              </a:spcBef>
              <a:spcAft>
                <a:spcPts val="0"/>
              </a:spcAft>
            </a:pPr>
            <a:r>
              <a:rPr lang="en-US" sz="1800" b="0" i="0" u="none" strike="noStrike" kern="1200" dirty="0">
                <a:solidFill>
                  <a:srgbClr val="000000"/>
                </a:solidFill>
                <a:effectLst/>
                <a:latin typeface="Segoe UI" panose="020B0502040204020203" pitchFamily="34" charset="0"/>
                <a:cs typeface="Segoe UI Semilight" panose="020B0402040204020203" pitchFamily="34" charset="0"/>
              </a:rPr>
              <a:t>Security Center continually assesses your resources for security issues; then aggregates all the findings into a single score so that you can tell your current security situation.</a:t>
            </a:r>
            <a:endParaRPr lang="en-US" sz="1800" b="0" i="0" u="none" strike="noStrike" dirty="0">
              <a:effectLst/>
              <a:latin typeface="Arial" panose="020B0604020202020204" pitchFamily="34" charset="0"/>
            </a:endParaRPr>
          </a:p>
          <a:p>
            <a:pPr marL="0" marR="0" indent="0" algn="ctr" rtl="0" eaLnBrk="1" fontAlgn="auto" latinLnBrk="0" hangingPunct="1">
              <a:spcBef>
                <a:spcPts val="0"/>
              </a:spcBef>
              <a:spcAft>
                <a:spcPts val="0"/>
              </a:spcAft>
            </a:pPr>
            <a:r>
              <a:rPr lang="en-US" sz="1800" b="1" i="0" u="none" strike="noStrike" kern="1200" dirty="0">
                <a:solidFill>
                  <a:srgbClr val="000000"/>
                </a:solidFill>
                <a:effectLst/>
                <a:latin typeface="Segoe UI" panose="020B0502040204020203" pitchFamily="34" charset="0"/>
                <a:cs typeface="Segoe UI Semilight" panose="020B0402040204020203" pitchFamily="34" charset="0"/>
              </a:rPr>
              <a:t>Resource Security Hygiene</a:t>
            </a:r>
            <a:endParaRPr lang="en-US" sz="1800" b="0" i="0" u="none" strike="noStrike" dirty="0">
              <a:effectLst/>
              <a:latin typeface="Arial" panose="020B0604020202020204" pitchFamily="34" charset="0"/>
            </a:endParaRPr>
          </a:p>
          <a:p>
            <a:pPr marL="0" marR="0" indent="0" algn="ctr" rtl="0" eaLnBrk="1" fontAlgn="auto" latinLnBrk="0" hangingPunct="1">
              <a:spcBef>
                <a:spcPts val="0"/>
              </a:spcBef>
              <a:spcAft>
                <a:spcPts val="0"/>
              </a:spcAft>
            </a:pPr>
            <a:r>
              <a:rPr lang="en-US" sz="1800" b="0" i="0" u="none" strike="noStrike" kern="1200" dirty="0">
                <a:solidFill>
                  <a:srgbClr val="000000"/>
                </a:solidFill>
                <a:effectLst/>
                <a:latin typeface="Segoe UI" panose="020B0502040204020203" pitchFamily="34" charset="0"/>
                <a:cs typeface="Segoe UI Semilight" panose="020B0402040204020203" pitchFamily="34" charset="0"/>
              </a:rPr>
              <a:t>Security visibility and recommendations by resource.</a:t>
            </a:r>
            <a:endParaRPr lang="en-US" sz="1800" b="0" i="0" u="none" strike="noStrike" dirty="0">
              <a:effectLst/>
              <a:latin typeface="Arial" panose="020B0604020202020204" pitchFamily="34" charset="0"/>
            </a:endParaRPr>
          </a:p>
          <a:p>
            <a:pPr algn="l">
              <a:buFont typeface="Arial" panose="020B0604020202020204" pitchFamily="34" charset="0"/>
              <a:buChar char="•"/>
            </a:pPr>
            <a:endParaRPr lang="en-US" sz="2000" b="0" i="0" dirty="0">
              <a:solidFill>
                <a:srgbClr val="171717"/>
              </a:solidFill>
              <a:effectLst/>
              <a:latin typeface="Segoe UI" panose="020B0502040204020203" pitchFamily="34" charset="0"/>
            </a:endParaRPr>
          </a:p>
          <a:p>
            <a:endParaRPr lang="en-IE" sz="900" b="1" i="0" u="none" strike="noStrike" kern="1200" dirty="0">
              <a:solidFill>
                <a:schemeClr val="tx1"/>
              </a:solidFill>
              <a:effectLst/>
              <a:latin typeface="Segoe UI Light" pitchFamily="34" charset="0"/>
              <a:ea typeface="+mn-ea"/>
              <a:cs typeface="+mn-cs"/>
            </a:endParaRPr>
          </a:p>
          <a:p>
            <a:r>
              <a:rPr lang="en-IE" sz="900" b="1" i="0" u="none" strike="noStrike" kern="1200" dirty="0">
                <a:solidFill>
                  <a:schemeClr val="tx1"/>
                </a:solidFill>
                <a:effectLst/>
                <a:latin typeface="Segoe UI Light" pitchFamily="34" charset="0"/>
                <a:ea typeface="+mn-ea"/>
                <a:cs typeface="+mn-cs"/>
              </a:rPr>
              <a:t>Azure Security </a:t>
            </a:r>
            <a:r>
              <a:rPr lang="en-IE" sz="900" b="0" i="0" u="none" strike="noStrike" kern="1200" dirty="0">
                <a:solidFill>
                  <a:schemeClr val="tx1"/>
                </a:solidFill>
                <a:effectLst/>
                <a:latin typeface="Segoe UI Light" pitchFamily="34" charset="0"/>
                <a:ea typeface="+mn-ea"/>
                <a:cs typeface="+mn-cs"/>
              </a:rPr>
              <a:t>- https://azure.microsoft.com/en-us/services/security-center/</a:t>
            </a:r>
          </a:p>
          <a:p>
            <a:endParaRPr lang="en-IE" sz="900" b="0" i="0" u="none" strike="noStrike" kern="1200" dirty="0">
              <a:solidFill>
                <a:schemeClr val="tx1"/>
              </a:solidFill>
              <a:effectLst/>
              <a:latin typeface="Segoe UI Light" pitchFamily="34" charset="0"/>
              <a:ea typeface="+mn-ea"/>
              <a:cs typeface="+mn-cs"/>
            </a:endParaRPr>
          </a:p>
          <a:p>
            <a:r>
              <a:rPr lang="en-US" sz="1400" b="1" dirty="0"/>
              <a:t>Learn and SkillPipe content order note:</a:t>
            </a:r>
          </a:p>
          <a:p>
            <a:r>
              <a:rPr lang="en-US" sz="1400" b="0" dirty="0"/>
              <a:t>Slides 6 &amp; 8-9</a:t>
            </a:r>
          </a:p>
          <a:p>
            <a:r>
              <a:rPr lang="en-US" sz="1400" b="0" dirty="0"/>
              <a:t>https://docs.microsoft.com/en-us/learn/modules/protect-against-security-threats-azure/2-protect-threats-security-center</a:t>
            </a:r>
            <a:endParaRPr lang="en-US" sz="1400" dirty="0"/>
          </a:p>
          <a:p>
            <a:endParaRPr lang="en-IE" sz="900" b="0" i="0" u="none" strike="noStrike" kern="1200" dirty="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5/7/2021 3:36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16059277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
          </p:nvPr>
        </p:nvSpPr>
        <p:spPr/>
        <p:txBody>
          <a:bodyPr/>
          <a:lstStyle/>
          <a:p>
            <a:fld id="{386CE63F-9E7F-4C04-9D0D-FCA25A8E9E86}" type="datetime8">
              <a:rPr lang="en-US" smtClean="0"/>
              <a:t>5/7/2021 3:38 PM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3456263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900" b="1" i="0" u="none" strike="noStrike" kern="1200" dirty="0">
                <a:solidFill>
                  <a:schemeClr val="tx1"/>
                </a:solidFill>
                <a:effectLst/>
                <a:latin typeface="Segoe UI Light" pitchFamily="34" charset="0"/>
                <a:ea typeface="+mn-ea"/>
                <a:cs typeface="+mn-cs"/>
              </a:rPr>
              <a:t>Azure Security </a:t>
            </a:r>
            <a:r>
              <a:rPr lang="en-IE" sz="900" b="0" i="0" u="none" strike="noStrike" kern="1200" dirty="0">
                <a:solidFill>
                  <a:schemeClr val="tx1"/>
                </a:solidFill>
                <a:effectLst/>
                <a:latin typeface="Segoe UI Light" pitchFamily="34" charset="0"/>
                <a:ea typeface="+mn-ea"/>
                <a:cs typeface="+mn-cs"/>
              </a:rPr>
              <a:t>- https://azure.microsoft.com/en-us/services/security-center/</a:t>
            </a:r>
          </a:p>
          <a:p>
            <a:r>
              <a:rPr lang="en-IE" sz="900" b="0" i="0" u="none" strike="noStrike" kern="1200" dirty="0">
                <a:solidFill>
                  <a:schemeClr val="tx1"/>
                </a:solidFill>
                <a:effectLst/>
                <a:latin typeface="Segoe UI Light" pitchFamily="34" charset="0"/>
                <a:ea typeface="+mn-ea"/>
                <a:cs typeface="+mn-cs"/>
              </a:rPr>
              <a:t>https://docs.microsoft.com/en-us/azure/security-center/security-center-managing-and-responding-alerts</a:t>
            </a:r>
          </a:p>
          <a:p>
            <a:r>
              <a:rPr lang="en-IE" sz="900" b="0" i="0" u="none" strike="noStrike" kern="1200" dirty="0">
                <a:solidFill>
                  <a:schemeClr val="tx1"/>
                </a:solidFill>
                <a:effectLst/>
                <a:latin typeface="Segoe UI Light" pitchFamily="34" charset="0"/>
                <a:ea typeface="+mn-ea"/>
                <a:cs typeface="+mn-cs"/>
              </a:rPr>
              <a:t>https://docs.microsoft.com/en-us/azure/security-center/secure-score-security-controls</a:t>
            </a:r>
          </a:p>
          <a:p>
            <a:endParaRPr lang="en-IE" sz="900" b="0" i="0" u="none" strike="noStrike" kern="1200" dirty="0">
              <a:solidFill>
                <a:schemeClr val="tx1"/>
              </a:solidFill>
              <a:effectLst/>
              <a:latin typeface="Segoe UI Light" pitchFamily="34" charset="0"/>
              <a:ea typeface="+mn-ea"/>
              <a:cs typeface="+mn-cs"/>
            </a:endParaRPr>
          </a:p>
          <a:p>
            <a:r>
              <a:rPr lang="en-US" sz="900" b="0" i="0" u="none" strike="noStrike" kern="1200" dirty="0">
                <a:solidFill>
                  <a:schemeClr val="tx1"/>
                </a:solidFill>
                <a:effectLst/>
                <a:latin typeface="Segoe UI Light" pitchFamily="34" charset="0"/>
                <a:ea typeface="+mn-ea"/>
                <a:cs typeface="+mn-cs"/>
              </a:rPr>
              <a:t>Secure score - Security Center continually assesses your resources for security issues; then aggregates all the findings into a single score so that you can tell, at a glance, your current security situation: the higher the score, the lower the identified risk level</a:t>
            </a:r>
          </a:p>
          <a:p>
            <a:endParaRPr lang="en-IE" sz="900" b="0" i="0" u="none" strike="noStrike" kern="1200" dirty="0">
              <a:solidFill>
                <a:schemeClr val="tx1"/>
              </a:solidFill>
              <a:effectLst/>
              <a:latin typeface="Segoe UI Light" pitchFamily="34" charset="0"/>
              <a:ea typeface="+mn-ea"/>
              <a:cs typeface="+mn-cs"/>
            </a:endParaRPr>
          </a:p>
          <a:p>
            <a:r>
              <a:rPr lang="en-US" sz="900" b="1" dirty="0"/>
              <a:t>Learn and SkillPipe content order note:</a:t>
            </a:r>
          </a:p>
          <a:p>
            <a:r>
              <a:rPr lang="en-US" sz="900" b="0" dirty="0"/>
              <a:t>Slides 6 &amp; 8-9</a:t>
            </a:r>
          </a:p>
          <a:p>
            <a:r>
              <a:rPr lang="en-US" sz="900" b="0" dirty="0"/>
              <a:t>https://docs.microsoft.com/en-us/learn/modules/protect-against-security-threats-azure/2-protect-threats-security-center</a:t>
            </a:r>
            <a:endParaRPr lang="en-US" sz="900" dirty="0"/>
          </a:p>
          <a:p>
            <a:endParaRPr lang="en-US" sz="900" dirty="0"/>
          </a:p>
          <a:p>
            <a:endParaRPr lang="en-US" sz="900" dirty="0"/>
          </a:p>
          <a:p>
            <a:endParaRPr lang="en-IE" sz="900" b="0" i="0" u="none" strike="noStrike" kern="1200" dirty="0">
              <a:solidFill>
                <a:schemeClr val="tx1"/>
              </a:solidFill>
              <a:effectLst/>
              <a:latin typeface="Segoe UI Light" pitchFamily="34" charset="0"/>
              <a:ea typeface="+mn-ea"/>
              <a:cs typeface="+mn-cs"/>
            </a:endParaRPr>
          </a:p>
          <a:p>
            <a:endParaRPr lang="en-IE" sz="900" b="0" i="0" u="none" strike="noStrike" kern="1200" dirty="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5/7/2021 3:38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30840649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900" b="1" i="0" u="none" strike="noStrike" kern="1200" dirty="0">
                <a:solidFill>
                  <a:schemeClr val="tx1"/>
                </a:solidFill>
                <a:effectLst/>
                <a:latin typeface="Segoe UI Light" pitchFamily="34" charset="0"/>
                <a:ea typeface="+mn-ea"/>
                <a:cs typeface="+mn-cs"/>
              </a:rPr>
              <a:t>Azure Security </a:t>
            </a:r>
            <a:r>
              <a:rPr lang="en-IE" sz="900" b="0" i="0" u="none" strike="noStrike" kern="1200" dirty="0">
                <a:solidFill>
                  <a:schemeClr val="tx1"/>
                </a:solidFill>
                <a:effectLst/>
                <a:latin typeface="Segoe UI Light" pitchFamily="34" charset="0"/>
                <a:ea typeface="+mn-ea"/>
                <a:cs typeface="+mn-cs"/>
              </a:rPr>
              <a:t>- https://azure.microsoft.com/en-us/services/security-center/</a:t>
            </a:r>
          </a:p>
          <a:p>
            <a:r>
              <a:rPr lang="en-IE" sz="900" b="0" i="0" u="none" strike="noStrike" kern="1200" dirty="0">
                <a:solidFill>
                  <a:schemeClr val="tx1"/>
                </a:solidFill>
                <a:effectLst/>
                <a:latin typeface="Segoe UI Light" pitchFamily="34" charset="0"/>
                <a:ea typeface="+mn-ea"/>
                <a:cs typeface="+mn-cs"/>
              </a:rPr>
              <a:t>https://docs.microsoft.com/en-us/azure/security-center/security-center-managing-and-responding-alerts</a:t>
            </a:r>
          </a:p>
          <a:p>
            <a:r>
              <a:rPr lang="en-IE" sz="900" b="0" i="0" u="none" strike="noStrike" kern="1200" dirty="0">
                <a:solidFill>
                  <a:schemeClr val="tx1"/>
                </a:solidFill>
                <a:effectLst/>
                <a:latin typeface="Segoe UI Light" pitchFamily="34" charset="0"/>
                <a:ea typeface="+mn-ea"/>
                <a:cs typeface="+mn-cs"/>
              </a:rPr>
              <a:t>https://docs.microsoft.com/en-us/azure/security-center/secure-score-security-controls</a:t>
            </a:r>
          </a:p>
          <a:p>
            <a:endParaRPr lang="en-IE" sz="900" b="0" i="0" u="none" strike="noStrike" kern="1200" dirty="0">
              <a:solidFill>
                <a:schemeClr val="tx1"/>
              </a:solidFill>
              <a:effectLst/>
              <a:latin typeface="Segoe UI Light" pitchFamily="34" charset="0"/>
              <a:ea typeface="+mn-ea"/>
              <a:cs typeface="+mn-cs"/>
            </a:endParaRPr>
          </a:p>
          <a:p>
            <a:r>
              <a:rPr lang="en-US" sz="900" b="0" i="0" u="none" strike="noStrike" kern="1200" dirty="0">
                <a:solidFill>
                  <a:schemeClr val="tx1"/>
                </a:solidFill>
                <a:effectLst/>
                <a:latin typeface="Segoe UI Light" pitchFamily="34" charset="0"/>
                <a:ea typeface="+mn-ea"/>
                <a:cs typeface="+mn-cs"/>
              </a:rPr>
              <a:t>Secure score - Security Center continually assesses your resources for security issues; then aggregates all the findings into a single score so that you can tell, at a glance, your current security situation: the higher the score, the lower the identified risk level</a:t>
            </a:r>
          </a:p>
          <a:p>
            <a:endParaRPr lang="en-IE" sz="900" b="0" i="0" u="none" strike="noStrike" kern="1200" dirty="0">
              <a:solidFill>
                <a:schemeClr val="tx1"/>
              </a:solidFill>
              <a:effectLst/>
              <a:latin typeface="Segoe UI Light" pitchFamily="34" charset="0"/>
              <a:ea typeface="+mn-ea"/>
              <a:cs typeface="+mn-cs"/>
            </a:endParaRPr>
          </a:p>
          <a:p>
            <a:r>
              <a:rPr lang="en-US" sz="900" b="1" dirty="0"/>
              <a:t>Learn and SkillPipe content order note:</a:t>
            </a:r>
          </a:p>
          <a:p>
            <a:r>
              <a:rPr lang="en-US" sz="900" b="0" dirty="0"/>
              <a:t>Slides 6 &amp; 8-9</a:t>
            </a:r>
          </a:p>
          <a:p>
            <a:r>
              <a:rPr lang="en-US" sz="900" b="0" dirty="0"/>
              <a:t>https://docs.microsoft.com/en-us/learn/modules/protect-against-security-threats-azure/2-protect-threats-security-center</a:t>
            </a:r>
            <a:endParaRPr lang="en-US" sz="900" dirty="0"/>
          </a:p>
          <a:p>
            <a:endParaRPr lang="en-IE" sz="900" b="0" i="0" u="none" strike="noStrike" kern="1200" dirty="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5/7/2021 3:38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12170705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2"/>
      </p:bgRef>
    </p:bg>
    <p:spTree>
      <p:nvGrpSpPr>
        <p:cNvPr id="1" name=""/>
        <p:cNvGrpSpPr/>
        <p:nvPr/>
      </p:nvGrpSpPr>
      <p:grpSpPr>
        <a:xfrm>
          <a:off x="0" y="0"/>
          <a:ext cx="0" cy="0"/>
          <a:chOff x="0" y="0"/>
          <a:chExt cx="0" cy="0"/>
        </a:xfrm>
      </p:grpSpPr>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
        <p:nvSpPr>
          <p:cNvPr id="9" name="Title 1"/>
          <p:cNvSpPr>
            <a:spLocks noGrp="1"/>
          </p:cNvSpPr>
          <p:nvPr>
            <p:ph type="title" hasCustomPrompt="1"/>
          </p:nvPr>
        </p:nvSpPr>
        <p:spPr>
          <a:xfrm>
            <a:off x="584200" y="2979778"/>
            <a:ext cx="4572000" cy="553998"/>
          </a:xfrm>
          <a:noFill/>
        </p:spPr>
        <p:txBody>
          <a:bodyPr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dirty="0"/>
              <a:t>Event name or presentation title </a:t>
            </a:r>
          </a:p>
        </p:txBody>
      </p:sp>
      <p:sp>
        <p:nvSpPr>
          <p:cNvPr id="5" name="Text Placeholder 4"/>
          <p:cNvSpPr>
            <a:spLocks noGrp="1"/>
          </p:cNvSpPr>
          <p:nvPr>
            <p:ph type="body" sz="quarter" idx="12" hasCustomPrompt="1"/>
          </p:nvPr>
        </p:nvSpPr>
        <p:spPr>
          <a:xfrm>
            <a:off x="584200" y="3962400"/>
            <a:ext cx="4572000"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dirty="0"/>
              <a:t>Speaker name or subtitle text</a:t>
            </a:r>
          </a:p>
        </p:txBody>
      </p:sp>
      <p:pic>
        <p:nvPicPr>
          <p:cNvPr id="12" name="Picture 11">
            <a:extLst>
              <a:ext uri="{FF2B5EF4-FFF2-40B4-BE49-F238E27FC236}">
                <a16:creationId xmlns:a16="http://schemas.microsoft.com/office/drawing/2014/main" id="{99F328AE-26F0-42B9-988D-535B1145C96D}"/>
              </a:ext>
            </a:extLst>
          </p:cNvPr>
          <p:cNvPicPr>
            <a:picLocks noChangeAspect="1"/>
          </p:cNvPicPr>
          <p:nvPr userDrawn="1"/>
        </p:nvPicPr>
        <p:blipFill>
          <a:blip r:embed="rId3"/>
          <a:stretch>
            <a:fillRect/>
          </a:stretch>
        </p:blipFill>
        <p:spPr>
          <a:xfrm>
            <a:off x="6250758" y="800100"/>
            <a:ext cx="5024485" cy="5257800"/>
          </a:xfrm>
          <a:prstGeom prst="rect">
            <a:avLst/>
          </a:prstGeom>
        </p:spPr>
      </p:pic>
    </p:spTree>
    <p:extLst>
      <p:ext uri="{BB962C8B-B14F-4D97-AF65-F5344CB8AC3E}">
        <p14:creationId xmlns:p14="http://schemas.microsoft.com/office/powerpoint/2010/main" val="18495981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with gri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0798454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24385852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userDrawn="1">
          <p15:clr>
            <a:srgbClr val="5ACBF0"/>
          </p15:clr>
        </p15:guide>
        <p15:guide id="29" orient="horz" pos="1271" userDrawn="1">
          <p15:clr>
            <a:srgbClr val="5ACBF0"/>
          </p15:clr>
        </p15:guide>
        <p15:guide id="30" orient="horz" pos="288" userDrawn="1">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dirty="0"/>
              <a:t>Section title</a:t>
            </a:r>
          </a:p>
        </p:txBody>
      </p:sp>
      <p:pic>
        <p:nvPicPr>
          <p:cNvPr id="6" name="Picture 5">
            <a:extLst>
              <a:ext uri="{FF2B5EF4-FFF2-40B4-BE49-F238E27FC236}">
                <a16:creationId xmlns:a16="http://schemas.microsoft.com/office/drawing/2014/main" id="{869F059F-BD0F-4211-86F6-E960C3EC183D}"/>
              </a:ext>
            </a:extLst>
          </p:cNvPr>
          <p:cNvPicPr>
            <a:picLocks noChangeAspect="1"/>
          </p:cNvPicPr>
          <p:nvPr userDrawn="1"/>
        </p:nvPicPr>
        <p:blipFill>
          <a:blip r:embed="rId2"/>
          <a:stretch>
            <a:fillRect/>
          </a:stretch>
        </p:blipFill>
        <p:spPr>
          <a:xfrm>
            <a:off x="9344025" y="3898483"/>
            <a:ext cx="2265363" cy="2370555"/>
          </a:xfrm>
          <a:prstGeom prst="rect">
            <a:avLst/>
          </a:prstGeom>
        </p:spPr>
      </p:pic>
    </p:spTree>
    <p:extLst>
      <p:ext uri="{BB962C8B-B14F-4D97-AF65-F5344CB8AC3E}">
        <p14:creationId xmlns:p14="http://schemas.microsoft.com/office/powerpoint/2010/main" val="36503582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6127" userDrawn="1">
          <p15:clr>
            <a:srgbClr val="5ACBF0"/>
          </p15:clr>
        </p15:guide>
        <p15:guide id="3" orient="horz" pos="1911" userDrawn="1">
          <p15:clr>
            <a:srgbClr val="5ACBF0"/>
          </p15:clr>
        </p15:guide>
        <p15:guide id="4" orient="horz" pos="2505" userDrawn="1">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Titl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dirty="0"/>
              <a:t>Section title</a:t>
            </a:r>
          </a:p>
        </p:txBody>
      </p:sp>
    </p:spTree>
    <p:extLst>
      <p:ext uri="{BB962C8B-B14F-4D97-AF65-F5344CB8AC3E}">
        <p14:creationId xmlns:p14="http://schemas.microsoft.com/office/powerpoint/2010/main" val="427829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userDrawn="1">
          <p15:clr>
            <a:srgbClr val="5ACBF0"/>
          </p15:clr>
        </p15:guide>
        <p15:guide id="3" orient="horz" pos="1910" userDrawn="1">
          <p15:clr>
            <a:srgbClr val="5ACBF0"/>
          </p15:clr>
        </p15:guide>
        <p15:guide id="4" orient="horz" pos="2505" userDrawn="1">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1556723"/>
      </p:ext>
    </p:extLst>
  </p:cSld>
  <p:clrMapOvr>
    <a:masterClrMapping/>
  </p:clrMapOvr>
  <p:transition>
    <p:fade/>
  </p:transition>
  <p:extLst>
    <p:ext uri="{DCECCB84-F9BA-43D5-87BE-67443E8EF086}">
      <p15:sldGuideLst xmlns:p15="http://schemas.microsoft.com/office/powerpoint/2012/main">
        <p15:guide id="1" orient="horz" pos="1272" userDrawn="1">
          <p15:clr>
            <a:srgbClr val="5ACBF0"/>
          </p15:clr>
        </p15:guide>
        <p15:guide id="2" orient="horz" pos="904" userDrawn="1">
          <p15:clr>
            <a:srgbClr val="5ACBF0"/>
          </p15:clr>
        </p15:guide>
        <p15:guide id="3" orient="horz" pos="288" userDrawn="1">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bg1"/>
        </a:solidFill>
        <a:effectLst/>
      </p:bgPr>
    </p:bg>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4A36DC34-EED6-8F49-8473-3802F6C2A3D1}"/>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tx2"/>
                </a:solidFill>
              </a:defRPr>
            </a:lvl1pPr>
          </a:lstStyle>
          <a:p>
            <a:r>
              <a:rPr lang="en-US" dirty="0">
                <a:solidFill>
                  <a:schemeClr val="tx1"/>
                </a:solidFill>
              </a:rPr>
              <a:t>Microsoft Security title</a:t>
            </a:r>
            <a:endParaRPr lang="en-US" dirty="0"/>
          </a:p>
        </p:txBody>
      </p:sp>
      <p:sp>
        <p:nvSpPr>
          <p:cNvPr id="14" name="Text Placeholder 10">
            <a:extLst>
              <a:ext uri="{FF2B5EF4-FFF2-40B4-BE49-F238E27FC236}">
                <a16:creationId xmlns:a16="http://schemas.microsoft.com/office/drawing/2014/main" id="{2E500E80-DD0C-EF4F-BB7D-03960A098E1F}"/>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82FAE6D0-0992-4139-9359-5135BCE47E11}"/>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50DC78AD-4336-4E8D-8F70-4C35FEF409C7}"/>
              </a:ext>
            </a:extLst>
          </p:cNvPr>
          <p:cNvPicPr>
            <a:picLocks noChangeAspect="1"/>
          </p:cNvPicPr>
          <p:nvPr/>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405729914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Slide with blue background">
    <p:bg>
      <p:bgPr>
        <a:solidFill>
          <a:schemeClr val="tx2"/>
        </a:solid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FDD3BB94-DC99-244C-91E3-A9764AF2671E}"/>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bg1"/>
                </a:solidFill>
              </a:defRPr>
            </a:lvl1pPr>
          </a:lstStyle>
          <a:p>
            <a:r>
              <a:rPr lang="en-US" dirty="0"/>
              <a:t>Microsoft 365 title</a:t>
            </a:r>
          </a:p>
        </p:txBody>
      </p:sp>
      <p:sp>
        <p:nvSpPr>
          <p:cNvPr id="16" name="Text Placeholder 10">
            <a:extLst>
              <a:ext uri="{FF2B5EF4-FFF2-40B4-BE49-F238E27FC236}">
                <a16:creationId xmlns:a16="http://schemas.microsoft.com/office/drawing/2014/main" id="{63FCEA3C-C822-5A4A-9561-695239EA77C3}"/>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chemeClr val="bg1"/>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sp>
        <p:nvSpPr>
          <p:cNvPr id="2" name="Footer Placeholder 1">
            <a:extLst>
              <a:ext uri="{FF2B5EF4-FFF2-40B4-BE49-F238E27FC236}">
                <a16:creationId xmlns:a16="http://schemas.microsoft.com/office/drawing/2014/main" id="{DE984AF9-42B3-4123-927E-CEC8570AFE35}"/>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0AF2B48A-0CD5-4E5D-BBFC-0FF17E42D728}"/>
              </a:ext>
            </a:extLst>
          </p:cNvPr>
          <p:cNvPicPr>
            <a:picLocks noChangeAspect="1"/>
          </p:cNvPicPr>
          <p:nvPr/>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73899354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Title slide with graphic 1">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D09A9D1-6212-8B49-96D7-B3E9D17D4BAB}"/>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rgbClr val="000000"/>
                </a:solidFill>
              </a:defRPr>
            </a:lvl1pPr>
          </a:lstStyle>
          <a:p>
            <a:r>
              <a:rPr lang="en-US" dirty="0"/>
              <a:t>Azure presentation</a:t>
            </a:r>
            <a:br>
              <a:rPr lang="en-US" dirty="0"/>
            </a:br>
            <a:r>
              <a:rPr lang="en-US" dirty="0"/>
              <a:t>title or event name</a:t>
            </a:r>
          </a:p>
        </p:txBody>
      </p:sp>
      <p:sp>
        <p:nvSpPr>
          <p:cNvPr id="9" name="Text Placeholder 10">
            <a:extLst>
              <a:ext uri="{FF2B5EF4-FFF2-40B4-BE49-F238E27FC236}">
                <a16:creationId xmlns:a16="http://schemas.microsoft.com/office/drawing/2014/main" id="{0881A9F1-B3A4-0742-8DAD-18EC8A78C522}"/>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7" name="Footer Placeholder 1">
            <a:extLst>
              <a:ext uri="{FF2B5EF4-FFF2-40B4-BE49-F238E27FC236}">
                <a16:creationId xmlns:a16="http://schemas.microsoft.com/office/drawing/2014/main" id="{1B6BA0D2-3614-405C-8BB6-C5242154BADB}"/>
              </a:ext>
            </a:extLst>
          </p:cNvPr>
          <p:cNvSpPr txBox="1">
            <a:spLocks/>
          </p:cNvSpPr>
          <p:nvPr/>
        </p:nvSpPr>
        <p:spPr>
          <a:xfrm>
            <a:off x="442466"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r>
              <a:rPr lang="en-US" dirty="0"/>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DA65376C-9C1C-452A-9C27-75EE7927ABA8}"/>
              </a:ext>
            </a:extLst>
          </p:cNvPr>
          <p:cNvPicPr>
            <a:picLocks noChangeAspect="1"/>
          </p:cNvPicPr>
          <p:nvPr/>
        </p:nvPicPr>
        <p:blipFill>
          <a:blip r:embed="rId2"/>
          <a:stretch>
            <a:fillRect/>
          </a:stretch>
        </p:blipFill>
        <p:spPr>
          <a:xfrm>
            <a:off x="136885" y="159691"/>
            <a:ext cx="2635247" cy="871753"/>
          </a:xfrm>
          <a:prstGeom prst="rect">
            <a:avLst/>
          </a:prstGeom>
        </p:spPr>
      </p:pic>
      <p:pic>
        <p:nvPicPr>
          <p:cNvPr id="4" name="Picture 3">
            <a:extLst>
              <a:ext uri="{FF2B5EF4-FFF2-40B4-BE49-F238E27FC236}">
                <a16:creationId xmlns:a16="http://schemas.microsoft.com/office/drawing/2014/main" id="{C4B6689F-D3DF-4DE9-BFA0-0A8E724877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7617" y="0"/>
            <a:ext cx="5973790" cy="6858000"/>
          </a:xfrm>
          <a:prstGeom prst="rect">
            <a:avLst/>
          </a:prstGeom>
        </p:spPr>
      </p:pic>
    </p:spTree>
    <p:extLst>
      <p:ext uri="{BB962C8B-B14F-4D97-AF65-F5344CB8AC3E}">
        <p14:creationId xmlns:p14="http://schemas.microsoft.com/office/powerpoint/2010/main" val="2793679754"/>
      </p:ext>
    </p:extLst>
  </p:cSld>
  <p:clrMapOvr>
    <a:masterClrMapping/>
  </p:clrMapOvr>
  <p:transition>
    <p:fade/>
  </p:transition>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slide with graphic 2">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chemeClr val="tx1"/>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C579B1D0-8CEE-4E42-8540-F752DBF0F64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
        <p:nvSpPr>
          <p:cNvPr id="13" name="Oval 12">
            <a:extLst>
              <a:ext uri="{FF2B5EF4-FFF2-40B4-BE49-F238E27FC236}">
                <a16:creationId xmlns:a16="http://schemas.microsoft.com/office/drawing/2014/main" id="{0C62E602-B038-4AA6-A699-B469CFE1AD96}"/>
              </a:ext>
              <a:ext uri="{C183D7F6-B498-43B3-948B-1728B52AA6E4}">
                <adec:decorative xmlns:adec="http://schemas.microsoft.com/office/drawing/2017/decorative" val="1"/>
              </a:ext>
            </a:extLst>
          </p:cNvPr>
          <p:cNvSpPr/>
          <p:nvPr/>
        </p:nvSpPr>
        <p:spPr bwMode="auto">
          <a:xfrm>
            <a:off x="6383137" y="589416"/>
            <a:ext cx="5671978" cy="5679168"/>
          </a:xfrm>
          <a:prstGeom prst="ellipse">
            <a:avLst/>
          </a:prstGeom>
          <a:noFill/>
          <a:ln w="190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3" descr="A picture containing drawing&#10;&#10;Description automatically generated">
            <a:extLst>
              <a:ext uri="{FF2B5EF4-FFF2-40B4-BE49-F238E27FC236}">
                <a16:creationId xmlns:a16="http://schemas.microsoft.com/office/drawing/2014/main" id="{57D6331F-1A15-46AA-A57A-300CC97487E4}"/>
              </a:ext>
            </a:extLst>
          </p:cNvPr>
          <p:cNvPicPr>
            <a:picLocks noChangeAspect="1"/>
          </p:cNvPicPr>
          <p:nvPr/>
        </p:nvPicPr>
        <p:blipFill>
          <a:blip r:embed="rId2"/>
          <a:stretch>
            <a:fillRect/>
          </a:stretch>
        </p:blipFill>
        <p:spPr>
          <a:xfrm>
            <a:off x="136885" y="159691"/>
            <a:ext cx="2635247" cy="871753"/>
          </a:xfrm>
          <a:prstGeom prst="rect">
            <a:avLst/>
          </a:prstGeom>
        </p:spPr>
      </p:pic>
      <p:grpSp>
        <p:nvGrpSpPr>
          <p:cNvPr id="37" name="Group 36">
            <a:extLst>
              <a:ext uri="{FF2B5EF4-FFF2-40B4-BE49-F238E27FC236}">
                <a16:creationId xmlns:a16="http://schemas.microsoft.com/office/drawing/2014/main" id="{695F69F3-6C65-4C67-BE9F-99EE13ECA942}"/>
              </a:ext>
            </a:extLst>
          </p:cNvPr>
          <p:cNvGrpSpPr/>
          <p:nvPr/>
        </p:nvGrpSpPr>
        <p:grpSpPr>
          <a:xfrm>
            <a:off x="6600946" y="859776"/>
            <a:ext cx="5148588" cy="5138447"/>
            <a:chOff x="6600946" y="859776"/>
            <a:chExt cx="5148588" cy="5138447"/>
          </a:xfrm>
        </p:grpSpPr>
        <p:grpSp>
          <p:nvGrpSpPr>
            <p:cNvPr id="38" name="Graphic 1">
              <a:extLst>
                <a:ext uri="{FF2B5EF4-FFF2-40B4-BE49-F238E27FC236}">
                  <a16:creationId xmlns:a16="http://schemas.microsoft.com/office/drawing/2014/main" id="{BC070748-6768-4FC2-A431-E43A99B45D24}"/>
                </a:ext>
              </a:extLst>
            </p:cNvPr>
            <p:cNvGrpSpPr/>
            <p:nvPr/>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48" name="Freeform: Shape 47">
                <a:extLst>
                  <a:ext uri="{FF2B5EF4-FFF2-40B4-BE49-F238E27FC236}">
                    <a16:creationId xmlns:a16="http://schemas.microsoft.com/office/drawing/2014/main" id="{04C016FB-6079-433E-86F5-11870BD5A617}"/>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49" name="Freeform: Shape 48">
                <a:extLst>
                  <a:ext uri="{FF2B5EF4-FFF2-40B4-BE49-F238E27FC236}">
                    <a16:creationId xmlns:a16="http://schemas.microsoft.com/office/drawing/2014/main" id="{54102133-5E8C-4CB3-AC62-D09FC824D203}"/>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50" name="Freeform: Shape 49">
                <a:extLst>
                  <a:ext uri="{FF2B5EF4-FFF2-40B4-BE49-F238E27FC236}">
                    <a16:creationId xmlns:a16="http://schemas.microsoft.com/office/drawing/2014/main" id="{0BCE9930-CFBB-4646-901A-120648FA1B9E}"/>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51" name="Freeform: Shape 50">
                <a:extLst>
                  <a:ext uri="{FF2B5EF4-FFF2-40B4-BE49-F238E27FC236}">
                    <a16:creationId xmlns:a16="http://schemas.microsoft.com/office/drawing/2014/main" id="{8C60FDBA-7C23-4806-88B5-29E31C6583DC}"/>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52" name="Freeform: Shape 51">
                <a:extLst>
                  <a:ext uri="{FF2B5EF4-FFF2-40B4-BE49-F238E27FC236}">
                    <a16:creationId xmlns:a16="http://schemas.microsoft.com/office/drawing/2014/main" id="{7DC83954-308D-4CAC-ADE0-92CE37FA6207}"/>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53" name="Freeform: Shape 52">
                <a:extLst>
                  <a:ext uri="{FF2B5EF4-FFF2-40B4-BE49-F238E27FC236}">
                    <a16:creationId xmlns:a16="http://schemas.microsoft.com/office/drawing/2014/main" id="{85339DC7-664E-4BEF-85FE-D1109A719B7E}"/>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54" name="Freeform: Shape 53">
                <a:extLst>
                  <a:ext uri="{FF2B5EF4-FFF2-40B4-BE49-F238E27FC236}">
                    <a16:creationId xmlns:a16="http://schemas.microsoft.com/office/drawing/2014/main" id="{DED6E3EF-BEB2-400D-A55F-8F548AA8A3C2}"/>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55" name="Freeform: Shape 54">
                <a:extLst>
                  <a:ext uri="{FF2B5EF4-FFF2-40B4-BE49-F238E27FC236}">
                    <a16:creationId xmlns:a16="http://schemas.microsoft.com/office/drawing/2014/main" id="{4056E671-564E-4828-B12C-3873C15097FD}"/>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56" name="Freeform: Shape 55">
                <a:extLst>
                  <a:ext uri="{FF2B5EF4-FFF2-40B4-BE49-F238E27FC236}">
                    <a16:creationId xmlns:a16="http://schemas.microsoft.com/office/drawing/2014/main" id="{CE2375AC-EE5D-462B-8769-A875F92C6D3F}"/>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57" name="Freeform: Shape 56">
                <a:extLst>
                  <a:ext uri="{FF2B5EF4-FFF2-40B4-BE49-F238E27FC236}">
                    <a16:creationId xmlns:a16="http://schemas.microsoft.com/office/drawing/2014/main" id="{5543C42A-4AA4-4EE3-9D6A-20D705974B93}"/>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58" name="Freeform: Shape 57">
                <a:extLst>
                  <a:ext uri="{FF2B5EF4-FFF2-40B4-BE49-F238E27FC236}">
                    <a16:creationId xmlns:a16="http://schemas.microsoft.com/office/drawing/2014/main" id="{5A06D381-5E3A-45E2-943A-D8A9CD6DDB02}"/>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59" name="Freeform: Shape 58">
                <a:extLst>
                  <a:ext uri="{FF2B5EF4-FFF2-40B4-BE49-F238E27FC236}">
                    <a16:creationId xmlns:a16="http://schemas.microsoft.com/office/drawing/2014/main" id="{6A50715D-06C2-4A50-B805-7C779755D7AD}"/>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60" name="Freeform: Shape 59">
                <a:extLst>
                  <a:ext uri="{FF2B5EF4-FFF2-40B4-BE49-F238E27FC236}">
                    <a16:creationId xmlns:a16="http://schemas.microsoft.com/office/drawing/2014/main" id="{76CB3FBA-91B0-4DCE-AC92-F9A18FF4D65A}"/>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61" name="Freeform: Shape 60">
                <a:extLst>
                  <a:ext uri="{FF2B5EF4-FFF2-40B4-BE49-F238E27FC236}">
                    <a16:creationId xmlns:a16="http://schemas.microsoft.com/office/drawing/2014/main" id="{22045ED4-534F-4B15-8795-D2C7547978FE}"/>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62" name="Freeform: Shape 61">
                <a:extLst>
                  <a:ext uri="{FF2B5EF4-FFF2-40B4-BE49-F238E27FC236}">
                    <a16:creationId xmlns:a16="http://schemas.microsoft.com/office/drawing/2014/main" id="{FEE68F87-0B6B-4885-866B-61423AE3724E}"/>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63" name="Freeform: Shape 62">
                <a:extLst>
                  <a:ext uri="{FF2B5EF4-FFF2-40B4-BE49-F238E27FC236}">
                    <a16:creationId xmlns:a16="http://schemas.microsoft.com/office/drawing/2014/main" id="{E99B4F58-0E6C-41DE-99A2-C3FCE7F11DB0}"/>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64" name="Freeform: Shape 63">
                <a:extLst>
                  <a:ext uri="{FF2B5EF4-FFF2-40B4-BE49-F238E27FC236}">
                    <a16:creationId xmlns:a16="http://schemas.microsoft.com/office/drawing/2014/main" id="{98213603-4044-4EDC-B3E0-CE20E3EE9BC2}"/>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65" name="Freeform: Shape 64">
                <a:extLst>
                  <a:ext uri="{FF2B5EF4-FFF2-40B4-BE49-F238E27FC236}">
                    <a16:creationId xmlns:a16="http://schemas.microsoft.com/office/drawing/2014/main" id="{DB035EF0-F3DA-4581-9198-447F52894F88}"/>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66" name="Freeform: Shape 65">
                <a:extLst>
                  <a:ext uri="{FF2B5EF4-FFF2-40B4-BE49-F238E27FC236}">
                    <a16:creationId xmlns:a16="http://schemas.microsoft.com/office/drawing/2014/main" id="{41AE2AF0-7DD9-443B-8718-D31F62D3CF64}"/>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67" name="Freeform: Shape 66">
                <a:extLst>
                  <a:ext uri="{FF2B5EF4-FFF2-40B4-BE49-F238E27FC236}">
                    <a16:creationId xmlns:a16="http://schemas.microsoft.com/office/drawing/2014/main" id="{1CB79995-5784-46B8-8607-92B5827FD726}"/>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68" name="Freeform: Shape 67">
                <a:extLst>
                  <a:ext uri="{FF2B5EF4-FFF2-40B4-BE49-F238E27FC236}">
                    <a16:creationId xmlns:a16="http://schemas.microsoft.com/office/drawing/2014/main" id="{C2CD6B3F-A5CA-4C9E-A462-6CF2EE2A5719}"/>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69" name="Freeform: Shape 68">
                <a:extLst>
                  <a:ext uri="{FF2B5EF4-FFF2-40B4-BE49-F238E27FC236}">
                    <a16:creationId xmlns:a16="http://schemas.microsoft.com/office/drawing/2014/main" id="{078CAE18-6328-4577-A1E2-68D4E723AA5D}"/>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70" name="Freeform: Shape 69">
                <a:extLst>
                  <a:ext uri="{FF2B5EF4-FFF2-40B4-BE49-F238E27FC236}">
                    <a16:creationId xmlns:a16="http://schemas.microsoft.com/office/drawing/2014/main" id="{EBA2E409-2F87-44E1-BDE0-C3F0C5F0EE68}"/>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71" name="Freeform: Shape 70">
                <a:extLst>
                  <a:ext uri="{FF2B5EF4-FFF2-40B4-BE49-F238E27FC236}">
                    <a16:creationId xmlns:a16="http://schemas.microsoft.com/office/drawing/2014/main" id="{4B3569C1-CDDE-4300-A777-F5A88095235D}"/>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
          <p:nvSpPr>
            <p:cNvPr id="39" name="Oval 38">
              <a:extLst>
                <a:ext uri="{FF2B5EF4-FFF2-40B4-BE49-F238E27FC236}">
                  <a16:creationId xmlns:a16="http://schemas.microsoft.com/office/drawing/2014/main" id="{9AE111FB-FF99-4626-BF15-A4F33CA3E1B5}"/>
                </a:ext>
              </a:extLst>
            </p:cNvPr>
            <p:cNvSpPr/>
            <p:nvPr userDrawn="1"/>
          </p:nvSpPr>
          <p:spPr bwMode="auto">
            <a:xfrm>
              <a:off x="7282905" y="3548967"/>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0" name="Oval 39">
              <a:extLst>
                <a:ext uri="{FF2B5EF4-FFF2-40B4-BE49-F238E27FC236}">
                  <a16:creationId xmlns:a16="http://schemas.microsoft.com/office/drawing/2014/main" id="{EEBF4D1F-7718-4CBE-B978-16FFCC2E3239}"/>
                </a:ext>
              </a:extLst>
            </p:cNvPr>
            <p:cNvSpPr/>
            <p:nvPr userDrawn="1"/>
          </p:nvSpPr>
          <p:spPr bwMode="auto">
            <a:xfrm>
              <a:off x="10896617" y="2909240"/>
              <a:ext cx="124272" cy="12429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1" name="Oval 40">
              <a:extLst>
                <a:ext uri="{FF2B5EF4-FFF2-40B4-BE49-F238E27FC236}">
                  <a16:creationId xmlns:a16="http://schemas.microsoft.com/office/drawing/2014/main" id="{59426D11-A3B4-4FDE-8641-D925588DAB39}"/>
                </a:ext>
              </a:extLst>
            </p:cNvPr>
            <p:cNvSpPr/>
            <p:nvPr userDrawn="1"/>
          </p:nvSpPr>
          <p:spPr bwMode="auto">
            <a:xfrm>
              <a:off x="9437993" y="5187887"/>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2" name="Oval 41">
              <a:extLst>
                <a:ext uri="{FF2B5EF4-FFF2-40B4-BE49-F238E27FC236}">
                  <a16:creationId xmlns:a16="http://schemas.microsoft.com/office/drawing/2014/main" id="{57EDB010-9BE7-4344-984B-7453B4FF8307}"/>
                </a:ext>
              </a:extLst>
            </p:cNvPr>
            <p:cNvSpPr/>
            <p:nvPr userDrawn="1"/>
          </p:nvSpPr>
          <p:spPr bwMode="auto">
            <a:xfrm>
              <a:off x="9087616" y="1541433"/>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3" name="Oval 42">
              <a:extLst>
                <a:ext uri="{FF2B5EF4-FFF2-40B4-BE49-F238E27FC236}">
                  <a16:creationId xmlns:a16="http://schemas.microsoft.com/office/drawing/2014/main" id="{786CA2CE-9797-4C92-9057-B3C8D9338727}"/>
                </a:ext>
              </a:extLst>
            </p:cNvPr>
            <p:cNvSpPr/>
            <p:nvPr userDrawn="1"/>
          </p:nvSpPr>
          <p:spPr bwMode="auto">
            <a:xfrm>
              <a:off x="9052314" y="3314275"/>
              <a:ext cx="229418" cy="22945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4" name="Oval 43">
              <a:extLst>
                <a:ext uri="{FF2B5EF4-FFF2-40B4-BE49-F238E27FC236}">
                  <a16:creationId xmlns:a16="http://schemas.microsoft.com/office/drawing/2014/main" id="{F9A1662E-1481-432B-8DC4-FF834AA60F57}"/>
                </a:ext>
              </a:extLst>
            </p:cNvPr>
            <p:cNvSpPr/>
            <p:nvPr userDrawn="1"/>
          </p:nvSpPr>
          <p:spPr bwMode="auto">
            <a:xfrm>
              <a:off x="9104887" y="2889394"/>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5" name="Oval 44">
              <a:extLst>
                <a:ext uri="{FF2B5EF4-FFF2-40B4-BE49-F238E27FC236}">
                  <a16:creationId xmlns:a16="http://schemas.microsoft.com/office/drawing/2014/main" id="{715F718A-84C5-42DA-9B9C-64E200753714}"/>
                </a:ext>
              </a:extLst>
            </p:cNvPr>
            <p:cNvSpPr/>
            <p:nvPr userDrawn="1"/>
          </p:nvSpPr>
          <p:spPr bwMode="auto">
            <a:xfrm>
              <a:off x="9104887" y="3844315"/>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6" name="Oval 45">
              <a:extLst>
                <a:ext uri="{FF2B5EF4-FFF2-40B4-BE49-F238E27FC236}">
                  <a16:creationId xmlns:a16="http://schemas.microsoft.com/office/drawing/2014/main" id="{48AC1770-CB0D-4E0F-BBE4-41A23A7256AC}"/>
                </a:ext>
              </a:extLst>
            </p:cNvPr>
            <p:cNvSpPr/>
            <p:nvPr userDrawn="1"/>
          </p:nvSpPr>
          <p:spPr bwMode="auto">
            <a:xfrm rot="16200000">
              <a:off x="8628699"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7" name="Oval 46">
              <a:extLst>
                <a:ext uri="{FF2B5EF4-FFF2-40B4-BE49-F238E27FC236}">
                  <a16:creationId xmlns:a16="http://schemas.microsoft.com/office/drawing/2014/main" id="{4DE4736B-6655-4B31-833F-1C130B67E3D0}"/>
                </a:ext>
              </a:extLst>
            </p:cNvPr>
            <p:cNvSpPr/>
            <p:nvPr userDrawn="1"/>
          </p:nvSpPr>
          <p:spPr bwMode="auto">
            <a:xfrm rot="16200000">
              <a:off x="9583486"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214575535"/>
      </p:ext>
    </p:extLst>
  </p:cSld>
  <p:clrMapOvr>
    <a:masterClrMapping/>
  </p:clrMapOvr>
  <p:transition>
    <p:fade/>
  </p:transition>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slide with graphic 3">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chemeClr val="tx1"/>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C579B1D0-8CEE-4E42-8540-F752DBF0F64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pic>
        <p:nvPicPr>
          <p:cNvPr id="4" name="Picture 3" descr="A picture containing drawing&#10;&#10;Description automatically generated">
            <a:extLst>
              <a:ext uri="{FF2B5EF4-FFF2-40B4-BE49-F238E27FC236}">
                <a16:creationId xmlns:a16="http://schemas.microsoft.com/office/drawing/2014/main" id="{57D6331F-1A15-46AA-A57A-300CC97487E4}"/>
              </a:ext>
            </a:extLst>
          </p:cNvPr>
          <p:cNvPicPr>
            <a:picLocks noChangeAspect="1"/>
          </p:cNvPicPr>
          <p:nvPr/>
        </p:nvPicPr>
        <p:blipFill>
          <a:blip r:embed="rId2"/>
          <a:stretch>
            <a:fillRect/>
          </a:stretch>
        </p:blipFill>
        <p:spPr>
          <a:xfrm>
            <a:off x="136885" y="159691"/>
            <a:ext cx="2635247" cy="871753"/>
          </a:xfrm>
          <a:prstGeom prst="rect">
            <a:avLst/>
          </a:prstGeom>
        </p:spPr>
      </p:pic>
      <p:sp>
        <p:nvSpPr>
          <p:cNvPr id="72" name="Rectangle 71">
            <a:extLst>
              <a:ext uri="{FF2B5EF4-FFF2-40B4-BE49-F238E27FC236}">
                <a16:creationId xmlns:a16="http://schemas.microsoft.com/office/drawing/2014/main" id="{5E3B1CB1-53A4-41B0-A2BE-8C0CF51F9838}"/>
              </a:ext>
            </a:extLst>
          </p:cNvPr>
          <p:cNvSpPr/>
          <p:nvPr/>
        </p:nvSpPr>
        <p:spPr bwMode="auto">
          <a:xfrm>
            <a:off x="6229842" y="0"/>
            <a:ext cx="5962158"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73" name="Picture 72">
            <a:extLst>
              <a:ext uri="{FF2B5EF4-FFF2-40B4-BE49-F238E27FC236}">
                <a16:creationId xmlns:a16="http://schemas.microsoft.com/office/drawing/2014/main" id="{D680D2A1-07E3-478C-BBA8-560737A2431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111901" y="0"/>
            <a:ext cx="6080099" cy="6858000"/>
          </a:xfrm>
          <a:prstGeom prst="rect">
            <a:avLst/>
          </a:prstGeom>
        </p:spPr>
      </p:pic>
      <p:grpSp>
        <p:nvGrpSpPr>
          <p:cNvPr id="74" name="Graphic 1">
            <a:extLst>
              <a:ext uri="{FF2B5EF4-FFF2-40B4-BE49-F238E27FC236}">
                <a16:creationId xmlns:a16="http://schemas.microsoft.com/office/drawing/2014/main" id="{4D1B2C3D-109D-46DF-9BA8-640EAF66A03A}"/>
              </a:ext>
            </a:extLst>
          </p:cNvPr>
          <p:cNvGrpSpPr/>
          <p:nvPr/>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75" name="Freeform: Shape 74">
              <a:extLst>
                <a:ext uri="{FF2B5EF4-FFF2-40B4-BE49-F238E27FC236}">
                  <a16:creationId xmlns:a16="http://schemas.microsoft.com/office/drawing/2014/main" id="{4DD6AF04-319F-47B0-AAC8-6520DF9B67CE}"/>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76" name="Freeform: Shape 75">
              <a:extLst>
                <a:ext uri="{FF2B5EF4-FFF2-40B4-BE49-F238E27FC236}">
                  <a16:creationId xmlns:a16="http://schemas.microsoft.com/office/drawing/2014/main" id="{283985E4-C6DA-4D56-A4B2-188AF3D29025}"/>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77" name="Freeform: Shape 76">
              <a:extLst>
                <a:ext uri="{FF2B5EF4-FFF2-40B4-BE49-F238E27FC236}">
                  <a16:creationId xmlns:a16="http://schemas.microsoft.com/office/drawing/2014/main" id="{720519B8-1B86-435B-BE56-B5FAEAD39754}"/>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78" name="Freeform: Shape 77">
              <a:extLst>
                <a:ext uri="{FF2B5EF4-FFF2-40B4-BE49-F238E27FC236}">
                  <a16:creationId xmlns:a16="http://schemas.microsoft.com/office/drawing/2014/main" id="{DF83B222-A47F-44B5-9AB0-6ED40197E618}"/>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79" name="Freeform: Shape 78">
              <a:extLst>
                <a:ext uri="{FF2B5EF4-FFF2-40B4-BE49-F238E27FC236}">
                  <a16:creationId xmlns:a16="http://schemas.microsoft.com/office/drawing/2014/main" id="{589A001D-6C7B-4022-B9DE-F83CEC98FE10}"/>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80" name="Freeform: Shape 79">
              <a:extLst>
                <a:ext uri="{FF2B5EF4-FFF2-40B4-BE49-F238E27FC236}">
                  <a16:creationId xmlns:a16="http://schemas.microsoft.com/office/drawing/2014/main" id="{5DCC5C22-8F39-4F71-91FB-71155D0A374F}"/>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81" name="Freeform: Shape 80">
              <a:extLst>
                <a:ext uri="{FF2B5EF4-FFF2-40B4-BE49-F238E27FC236}">
                  <a16:creationId xmlns:a16="http://schemas.microsoft.com/office/drawing/2014/main" id="{0ABDA59A-625F-451E-BBC5-4F89B8E5CA51}"/>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82" name="Freeform: Shape 81">
              <a:extLst>
                <a:ext uri="{FF2B5EF4-FFF2-40B4-BE49-F238E27FC236}">
                  <a16:creationId xmlns:a16="http://schemas.microsoft.com/office/drawing/2014/main" id="{8FF37886-1883-475A-9E61-5E78DBBEDDAE}"/>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83" name="Freeform: Shape 82">
              <a:extLst>
                <a:ext uri="{FF2B5EF4-FFF2-40B4-BE49-F238E27FC236}">
                  <a16:creationId xmlns:a16="http://schemas.microsoft.com/office/drawing/2014/main" id="{798377FB-665F-4899-86A8-48FF769AC164}"/>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84" name="Freeform: Shape 83">
              <a:extLst>
                <a:ext uri="{FF2B5EF4-FFF2-40B4-BE49-F238E27FC236}">
                  <a16:creationId xmlns:a16="http://schemas.microsoft.com/office/drawing/2014/main" id="{A1B6E554-C7FE-437C-B43A-26461DDBED1D}"/>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85" name="Freeform: Shape 84">
              <a:extLst>
                <a:ext uri="{FF2B5EF4-FFF2-40B4-BE49-F238E27FC236}">
                  <a16:creationId xmlns:a16="http://schemas.microsoft.com/office/drawing/2014/main" id="{6916078A-4E6C-4B1D-8F43-B3F2605CCBBA}"/>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86" name="Freeform: Shape 85">
              <a:extLst>
                <a:ext uri="{FF2B5EF4-FFF2-40B4-BE49-F238E27FC236}">
                  <a16:creationId xmlns:a16="http://schemas.microsoft.com/office/drawing/2014/main" id="{870BEE33-905A-44A9-86EB-CC160AFE1010}"/>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87" name="Freeform: Shape 86">
              <a:extLst>
                <a:ext uri="{FF2B5EF4-FFF2-40B4-BE49-F238E27FC236}">
                  <a16:creationId xmlns:a16="http://schemas.microsoft.com/office/drawing/2014/main" id="{D0FEA133-67C4-462C-B78A-0D3B435D0A56}"/>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88" name="Freeform: Shape 87">
              <a:extLst>
                <a:ext uri="{FF2B5EF4-FFF2-40B4-BE49-F238E27FC236}">
                  <a16:creationId xmlns:a16="http://schemas.microsoft.com/office/drawing/2014/main" id="{0191B600-F65E-475C-99A2-EDC38A117B47}"/>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89" name="Freeform: Shape 88">
              <a:extLst>
                <a:ext uri="{FF2B5EF4-FFF2-40B4-BE49-F238E27FC236}">
                  <a16:creationId xmlns:a16="http://schemas.microsoft.com/office/drawing/2014/main" id="{81D1CB41-4153-4C2B-95A8-8E51D544C2A6}"/>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90" name="Freeform: Shape 89">
              <a:extLst>
                <a:ext uri="{FF2B5EF4-FFF2-40B4-BE49-F238E27FC236}">
                  <a16:creationId xmlns:a16="http://schemas.microsoft.com/office/drawing/2014/main" id="{AD85E53E-76EE-4693-B925-448F1AED55C3}"/>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91" name="Freeform: Shape 90">
              <a:extLst>
                <a:ext uri="{FF2B5EF4-FFF2-40B4-BE49-F238E27FC236}">
                  <a16:creationId xmlns:a16="http://schemas.microsoft.com/office/drawing/2014/main" id="{FBF422B5-FEC5-4A6F-980D-F4DCB2842F2D}"/>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92" name="Freeform: Shape 91">
              <a:extLst>
                <a:ext uri="{FF2B5EF4-FFF2-40B4-BE49-F238E27FC236}">
                  <a16:creationId xmlns:a16="http://schemas.microsoft.com/office/drawing/2014/main" id="{73E90C96-7BF3-4653-8F6B-20B2AEFF9C9A}"/>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93" name="Freeform: Shape 92">
              <a:extLst>
                <a:ext uri="{FF2B5EF4-FFF2-40B4-BE49-F238E27FC236}">
                  <a16:creationId xmlns:a16="http://schemas.microsoft.com/office/drawing/2014/main" id="{10255508-CD31-475F-9938-E6992594AD7F}"/>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94" name="Freeform: Shape 93">
              <a:extLst>
                <a:ext uri="{FF2B5EF4-FFF2-40B4-BE49-F238E27FC236}">
                  <a16:creationId xmlns:a16="http://schemas.microsoft.com/office/drawing/2014/main" id="{6180CF46-AD3A-4882-BF8C-42A4079F05AC}"/>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95" name="Freeform: Shape 94">
              <a:extLst>
                <a:ext uri="{FF2B5EF4-FFF2-40B4-BE49-F238E27FC236}">
                  <a16:creationId xmlns:a16="http://schemas.microsoft.com/office/drawing/2014/main" id="{E32DF239-2F1F-4DEF-84E6-8AA4C60B1814}"/>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96" name="Freeform: Shape 95">
              <a:extLst>
                <a:ext uri="{FF2B5EF4-FFF2-40B4-BE49-F238E27FC236}">
                  <a16:creationId xmlns:a16="http://schemas.microsoft.com/office/drawing/2014/main" id="{1FF529E2-E4DE-4BC2-AD36-9E2F91168396}"/>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97" name="Freeform: Shape 96">
              <a:extLst>
                <a:ext uri="{FF2B5EF4-FFF2-40B4-BE49-F238E27FC236}">
                  <a16:creationId xmlns:a16="http://schemas.microsoft.com/office/drawing/2014/main" id="{EBD42EE8-F67C-4184-AC55-B277B9D45512}"/>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98" name="Freeform: Shape 97">
              <a:extLst>
                <a:ext uri="{FF2B5EF4-FFF2-40B4-BE49-F238E27FC236}">
                  <a16:creationId xmlns:a16="http://schemas.microsoft.com/office/drawing/2014/main" id="{2FCFEDC0-0434-46B3-BDE6-2A548497D148}"/>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Tree>
    <p:extLst>
      <p:ext uri="{BB962C8B-B14F-4D97-AF65-F5344CB8AC3E}">
        <p14:creationId xmlns:p14="http://schemas.microsoft.com/office/powerpoint/2010/main" val="3710589707"/>
      </p:ext>
    </p:extLst>
  </p:cSld>
  <p:clrMapOvr>
    <a:masterClrMapping/>
  </p:clrMapOvr>
  <p:transition>
    <p:fade/>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quare photo">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2270E26-89BA-4369-9EF4-1B9EBAA3D00B}"/>
              </a:ext>
            </a:extLst>
          </p:cNvPr>
          <p:cNvSpPr/>
          <p:nvPr userDrawn="1"/>
        </p:nvSpPr>
        <p:spPr bwMode="auto">
          <a:xfrm>
            <a:off x="5334000" y="0"/>
            <a:ext cx="6858000" cy="6858000"/>
          </a:xfrm>
          <a:prstGeom prst="rect">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dirty="0"/>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dirty="0"/>
              <a:t>Speaker name or subtitle</a:t>
            </a:r>
          </a:p>
        </p:txBody>
      </p:sp>
      <p:pic>
        <p:nvPicPr>
          <p:cNvPr id="9" name="MS logo gray - EMF" descr="Microsoft logo, gray text version">
            <a:extLst>
              <a:ext uri="{FF2B5EF4-FFF2-40B4-BE49-F238E27FC236}">
                <a16:creationId xmlns:a16="http://schemas.microsoft.com/office/drawing/2014/main" id="{D03FE64B-525F-4B73-8C45-B4BC3BAD6A2D}"/>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pic>
        <p:nvPicPr>
          <p:cNvPr id="10" name="Picture 9">
            <a:extLst>
              <a:ext uri="{FF2B5EF4-FFF2-40B4-BE49-F238E27FC236}">
                <a16:creationId xmlns:a16="http://schemas.microsoft.com/office/drawing/2014/main" id="{95964678-FE6C-4226-A11B-8D452DA7808C}"/>
              </a:ext>
            </a:extLst>
          </p:cNvPr>
          <p:cNvPicPr>
            <a:picLocks noChangeAspect="1"/>
          </p:cNvPicPr>
          <p:nvPr userDrawn="1"/>
        </p:nvPicPr>
        <p:blipFill>
          <a:blip r:embed="rId3"/>
          <a:stretch>
            <a:fillRect/>
          </a:stretch>
        </p:blipFill>
        <p:spPr>
          <a:xfrm>
            <a:off x="6250758" y="800100"/>
            <a:ext cx="5024485" cy="5257800"/>
          </a:xfrm>
          <a:prstGeom prst="rect">
            <a:avLst/>
          </a:prstGeom>
        </p:spPr>
      </p:pic>
    </p:spTree>
    <p:extLst>
      <p:ext uri="{BB962C8B-B14F-4D97-AF65-F5344CB8AC3E}">
        <p14:creationId xmlns:p14="http://schemas.microsoft.com/office/powerpoint/2010/main" val="301743094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userDrawn="1">
          <p15:clr>
            <a:srgbClr val="5ACBF0"/>
          </p15:clr>
        </p15:guide>
        <p15:guide id="3" pos="3355" userDrawn="1">
          <p15:clr>
            <a:srgbClr val="FBAE40"/>
          </p15:clr>
        </p15:guide>
        <p15:guide id="5" orient="horz" pos="2160" userDrawn="1">
          <p15:clr>
            <a:srgbClr val="FBAE40"/>
          </p15:clr>
        </p15:guide>
        <p15:guide id="6" orient="horz" pos="2229" userDrawn="1">
          <p15:clr>
            <a:srgbClr val="5ACBF0"/>
          </p15:clr>
        </p15:guide>
        <p15:guide id="7" pos="2996" userDrawn="1">
          <p15:clr>
            <a:srgbClr val="5ACBF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2" name="Footer Placeholder 1">
            <a:extLst>
              <a:ext uri="{FF2B5EF4-FFF2-40B4-BE49-F238E27FC236}">
                <a16:creationId xmlns:a16="http://schemas.microsoft.com/office/drawing/2014/main" id="{B852478B-55EF-4189-A468-2CD5FFD82747}"/>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903109438"/>
      </p:ext>
    </p:extLst>
  </p:cSld>
  <p:clrMapOvr>
    <a:masterClrMapping/>
  </p:clrMapOvr>
  <p:transition>
    <p:fade/>
  </p:transition>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and subheadin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74CBFC5-126D-4E5D-BA79-A65662FA3631}"/>
              </a:ext>
            </a:extLst>
          </p:cNvPr>
          <p:cNvSpPr>
            <a:spLocks noGrp="1"/>
          </p:cNvSpPr>
          <p:nvPr>
            <p:ph type="title"/>
          </p:nvPr>
        </p:nvSpPr>
        <p:spPr>
          <a:xfrm>
            <a:off x="418643" y="440494"/>
            <a:ext cx="11341268" cy="642840"/>
          </a:xfrm>
        </p:spPr>
        <p:txBody>
          <a:bodyPr/>
          <a:lstStyle/>
          <a:p>
            <a:r>
              <a:rPr lang="en-US"/>
              <a:t>Click to edit Master title style</a:t>
            </a:r>
          </a:p>
        </p:txBody>
      </p:sp>
      <p:sp>
        <p:nvSpPr>
          <p:cNvPr id="4" name="Text Placeholder 3">
            <a:extLst>
              <a:ext uri="{FF2B5EF4-FFF2-40B4-BE49-F238E27FC236}">
                <a16:creationId xmlns:a16="http://schemas.microsoft.com/office/drawing/2014/main" id="{DB521330-4B4A-4C5F-85CF-D5CBC2772D39}"/>
              </a:ext>
            </a:extLst>
          </p:cNvPr>
          <p:cNvSpPr>
            <a:spLocks noGrp="1"/>
          </p:cNvSpPr>
          <p:nvPr>
            <p:ph type="body" sz="quarter" idx="10" hasCustomPrompt="1"/>
          </p:nvPr>
        </p:nvSpPr>
        <p:spPr>
          <a:xfrm>
            <a:off x="432089" y="1083334"/>
            <a:ext cx="11341268" cy="400110"/>
          </a:xfrm>
        </p:spPr>
        <p:txBody>
          <a:bodyPr tIns="45720" rIns="0" bIns="45720"/>
          <a:lstStyle>
            <a:lvl1pPr>
              <a:defRPr sz="2000">
                <a:solidFill>
                  <a:schemeClr val="tx1"/>
                </a:solidFill>
              </a:defRPr>
            </a:lvl1pPr>
          </a:lstStyle>
          <a:p>
            <a:r>
              <a:rPr lang="en-US"/>
              <a:t>Subheading Segoe UI </a:t>
            </a:r>
            <a:r>
              <a:rPr lang="en-US" err="1"/>
              <a:t>Semibold</a:t>
            </a:r>
            <a:r>
              <a:rPr lang="en-US"/>
              <a:t> 20 </a:t>
            </a:r>
            <a:r>
              <a:rPr lang="en-US" err="1"/>
              <a:t>pt</a:t>
            </a:r>
            <a:endParaRPr lang="en-US"/>
          </a:p>
        </p:txBody>
      </p:sp>
      <p:sp>
        <p:nvSpPr>
          <p:cNvPr id="2" name="Footer Placeholder 1">
            <a:extLst>
              <a:ext uri="{FF2B5EF4-FFF2-40B4-BE49-F238E27FC236}">
                <a16:creationId xmlns:a16="http://schemas.microsoft.com/office/drawing/2014/main" id="{64899B17-8D01-4107-A0A6-0451351ABAED}"/>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98029238"/>
      </p:ext>
    </p:extLst>
  </p:cSld>
  <p:clrMapOvr>
    <a:masterClrMapping/>
  </p:clrMapOvr>
  <p:transition>
    <p:fade/>
  </p:transition>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ext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endParaRPr lang="en-US" dirty="0"/>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9100" y="1456897"/>
            <a:ext cx="11340811" cy="2544286"/>
          </a:xfrm>
        </p:spPr>
        <p:txBody>
          <a:bodyPr/>
          <a:lstStyle>
            <a:lvl1pPr>
              <a:spcBef>
                <a:spcPts val="392"/>
              </a:spcBef>
              <a:spcAft>
                <a:spcPts val="588"/>
              </a:spcAft>
              <a:buFont typeface="Arial" panose="020B0604020202020204" pitchFamily="34" charset="0"/>
              <a:buNone/>
              <a:defRPr sz="2400" b="0">
                <a:latin typeface="+mn-lt"/>
              </a:defRPr>
            </a:lvl1pPr>
            <a:lvl2pPr>
              <a:spcBef>
                <a:spcPts val="392"/>
              </a:spcBef>
              <a:spcAft>
                <a:spcPts val="588"/>
              </a:spcAft>
              <a:buFont typeface="Arial" panose="020B0604020202020204" pitchFamily="34" charset="0"/>
              <a:buNone/>
              <a:defRPr sz="2400" b="0">
                <a:latin typeface="+mn-lt"/>
              </a:defRPr>
            </a:lvl2pPr>
            <a:lvl3pPr>
              <a:spcBef>
                <a:spcPts val="392"/>
              </a:spcBef>
              <a:spcAft>
                <a:spcPts val="588"/>
              </a:spcAft>
              <a:buFont typeface="Arial" panose="020B0604020202020204" pitchFamily="34" charset="0"/>
              <a:buNone/>
              <a:defRPr sz="2400" b="0">
                <a:latin typeface="+mn-lt"/>
              </a:defRPr>
            </a:lvl3pPr>
            <a:lvl4pPr>
              <a:spcBef>
                <a:spcPts val="392"/>
              </a:spcBef>
              <a:spcAft>
                <a:spcPts val="588"/>
              </a:spcAft>
              <a:buFont typeface="Arial" panose="020B0604020202020204" pitchFamily="34" charset="0"/>
              <a:buNone/>
              <a:defRPr sz="2400" b="0">
                <a:latin typeface="+mn-lt"/>
              </a:defRPr>
            </a:lvl4pPr>
            <a:lvl5pPr>
              <a:spcBef>
                <a:spcPts val="392"/>
              </a:spcBef>
              <a:spcAft>
                <a:spcPts val="588"/>
              </a:spcAft>
              <a:buFont typeface="Arial" panose="020B0604020202020204" pitchFamily="34" charset="0"/>
              <a:buChar char="•"/>
              <a:defRPr sz="2400" b="0">
                <a:latin typeface="+mn-lt"/>
              </a:defRPr>
            </a:lvl5pPr>
          </a:lstStyle>
          <a:p>
            <a:pPr lvl="0"/>
            <a:r>
              <a:rPr lang="en-US" dirty="0"/>
              <a:t>Click to edit Master text styles</a:t>
            </a:r>
          </a:p>
          <a:p>
            <a:pPr lvl="0"/>
            <a:r>
              <a:rPr lang="en-US" dirty="0"/>
              <a:t>Second level</a:t>
            </a:r>
          </a:p>
          <a:p>
            <a:pPr lvl="1"/>
            <a:r>
              <a:rPr lang="en-US" dirty="0"/>
              <a:t>Third level</a:t>
            </a:r>
          </a:p>
          <a:p>
            <a:pPr lvl="2"/>
            <a:r>
              <a:rPr lang="en-US" dirty="0"/>
              <a:t>Fourth level</a:t>
            </a:r>
          </a:p>
          <a:p>
            <a:pPr lvl="3"/>
            <a:r>
              <a:rPr lang="en-US" dirty="0"/>
              <a:t>Fifth level</a:t>
            </a:r>
          </a:p>
        </p:txBody>
      </p:sp>
      <p:sp>
        <p:nvSpPr>
          <p:cNvPr id="2" name="Footer Placeholder 1">
            <a:extLst>
              <a:ext uri="{FF2B5EF4-FFF2-40B4-BE49-F238E27FC236}">
                <a16:creationId xmlns:a16="http://schemas.microsoft.com/office/drawing/2014/main" id="{F415B60E-29D3-45EF-9FD0-D9924E0B78BB}"/>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813464802"/>
      </p:ext>
    </p:extLst>
  </p:cSld>
  <p:clrMapOvr>
    <a:masterClrMapping/>
  </p:clrMapOvr>
  <p:transition>
    <p:fade/>
  </p:transition>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ext Layout with footnot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9100" y="1456897"/>
            <a:ext cx="11340811" cy="2544286"/>
          </a:xfrm>
        </p:spPr>
        <p:txBody>
          <a:bodyPr/>
          <a:lstStyle>
            <a:lvl1pPr>
              <a:spcBef>
                <a:spcPts val="392"/>
              </a:spcBef>
              <a:spcAft>
                <a:spcPts val="588"/>
              </a:spcAft>
              <a:defRPr sz="2400" b="0">
                <a:latin typeface="+mn-lt"/>
              </a:defRPr>
            </a:lvl1pPr>
            <a:lvl2pPr>
              <a:spcBef>
                <a:spcPts val="392"/>
              </a:spcBef>
              <a:spcAft>
                <a:spcPts val="588"/>
              </a:spcAft>
              <a:defRPr sz="2400" b="0">
                <a:latin typeface="+mn-lt"/>
              </a:defRPr>
            </a:lvl2pPr>
            <a:lvl3pPr>
              <a:spcBef>
                <a:spcPts val="392"/>
              </a:spcBef>
              <a:spcAft>
                <a:spcPts val="588"/>
              </a:spcAft>
              <a:defRPr sz="2400" b="0">
                <a:latin typeface="+mn-lt"/>
              </a:defRPr>
            </a:lvl3pPr>
            <a:lvl4pPr>
              <a:spcBef>
                <a:spcPts val="392"/>
              </a:spcBef>
              <a:spcAft>
                <a:spcPts val="588"/>
              </a:spcAft>
              <a:defRPr sz="2400" b="0">
                <a:latin typeface="+mn-lt"/>
              </a:defRPr>
            </a:lvl4pPr>
            <a:lvl5pPr>
              <a:spcBef>
                <a:spcPts val="392"/>
              </a:spcBef>
              <a:spcAft>
                <a:spcPts val="588"/>
              </a:spcAft>
              <a:defRPr sz="2400" b="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5777EA2-9454-422E-AEC3-45CEC596AEB8}"/>
              </a:ext>
            </a:extLst>
          </p:cNvPr>
          <p:cNvSpPr/>
          <p:nvPr/>
        </p:nvSpPr>
        <p:spPr bwMode="auto">
          <a:xfrm>
            <a:off x="0" y="5670550"/>
            <a:ext cx="12192000" cy="74695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Text Placeholder 5">
            <a:extLst>
              <a:ext uri="{FF2B5EF4-FFF2-40B4-BE49-F238E27FC236}">
                <a16:creationId xmlns:a16="http://schemas.microsoft.com/office/drawing/2014/main" id="{764357BA-0098-4BE6-A38B-76E4D9E64E6E}"/>
              </a:ext>
            </a:extLst>
          </p:cNvPr>
          <p:cNvSpPr>
            <a:spLocks noGrp="1"/>
          </p:cNvSpPr>
          <p:nvPr>
            <p:ph type="body" sz="quarter" idx="11"/>
          </p:nvPr>
        </p:nvSpPr>
        <p:spPr>
          <a:xfrm>
            <a:off x="418643" y="5797806"/>
            <a:ext cx="11341268" cy="492443"/>
          </a:xfrm>
        </p:spPr>
        <p:txBody>
          <a:bodyPr anchor="ctr"/>
          <a:lstStyle>
            <a:lvl1pPr>
              <a:defRPr sz="2000"/>
            </a:lvl1pPr>
          </a:lstStyle>
          <a:p>
            <a:pPr lvl="0"/>
            <a:r>
              <a:rPr lang="en-US"/>
              <a:t>Click to edit Master text styles</a:t>
            </a:r>
          </a:p>
        </p:txBody>
      </p:sp>
      <p:sp>
        <p:nvSpPr>
          <p:cNvPr id="4" name="Footer Placeholder 1">
            <a:extLst>
              <a:ext uri="{FF2B5EF4-FFF2-40B4-BE49-F238E27FC236}">
                <a16:creationId xmlns:a16="http://schemas.microsoft.com/office/drawing/2014/main" id="{BBE90075-187C-4F60-81BA-E239B43D9044}"/>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882085059"/>
      </p:ext>
    </p:extLst>
  </p:cSld>
  <p:clrMapOvr>
    <a:masterClrMapping/>
  </p:clrMapOvr>
  <p:transition>
    <p:fade/>
  </p:transition>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3762803"/>
          </a:xfrm>
          <a:solidFill>
            <a:schemeClr val="bg1">
              <a:lumMod val="95000"/>
            </a:schemeClr>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4">
            <a:extLst>
              <a:ext uri="{FF2B5EF4-FFF2-40B4-BE49-F238E27FC236}">
                <a16:creationId xmlns:a16="http://schemas.microsoft.com/office/drawing/2014/main" id="{1884D379-CA81-40D3-9E78-E89E7861D50F}"/>
              </a:ext>
            </a:extLst>
          </p:cNvPr>
          <p:cNvSpPr>
            <a:spLocks noGrp="1"/>
          </p:cNvSpPr>
          <p:nvPr>
            <p:ph sz="quarter" idx="11"/>
          </p:nvPr>
        </p:nvSpPr>
        <p:spPr>
          <a:xfrm>
            <a:off x="6229350" y="1456896"/>
            <a:ext cx="5543550" cy="3762803"/>
          </a:xfrm>
          <a:solidFill>
            <a:schemeClr val="bg1">
              <a:lumMod val="95000"/>
            </a:schemeClr>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a:extLst>
              <a:ext uri="{FF2B5EF4-FFF2-40B4-BE49-F238E27FC236}">
                <a16:creationId xmlns:a16="http://schemas.microsoft.com/office/drawing/2014/main" id="{1EECB910-8937-4CC4-AEC5-2DD554C2D63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971379587"/>
      </p:ext>
    </p:extLst>
  </p:cSld>
  <p:clrMapOvr>
    <a:masterClrMapping/>
  </p:clrMapOvr>
  <p:transition>
    <p:fade/>
  </p:transition>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Bulleted Text Layout_two columns_half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endParaRPr lang="en-US" dirty="0"/>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3"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p:nvCxnSpPr>
        <p:spPr>
          <a:xfrm>
            <a:off x="6089277" y="1611250"/>
            <a:ext cx="0" cy="225458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a:extLst>
              <a:ext uri="{FF2B5EF4-FFF2-40B4-BE49-F238E27FC236}">
                <a16:creationId xmlns:a16="http://schemas.microsoft.com/office/drawing/2014/main" id="{7516BD94-AE1C-455F-8D7D-7082BB27F029}"/>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810417933"/>
      </p:ext>
    </p:extLst>
  </p:cSld>
  <p:clrMapOvr>
    <a:masterClrMapping/>
  </p:clrMapOvr>
  <p:transition>
    <p:fade/>
  </p:transition>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1_Bulleted Text Layout_two columns_full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endParaRPr lang="en-US" dirty="0"/>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2" y="1456897"/>
            <a:ext cx="5394960" cy="4734629"/>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p:nvCxnSpPr>
        <p:spPr>
          <a:xfrm>
            <a:off x="6089276" y="1611250"/>
            <a:ext cx="0" cy="4563213"/>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4734629"/>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a:extLst>
              <a:ext uri="{FF2B5EF4-FFF2-40B4-BE49-F238E27FC236}">
                <a16:creationId xmlns:a16="http://schemas.microsoft.com/office/drawing/2014/main" id="{87A06669-B2CF-43F2-99B5-001A005A3AA1}"/>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97068533"/>
      </p:ext>
    </p:extLst>
  </p:cSld>
  <p:clrMapOvr>
    <a:masterClrMapping/>
  </p:clrMapOvr>
  <p:transition>
    <p:fade/>
  </p:transition>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_Bulleted 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4194604"/>
          </a:xfrm>
          <a:solidFill>
            <a:schemeClr val="bg1">
              <a:lumMod val="95000"/>
            </a:schemeClr>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229350" y="1456896"/>
            <a:ext cx="5531577" cy="4194604"/>
          </a:xfrm>
          <a:solidFill>
            <a:schemeClr val="bg1">
              <a:lumMod val="95000"/>
            </a:schemeClr>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 name="Footer Placeholder 1">
            <a:extLst>
              <a:ext uri="{FF2B5EF4-FFF2-40B4-BE49-F238E27FC236}">
                <a16:creationId xmlns:a16="http://schemas.microsoft.com/office/drawing/2014/main" id="{FD7644AB-9D01-4585-9388-8EB76A4E16D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174375610"/>
      </p:ext>
    </p:extLst>
  </p:cSld>
  <p:clrMapOvr>
    <a:masterClrMapping/>
  </p:clrMapOvr>
  <p:transition>
    <p:fade/>
  </p:transition>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Agenda 3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3 rows</a:t>
            </a:r>
          </a:p>
        </p:txBody>
      </p:sp>
      <p:sp>
        <p:nvSpPr>
          <p:cNvPr id="5" name="Text Placeholder 4"/>
          <p:cNvSpPr>
            <a:spLocks noGrp="1"/>
          </p:cNvSpPr>
          <p:nvPr>
            <p:ph type="body" sz="quarter" idx="11" hasCustomPrompt="1"/>
          </p:nvPr>
        </p:nvSpPr>
        <p:spPr>
          <a:xfrm>
            <a:off x="4078288" y="1358901"/>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816784"/>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5" name="Text Placeholder 4">
            <a:extLst>
              <a:ext uri="{FF2B5EF4-FFF2-40B4-BE49-F238E27FC236}">
                <a16:creationId xmlns:a16="http://schemas.microsoft.com/office/drawing/2014/main" id="{17004B21-C7C1-4F96-8432-F7255C26DB8E}"/>
              </a:ext>
            </a:extLst>
          </p:cNvPr>
          <p:cNvSpPr>
            <a:spLocks noGrp="1"/>
          </p:cNvSpPr>
          <p:nvPr>
            <p:ph type="body" sz="quarter" idx="20" hasCustomPrompt="1"/>
          </p:nvPr>
        </p:nvSpPr>
        <p:spPr>
          <a:xfrm>
            <a:off x="4078288" y="4274667"/>
            <a:ext cx="7695070" cy="1224434"/>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D3BC550B-9B11-4380-8D6F-F4741FB779EC}"/>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026437655"/>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Agenda 4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4 rows</a:t>
            </a:r>
          </a:p>
        </p:txBody>
      </p:sp>
      <p:sp>
        <p:nvSpPr>
          <p:cNvPr id="5" name="Text Placeholder 4"/>
          <p:cNvSpPr>
            <a:spLocks noGrp="1"/>
          </p:cNvSpPr>
          <p:nvPr>
            <p:ph type="body" sz="quarter" idx="11" hasCustomPrompt="1"/>
          </p:nvPr>
        </p:nvSpPr>
        <p:spPr>
          <a:xfrm>
            <a:off x="4078288" y="985704"/>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339411"/>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3693118"/>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5046824"/>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1FA6548C-890C-4150-B5BD-A8AF55A82E70}"/>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66652227"/>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quare photo 2">
    <p:spTree>
      <p:nvGrpSpPr>
        <p:cNvPr id="1" name=""/>
        <p:cNvGrpSpPr/>
        <p:nvPr/>
      </p:nvGrpSpPr>
      <p:grpSpPr>
        <a:xfrm>
          <a:off x="0" y="0"/>
          <a:ext cx="0" cy="0"/>
          <a:chOff x="0" y="0"/>
          <a:chExt cx="0" cy="0"/>
        </a:xfrm>
      </p:grpSpPr>
      <p:pic>
        <p:nvPicPr>
          <p:cNvPr id="7" name="MS logo gray - EMF" descr="Microsoft logo, gray text version">
            <a:extLst>
              <a:ext uri="{FF2B5EF4-FFF2-40B4-BE49-F238E27FC236}">
                <a16:creationId xmlns:a16="http://schemas.microsoft.com/office/drawing/2014/main" id="{DDC08157-A48C-4ACA-A5BB-EE2A866E103C}"/>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dirty="0"/>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dirty="0"/>
              <a:t>Speaker name or subtitle</a:t>
            </a:r>
          </a:p>
        </p:txBody>
      </p:sp>
      <p:sp>
        <p:nvSpPr>
          <p:cNvPr id="8" name="Rectangle 7">
            <a:extLst>
              <a:ext uri="{FF2B5EF4-FFF2-40B4-BE49-F238E27FC236}">
                <a16:creationId xmlns:a16="http://schemas.microsoft.com/office/drawing/2014/main" id="{9D026004-6E63-4034-A1B0-34BE8CEF3D76}"/>
              </a:ext>
            </a:extLst>
          </p:cNvPr>
          <p:cNvSpPr/>
          <p:nvPr userDrawn="1"/>
        </p:nvSpPr>
        <p:spPr bwMode="auto">
          <a:xfrm>
            <a:off x="5334000" y="0"/>
            <a:ext cx="6858000" cy="6858000"/>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rgbClr val="00240D"/>
              </a:solidFill>
              <a:ea typeface="Segoe UI" pitchFamily="34" charset="0"/>
              <a:cs typeface="Segoe UI" pitchFamily="34" charset="0"/>
            </a:endParaRPr>
          </a:p>
        </p:txBody>
      </p:sp>
      <p:pic>
        <p:nvPicPr>
          <p:cNvPr id="12" name="Picture 11">
            <a:extLst>
              <a:ext uri="{FF2B5EF4-FFF2-40B4-BE49-F238E27FC236}">
                <a16:creationId xmlns:a16="http://schemas.microsoft.com/office/drawing/2014/main" id="{5FC1A9B4-AD16-4E53-919C-38204BAF9E3C}"/>
              </a:ext>
            </a:extLst>
          </p:cNvPr>
          <p:cNvPicPr>
            <a:picLocks noChangeAspect="1"/>
          </p:cNvPicPr>
          <p:nvPr userDrawn="1"/>
        </p:nvPicPr>
        <p:blipFill>
          <a:blip r:embed="rId3"/>
          <a:stretch>
            <a:fillRect/>
          </a:stretch>
        </p:blipFill>
        <p:spPr>
          <a:xfrm>
            <a:off x="6250758" y="800100"/>
            <a:ext cx="5024485" cy="5257800"/>
          </a:xfrm>
          <a:prstGeom prst="rect">
            <a:avLst/>
          </a:prstGeom>
        </p:spPr>
      </p:pic>
    </p:spTree>
    <p:extLst>
      <p:ext uri="{BB962C8B-B14F-4D97-AF65-F5344CB8AC3E}">
        <p14:creationId xmlns:p14="http://schemas.microsoft.com/office/powerpoint/2010/main" val="1605435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userDrawn="1">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Agenda 6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6 rows</a:t>
            </a:r>
          </a:p>
        </p:txBody>
      </p:sp>
      <p:sp>
        <p:nvSpPr>
          <p:cNvPr id="5" name="Text Placeholder 4"/>
          <p:cNvSpPr>
            <a:spLocks noGrp="1"/>
          </p:cNvSpPr>
          <p:nvPr>
            <p:ph type="body" sz="quarter" idx="11" hasCustomPrompt="1"/>
          </p:nvPr>
        </p:nvSpPr>
        <p:spPr>
          <a:xfrm>
            <a:off x="4078288" y="691125"/>
            <a:ext cx="7695070" cy="822645"/>
          </a:xfrm>
        </p:spPr>
        <p:txBody>
          <a:bodyPr vert="horz" wrap="square" lIns="0" tIns="0" rIns="0" bIns="0" rtlCol="0" anchor="ctr">
            <a:noAutofit/>
          </a:bodyPr>
          <a:lstStyle>
            <a:lvl2pPr>
              <a:defRPr lang="en-US" sz="1800" b="0" dirty="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1619933"/>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2548741"/>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8" name="Text Placeholder 4"/>
          <p:cNvSpPr>
            <a:spLocks noGrp="1"/>
          </p:cNvSpPr>
          <p:nvPr>
            <p:ph type="body" sz="quarter" idx="19" hasCustomPrompt="1"/>
          </p:nvPr>
        </p:nvSpPr>
        <p:spPr>
          <a:xfrm>
            <a:off x="4078288" y="3477549"/>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440635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533516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3CE3F527-08C7-43D0-8032-F2A71F76D6A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288092178"/>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Agenda 8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8 rows</a:t>
            </a:r>
          </a:p>
        </p:txBody>
      </p:sp>
      <p:sp>
        <p:nvSpPr>
          <p:cNvPr id="5" name="Text Placeholder 4"/>
          <p:cNvSpPr>
            <a:spLocks noGrp="1"/>
          </p:cNvSpPr>
          <p:nvPr>
            <p:ph type="body" sz="quarter" idx="11" hasCustomPrompt="1"/>
          </p:nvPr>
        </p:nvSpPr>
        <p:spPr>
          <a:xfrm>
            <a:off x="4078288" y="466348"/>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4" name="Text Placeholder 4"/>
          <p:cNvSpPr>
            <a:spLocks noGrp="1"/>
          </p:cNvSpPr>
          <p:nvPr>
            <p:ph type="body" sz="quarter" idx="15" hasCustomPrompt="1"/>
          </p:nvPr>
        </p:nvSpPr>
        <p:spPr>
          <a:xfrm>
            <a:off x="4078288" y="1216264"/>
            <a:ext cx="7695069" cy="675889"/>
          </a:xfrm>
        </p:spPr>
        <p:txBody>
          <a:bodyPr vert="horz" wrap="square" lIns="0" tIns="0" rIns="0" bIns="0" rtlCol="0" anchor="ctr">
            <a:noAutofit/>
          </a:bodyPr>
          <a:lstStyle>
            <a:lvl2pPr>
              <a:defRPr lang="en-US" sz="1600" b="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6" name="Text Placeholder 4"/>
          <p:cNvSpPr>
            <a:spLocks noGrp="1"/>
          </p:cNvSpPr>
          <p:nvPr>
            <p:ph type="body" sz="quarter" idx="17" hasCustomPrompt="1"/>
          </p:nvPr>
        </p:nvSpPr>
        <p:spPr>
          <a:xfrm>
            <a:off x="4078288" y="1966180"/>
            <a:ext cx="7695069" cy="675889"/>
          </a:xfrm>
        </p:spPr>
        <p:txBody>
          <a:bodyPr vert="horz" wrap="square" lIns="0" tIns="0" rIns="0" bIns="0" rtlCol="0" anchor="ctr">
            <a:noAutofit/>
          </a:bodyPr>
          <a:lstStyle>
            <a:lvl2pPr>
              <a:defRPr lang="en-US" sz="1600" b="0" dirty="0" smtClean="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8" name="Text Placeholder 4"/>
          <p:cNvSpPr>
            <a:spLocks noGrp="1"/>
          </p:cNvSpPr>
          <p:nvPr>
            <p:ph type="body" sz="quarter" idx="19" hasCustomPrompt="1"/>
          </p:nvPr>
        </p:nvSpPr>
        <p:spPr>
          <a:xfrm>
            <a:off x="4078288" y="2716096"/>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20" name="Text Placeholder 4"/>
          <p:cNvSpPr>
            <a:spLocks noGrp="1"/>
          </p:cNvSpPr>
          <p:nvPr>
            <p:ph type="body" sz="quarter" idx="21" hasCustomPrompt="1"/>
          </p:nvPr>
        </p:nvSpPr>
        <p:spPr>
          <a:xfrm>
            <a:off x="4078288" y="3466012"/>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4215928"/>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4078288" y="4965844"/>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1" name="Text Placeholder 4">
            <a:extLst>
              <a:ext uri="{FF2B5EF4-FFF2-40B4-BE49-F238E27FC236}">
                <a16:creationId xmlns:a16="http://schemas.microsoft.com/office/drawing/2014/main" id="{BBE4C696-54C0-4167-89B1-D1FE9690F330}"/>
              </a:ext>
            </a:extLst>
          </p:cNvPr>
          <p:cNvSpPr>
            <a:spLocks noGrp="1"/>
          </p:cNvSpPr>
          <p:nvPr>
            <p:ph type="body" sz="quarter" idx="24" hasCustomPrompt="1"/>
          </p:nvPr>
        </p:nvSpPr>
        <p:spPr>
          <a:xfrm>
            <a:off x="4078288" y="5715763"/>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4" name="Footer Placeholder 1">
            <a:extLst>
              <a:ext uri="{FF2B5EF4-FFF2-40B4-BE49-F238E27FC236}">
                <a16:creationId xmlns:a16="http://schemas.microsoft.com/office/drawing/2014/main" id="{FCBBA077-FCDA-4F62-B502-F11F61DDA34D}"/>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233669390"/>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354">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Agenda 2 column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378075"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rIns="0" anchor="ctr"/>
          <a:lstStyle>
            <a:lvl1pPr>
              <a:defRPr>
                <a:solidFill>
                  <a:schemeClr val="bg1"/>
                </a:solidFill>
              </a:defRPr>
            </a:lvl1pPr>
          </a:lstStyle>
          <a:p>
            <a:r>
              <a:rPr lang="en-US" dirty="0"/>
              <a:t>Agenda</a:t>
            </a:r>
            <a:br>
              <a:rPr lang="en-US" dirty="0"/>
            </a:br>
            <a:r>
              <a:rPr lang="en-US" dirty="0"/>
              <a:t>8 rows</a:t>
            </a:r>
          </a:p>
        </p:txBody>
      </p:sp>
      <p:sp>
        <p:nvSpPr>
          <p:cNvPr id="5" name="Text Placeholder 4"/>
          <p:cNvSpPr>
            <a:spLocks noGrp="1"/>
          </p:cNvSpPr>
          <p:nvPr>
            <p:ph type="body" sz="quarter" idx="11" hasCustomPrompt="1"/>
          </p:nvPr>
        </p:nvSpPr>
        <p:spPr>
          <a:xfrm>
            <a:off x="3619500" y="466348"/>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4" name="Text Placeholder 4"/>
          <p:cNvSpPr>
            <a:spLocks noGrp="1"/>
          </p:cNvSpPr>
          <p:nvPr>
            <p:ph type="body" sz="quarter" idx="15" hasCustomPrompt="1"/>
          </p:nvPr>
        </p:nvSpPr>
        <p:spPr>
          <a:xfrm>
            <a:off x="3619500" y="1308612"/>
            <a:ext cx="3330574"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dirty="0"/>
              <a:t>Body copy Segoe UI Regular 14/18. The quick brown fox jumps over the lazy dog. </a:t>
            </a:r>
          </a:p>
        </p:txBody>
      </p:sp>
      <p:sp>
        <p:nvSpPr>
          <p:cNvPr id="16" name="Text Placeholder 4"/>
          <p:cNvSpPr>
            <a:spLocks noGrp="1"/>
          </p:cNvSpPr>
          <p:nvPr>
            <p:ph type="body" sz="quarter" idx="17" hasCustomPrompt="1"/>
          </p:nvPr>
        </p:nvSpPr>
        <p:spPr>
          <a:xfrm>
            <a:off x="3619500" y="2150876"/>
            <a:ext cx="3330574"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dirty="0"/>
              <a:t>Body copy Segoe UI Regular 14/18. The quick brown fox jumps over the lazy dog. </a:t>
            </a:r>
          </a:p>
        </p:txBody>
      </p:sp>
      <p:sp>
        <p:nvSpPr>
          <p:cNvPr id="18" name="Text Placeholder 4"/>
          <p:cNvSpPr>
            <a:spLocks noGrp="1"/>
          </p:cNvSpPr>
          <p:nvPr>
            <p:ph type="body" sz="quarter" idx="19" hasCustomPrompt="1"/>
          </p:nvPr>
        </p:nvSpPr>
        <p:spPr>
          <a:xfrm>
            <a:off x="3619500" y="2993140"/>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20" name="Text Placeholder 4"/>
          <p:cNvSpPr>
            <a:spLocks noGrp="1"/>
          </p:cNvSpPr>
          <p:nvPr>
            <p:ph type="body" sz="quarter" idx="21" hasCustomPrompt="1"/>
          </p:nvPr>
        </p:nvSpPr>
        <p:spPr>
          <a:xfrm>
            <a:off x="3619500" y="3835404"/>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3619500" y="4677668"/>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3619500" y="5519930"/>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12" name="Text Placeholder 4">
            <a:extLst>
              <a:ext uri="{FF2B5EF4-FFF2-40B4-BE49-F238E27FC236}">
                <a16:creationId xmlns:a16="http://schemas.microsoft.com/office/drawing/2014/main" id="{B26AB1BC-D652-40F2-83A2-06F6897248D2}"/>
              </a:ext>
            </a:extLst>
          </p:cNvPr>
          <p:cNvSpPr>
            <a:spLocks noGrp="1"/>
          </p:cNvSpPr>
          <p:nvPr>
            <p:ph type="body" sz="quarter" idx="24" hasCustomPrompt="1"/>
          </p:nvPr>
        </p:nvSpPr>
        <p:spPr>
          <a:xfrm>
            <a:off x="8331200" y="466348"/>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3" name="Text Placeholder 4">
            <a:extLst>
              <a:ext uri="{FF2B5EF4-FFF2-40B4-BE49-F238E27FC236}">
                <a16:creationId xmlns:a16="http://schemas.microsoft.com/office/drawing/2014/main" id="{B7BCA0EE-6780-4007-A1E7-E2C766ADB6AC}"/>
              </a:ext>
            </a:extLst>
          </p:cNvPr>
          <p:cNvSpPr>
            <a:spLocks noGrp="1"/>
          </p:cNvSpPr>
          <p:nvPr>
            <p:ph type="body" sz="quarter" idx="25" hasCustomPrompt="1"/>
          </p:nvPr>
        </p:nvSpPr>
        <p:spPr>
          <a:xfrm>
            <a:off x="8331200" y="1308612"/>
            <a:ext cx="3442157"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dirty="0"/>
              <a:t>Body copy Segoe UI Regular 14/18. The quick brown fox jumps over the lazy dog. </a:t>
            </a:r>
          </a:p>
        </p:txBody>
      </p:sp>
      <p:sp>
        <p:nvSpPr>
          <p:cNvPr id="15" name="Text Placeholder 4">
            <a:extLst>
              <a:ext uri="{FF2B5EF4-FFF2-40B4-BE49-F238E27FC236}">
                <a16:creationId xmlns:a16="http://schemas.microsoft.com/office/drawing/2014/main" id="{42F7FEE8-0C97-4A8D-B62A-F9127046CA49}"/>
              </a:ext>
            </a:extLst>
          </p:cNvPr>
          <p:cNvSpPr>
            <a:spLocks noGrp="1"/>
          </p:cNvSpPr>
          <p:nvPr>
            <p:ph type="body" sz="quarter" idx="26" hasCustomPrompt="1"/>
          </p:nvPr>
        </p:nvSpPr>
        <p:spPr>
          <a:xfrm>
            <a:off x="8331200" y="2150876"/>
            <a:ext cx="3442157"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dirty="0"/>
              <a:t>Body copy Segoe UI Regular 14/18. The quick brown fox jumps over the lazy dog. </a:t>
            </a:r>
          </a:p>
        </p:txBody>
      </p:sp>
      <p:sp>
        <p:nvSpPr>
          <p:cNvPr id="17" name="Text Placeholder 4">
            <a:extLst>
              <a:ext uri="{FF2B5EF4-FFF2-40B4-BE49-F238E27FC236}">
                <a16:creationId xmlns:a16="http://schemas.microsoft.com/office/drawing/2014/main" id="{A2CDDCC0-5CE0-47BF-9A58-947FAAFE0464}"/>
              </a:ext>
            </a:extLst>
          </p:cNvPr>
          <p:cNvSpPr>
            <a:spLocks noGrp="1"/>
          </p:cNvSpPr>
          <p:nvPr>
            <p:ph type="body" sz="quarter" idx="27" hasCustomPrompt="1"/>
          </p:nvPr>
        </p:nvSpPr>
        <p:spPr>
          <a:xfrm>
            <a:off x="8331200" y="2993140"/>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9" name="Text Placeholder 4">
            <a:extLst>
              <a:ext uri="{FF2B5EF4-FFF2-40B4-BE49-F238E27FC236}">
                <a16:creationId xmlns:a16="http://schemas.microsoft.com/office/drawing/2014/main" id="{CE365600-EF9A-4204-AC1D-49DA60EE0BC9}"/>
              </a:ext>
            </a:extLst>
          </p:cNvPr>
          <p:cNvSpPr>
            <a:spLocks noGrp="1"/>
          </p:cNvSpPr>
          <p:nvPr>
            <p:ph type="body" sz="quarter" idx="28" hasCustomPrompt="1"/>
          </p:nvPr>
        </p:nvSpPr>
        <p:spPr>
          <a:xfrm>
            <a:off x="8331200" y="3835404"/>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21" name="Text Placeholder 4">
            <a:extLst>
              <a:ext uri="{FF2B5EF4-FFF2-40B4-BE49-F238E27FC236}">
                <a16:creationId xmlns:a16="http://schemas.microsoft.com/office/drawing/2014/main" id="{7C988AC2-C93F-4C50-A6B6-35E8D243E2D3}"/>
              </a:ext>
            </a:extLst>
          </p:cNvPr>
          <p:cNvSpPr>
            <a:spLocks noGrp="1"/>
          </p:cNvSpPr>
          <p:nvPr>
            <p:ph type="body" sz="quarter" idx="29" hasCustomPrompt="1"/>
          </p:nvPr>
        </p:nvSpPr>
        <p:spPr>
          <a:xfrm>
            <a:off x="8331200" y="4677668"/>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22" name="Text Placeholder 4">
            <a:extLst>
              <a:ext uri="{FF2B5EF4-FFF2-40B4-BE49-F238E27FC236}">
                <a16:creationId xmlns:a16="http://schemas.microsoft.com/office/drawing/2014/main" id="{1BAD9B5E-AACF-4B5D-9D05-A8B6E03E279B}"/>
              </a:ext>
            </a:extLst>
          </p:cNvPr>
          <p:cNvSpPr>
            <a:spLocks noGrp="1"/>
          </p:cNvSpPr>
          <p:nvPr>
            <p:ph type="body" sz="quarter" idx="30" hasCustomPrompt="1"/>
          </p:nvPr>
        </p:nvSpPr>
        <p:spPr>
          <a:xfrm>
            <a:off x="8331200" y="5519930"/>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4" name="Footer Placeholder 1">
            <a:extLst>
              <a:ext uri="{FF2B5EF4-FFF2-40B4-BE49-F238E27FC236}">
                <a16:creationId xmlns:a16="http://schemas.microsoft.com/office/drawing/2014/main" id="{9F52899F-4DD5-4919-A5F9-0A5E692D4537}"/>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75950506"/>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28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ext option 3">
    <p:spTree>
      <p:nvGrpSpPr>
        <p:cNvPr id="1" name=""/>
        <p:cNvGrpSpPr/>
        <p:nvPr/>
      </p:nvGrpSpPr>
      <p:grpSpPr>
        <a:xfrm>
          <a:off x="0" y="0"/>
          <a:ext cx="0" cy="0"/>
          <a:chOff x="0" y="0"/>
          <a:chExt cx="0" cy="0"/>
        </a:xfrm>
      </p:grpSpPr>
      <p:sp>
        <p:nvSpPr>
          <p:cNvPr id="29" name="Title 28">
            <a:extLst>
              <a:ext uri="{FF2B5EF4-FFF2-40B4-BE49-F238E27FC236}">
                <a16:creationId xmlns:a16="http://schemas.microsoft.com/office/drawing/2014/main" id="{DB14B4B7-6595-4F80-A720-AEE6406FDDDB}"/>
              </a:ext>
            </a:extLst>
          </p:cNvPr>
          <p:cNvSpPr>
            <a:spLocks noGrp="1"/>
          </p:cNvSpPr>
          <p:nvPr>
            <p:ph type="title" hasCustomPrompt="1"/>
          </p:nvPr>
        </p:nvSpPr>
        <p:spPr/>
        <p:txBody>
          <a:bodyPr/>
          <a:lstStyle/>
          <a:p>
            <a:r>
              <a:rPr lang="en-US" dirty="0"/>
              <a:t>Text layout three columns images and text</a:t>
            </a:r>
          </a:p>
        </p:txBody>
      </p:sp>
      <p:sp>
        <p:nvSpPr>
          <p:cNvPr id="16" name="Rectangle 15">
            <a:extLst>
              <a:ext uri="{FF2B5EF4-FFF2-40B4-BE49-F238E27FC236}">
                <a16:creationId xmlns:a16="http://schemas.microsoft.com/office/drawing/2014/main" id="{A6AC17A7-7CAA-4CA5-89CD-184D76C19F56}"/>
              </a:ext>
              <a:ext uri="{C183D7F6-B498-43B3-948B-1728B52AA6E4}">
                <adec:decorative xmlns:adec="http://schemas.microsoft.com/office/drawing/2017/decorative" val="1"/>
              </a:ext>
            </a:extLst>
          </p:cNvPr>
          <p:cNvSpPr/>
          <p:nvPr/>
        </p:nvSpPr>
        <p:spPr bwMode="auto">
          <a:xfrm>
            <a:off x="468134"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E501F238-570E-E648-9E57-DAA86A7A8ED3}"/>
              </a:ext>
            </a:extLst>
          </p:cNvPr>
          <p:cNvSpPr>
            <a:spLocks noGrp="1"/>
          </p:cNvSpPr>
          <p:nvPr>
            <p:ph type="pic" sz="quarter" idx="21" hasCustomPrompt="1"/>
          </p:nvPr>
        </p:nvSpPr>
        <p:spPr>
          <a:xfrm>
            <a:off x="592758"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5" name="Text Placeholder 4"/>
          <p:cNvSpPr>
            <a:spLocks noGrp="1"/>
          </p:cNvSpPr>
          <p:nvPr>
            <p:ph type="body" sz="quarter" idx="11" hasCustomPrompt="1"/>
          </p:nvPr>
        </p:nvSpPr>
        <p:spPr>
          <a:xfrm>
            <a:off x="418643" y="4708215"/>
            <a:ext cx="365293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19" name="Text Placeholder 4">
            <a:extLst>
              <a:ext uri="{FF2B5EF4-FFF2-40B4-BE49-F238E27FC236}">
                <a16:creationId xmlns:a16="http://schemas.microsoft.com/office/drawing/2014/main" id="{F22038DD-9076-B34B-B54A-107DF3F024EE}"/>
              </a:ext>
            </a:extLst>
          </p:cNvPr>
          <p:cNvSpPr>
            <a:spLocks noGrp="1"/>
          </p:cNvSpPr>
          <p:nvPr>
            <p:ph type="body" sz="quarter" idx="17" hasCustomPrompt="1"/>
          </p:nvPr>
        </p:nvSpPr>
        <p:spPr>
          <a:xfrm>
            <a:off x="418643" y="5014828"/>
            <a:ext cx="365293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7A2E6301-6404-4EF3-A39A-8E79FFA3C974}"/>
              </a:ext>
              <a:ext uri="{C183D7F6-B498-43B3-948B-1728B52AA6E4}">
                <adec:decorative xmlns:adec="http://schemas.microsoft.com/office/drawing/2017/decorative" val="1"/>
              </a:ext>
            </a:extLst>
          </p:cNvPr>
          <p:cNvSpPr/>
          <p:nvPr/>
        </p:nvSpPr>
        <p:spPr bwMode="auto">
          <a:xfrm>
            <a:off x="4308909"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1" name="Picture Placeholder 7">
            <a:extLst>
              <a:ext uri="{FF2B5EF4-FFF2-40B4-BE49-F238E27FC236}">
                <a16:creationId xmlns:a16="http://schemas.microsoft.com/office/drawing/2014/main" id="{1BE65963-6DE8-471D-88DB-2FC78087003C}"/>
              </a:ext>
            </a:extLst>
          </p:cNvPr>
          <p:cNvSpPr>
            <a:spLocks noGrp="1"/>
          </p:cNvSpPr>
          <p:nvPr>
            <p:ph type="pic" sz="quarter" idx="26" hasCustomPrompt="1"/>
          </p:nvPr>
        </p:nvSpPr>
        <p:spPr>
          <a:xfrm>
            <a:off x="4433534"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32" name="Text Placeholder 4">
            <a:extLst>
              <a:ext uri="{FF2B5EF4-FFF2-40B4-BE49-F238E27FC236}">
                <a16:creationId xmlns:a16="http://schemas.microsoft.com/office/drawing/2014/main" id="{197742EC-5845-4BB1-84A3-00C1CF89012A}"/>
              </a:ext>
            </a:extLst>
          </p:cNvPr>
          <p:cNvSpPr>
            <a:spLocks noGrp="1"/>
          </p:cNvSpPr>
          <p:nvPr>
            <p:ph type="body" sz="quarter" idx="20" hasCustomPrompt="1"/>
          </p:nvPr>
        </p:nvSpPr>
        <p:spPr>
          <a:xfrm>
            <a:off x="4293969"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1" name="Text Placeholder 4">
            <a:extLst>
              <a:ext uri="{FF2B5EF4-FFF2-40B4-BE49-F238E27FC236}">
                <a16:creationId xmlns:a16="http://schemas.microsoft.com/office/drawing/2014/main" id="{B0C89B53-FA50-F248-AD0B-933DE098D70A}"/>
              </a:ext>
            </a:extLst>
          </p:cNvPr>
          <p:cNvSpPr>
            <a:spLocks noGrp="1"/>
          </p:cNvSpPr>
          <p:nvPr>
            <p:ph type="body" sz="quarter" idx="24" hasCustomPrompt="1"/>
          </p:nvPr>
        </p:nvSpPr>
        <p:spPr>
          <a:xfrm>
            <a:off x="4293969"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17" name="Rectangle 16">
            <a:extLst>
              <a:ext uri="{FF2B5EF4-FFF2-40B4-BE49-F238E27FC236}">
                <a16:creationId xmlns:a16="http://schemas.microsoft.com/office/drawing/2014/main" id="{5EC0DAC3-9E26-491C-A10D-7D086E91DB76}"/>
              </a:ext>
              <a:ext uri="{C183D7F6-B498-43B3-948B-1728B52AA6E4}">
                <adec:decorative xmlns:adec="http://schemas.microsoft.com/office/drawing/2017/decorative" val="1"/>
              </a:ext>
            </a:extLst>
          </p:cNvPr>
          <p:cNvSpPr/>
          <p:nvPr/>
        </p:nvSpPr>
        <p:spPr bwMode="auto">
          <a:xfrm>
            <a:off x="8159021"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3" name="Picture Placeholder 7">
            <a:extLst>
              <a:ext uri="{FF2B5EF4-FFF2-40B4-BE49-F238E27FC236}">
                <a16:creationId xmlns:a16="http://schemas.microsoft.com/office/drawing/2014/main" id="{907DE53F-AA57-4741-9DAA-A44C19F78D30}"/>
              </a:ext>
            </a:extLst>
          </p:cNvPr>
          <p:cNvSpPr>
            <a:spLocks noGrp="1"/>
          </p:cNvSpPr>
          <p:nvPr>
            <p:ph type="pic" sz="quarter" idx="27" hasCustomPrompt="1"/>
          </p:nvPr>
        </p:nvSpPr>
        <p:spPr>
          <a:xfrm>
            <a:off x="8283647"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10" name="Text Placeholder 4"/>
          <p:cNvSpPr>
            <a:spLocks noGrp="1"/>
          </p:cNvSpPr>
          <p:nvPr>
            <p:ph type="body" sz="quarter" idx="13" hasCustomPrompt="1"/>
          </p:nvPr>
        </p:nvSpPr>
        <p:spPr>
          <a:xfrm>
            <a:off x="8144083"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2" name="Text Placeholder 4">
            <a:extLst>
              <a:ext uri="{FF2B5EF4-FFF2-40B4-BE49-F238E27FC236}">
                <a16:creationId xmlns:a16="http://schemas.microsoft.com/office/drawing/2014/main" id="{C11EA858-BBCA-2149-9368-C1FDBC6C8DFD}"/>
              </a:ext>
            </a:extLst>
          </p:cNvPr>
          <p:cNvSpPr>
            <a:spLocks noGrp="1"/>
          </p:cNvSpPr>
          <p:nvPr>
            <p:ph type="body" sz="quarter" idx="25" hasCustomPrompt="1"/>
          </p:nvPr>
        </p:nvSpPr>
        <p:spPr>
          <a:xfrm>
            <a:off x="8144083"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D26B0962-7685-4EBF-B99E-792210E7163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319018677"/>
      </p:ext>
    </p:extLst>
  </p:cSld>
  <p:clrMapOvr>
    <a:masterClrMapping/>
  </p:clrMapOvr>
  <p:transition>
    <p:fade/>
  </p:transition>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Section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B990B4C-4B23-479D-ADA8-DD6E0658DF5A}"/>
              </a:ext>
            </a:extLst>
          </p:cNvPr>
          <p:cNvSpPr/>
          <p:nvPr/>
        </p:nvSpPr>
        <p:spPr bwMode="auto">
          <a:xfrm>
            <a:off x="1" y="2526646"/>
            <a:ext cx="9697686" cy="17840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 name="Title 35"/>
          <p:cNvSpPr>
            <a:spLocks noGrp="1"/>
          </p:cNvSpPr>
          <p:nvPr>
            <p:ph type="title" hasCustomPrompt="1"/>
          </p:nvPr>
        </p:nvSpPr>
        <p:spPr>
          <a:xfrm>
            <a:off x="418644" y="2526646"/>
            <a:ext cx="9189910" cy="1784048"/>
          </a:xfrm>
          <a:prstGeom prst="rect">
            <a:avLst/>
          </a:prstGeom>
          <a:noFill/>
        </p:spPr>
        <p:txBody>
          <a:bodyPr vert="horz" wrap="square" lIns="0" tIns="0" rIns="0" bIns="0" rtlCol="0" anchor="ctr" anchorCtr="0">
            <a:noAutofit/>
          </a:bodyPr>
          <a:lstStyle>
            <a:lvl1pPr>
              <a:defRPr lang="en-US" sz="3600" spc="-49" baseline="0" dirty="0">
                <a:solidFill>
                  <a:schemeClr val="bg1"/>
                </a:solidFill>
              </a:defRPr>
            </a:lvl1pPr>
          </a:lstStyle>
          <a:p>
            <a:pPr marL="0" lvl="0">
              <a:lnSpc>
                <a:spcPts val="5490"/>
              </a:lnSpc>
            </a:pPr>
            <a:r>
              <a:rPr lang="en-US" dirty="0"/>
              <a:t>Section title</a:t>
            </a:r>
          </a:p>
        </p:txBody>
      </p:sp>
      <p:sp>
        <p:nvSpPr>
          <p:cNvPr id="6" name="Rectangle 5">
            <a:extLst>
              <a:ext uri="{FF2B5EF4-FFF2-40B4-BE49-F238E27FC236}">
                <a16:creationId xmlns:a16="http://schemas.microsoft.com/office/drawing/2014/main" id="{E7A7DCD7-2A9A-4303-B73A-A8AA23BAF4B6}"/>
              </a:ext>
            </a:extLst>
          </p:cNvPr>
          <p:cNvSpPr/>
          <p:nvPr/>
        </p:nvSpPr>
        <p:spPr bwMode="auto">
          <a:xfrm>
            <a:off x="9697686" y="2526646"/>
            <a:ext cx="2082603" cy="1784048"/>
          </a:xfrm>
          <a:prstGeom prst="rect">
            <a:avLst/>
          </a:prstGeom>
          <a:solidFill>
            <a:schemeClr val="bg2">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a:extLst>
              <a:ext uri="{FF2B5EF4-FFF2-40B4-BE49-F238E27FC236}">
                <a16:creationId xmlns:a16="http://schemas.microsoft.com/office/drawing/2014/main" id="{79F5CEB5-AAB3-4E98-82B0-2B2EDFAC7F19}"/>
              </a:ext>
            </a:extLst>
          </p:cNvPr>
          <p:cNvSpPr/>
          <p:nvPr/>
        </p:nvSpPr>
        <p:spPr bwMode="auto">
          <a:xfrm>
            <a:off x="11569483"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6">
            <a:extLst>
              <a:ext uri="{FF2B5EF4-FFF2-40B4-BE49-F238E27FC236}">
                <a16:creationId xmlns:a16="http://schemas.microsoft.com/office/drawing/2014/main" id="{C39A4550-468E-4965-BBF3-650AD824060F}"/>
              </a:ext>
            </a:extLst>
          </p:cNvPr>
          <p:cNvSpPr/>
          <p:nvPr/>
        </p:nvSpPr>
        <p:spPr bwMode="auto">
          <a:xfrm flipH="1">
            <a:off x="9697686"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2" name="Picture Placeholder 11">
            <a:extLst>
              <a:ext uri="{FF2B5EF4-FFF2-40B4-BE49-F238E27FC236}">
                <a16:creationId xmlns:a16="http://schemas.microsoft.com/office/drawing/2014/main" id="{A0F18A81-5AF1-41EB-B335-9EF67062969B}"/>
              </a:ext>
            </a:extLst>
          </p:cNvPr>
          <p:cNvSpPr>
            <a:spLocks noGrp="1"/>
          </p:cNvSpPr>
          <p:nvPr>
            <p:ph type="pic" sz="quarter" idx="10"/>
          </p:nvPr>
        </p:nvSpPr>
        <p:spPr>
          <a:xfrm>
            <a:off x="10098361" y="2777952"/>
            <a:ext cx="1281254" cy="1281436"/>
          </a:xfrm>
        </p:spPr>
        <p:txBody>
          <a:bodyPr anchor="ctr">
            <a:noAutofit/>
          </a:bodyPr>
          <a:lstStyle>
            <a:lvl1pPr algn="ctr">
              <a:defRPr/>
            </a:lvl1pPr>
          </a:lstStyle>
          <a:p>
            <a:r>
              <a:rPr lang="en-US"/>
              <a:t>Click icon to add picture</a:t>
            </a:r>
          </a:p>
        </p:txBody>
      </p:sp>
      <p:sp>
        <p:nvSpPr>
          <p:cNvPr id="3" name="Footer Placeholder 1">
            <a:extLst>
              <a:ext uri="{FF2B5EF4-FFF2-40B4-BE49-F238E27FC236}">
                <a16:creationId xmlns:a16="http://schemas.microsoft.com/office/drawing/2014/main" id="{C6B75234-9944-48A2-8A21-99500C7BBB40}"/>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58326460"/>
      </p:ext>
    </p:extLst>
  </p:cSld>
  <p:clrMapOvr>
    <a:masterClrMapping/>
  </p:clrMapOvr>
  <p:transition>
    <p:fade/>
  </p:transition>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p:cSld name="Photo layou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7"/>
            <a:ext cx="5579310" cy="307777"/>
          </a:xfrm>
          <a:prstGeom prst="rect">
            <a:avLst/>
          </a:prstGeom>
        </p:spPr>
        <p:txBody>
          <a:bodyPr wrap="square" lIns="0" tIns="0" rIns="0" bIns="0">
            <a:spAutoFit/>
          </a:bodyPr>
          <a:lstStyle>
            <a:lvl1pPr marL="0" indent="0">
              <a:lnSpc>
                <a:spcPts val="2353"/>
              </a:lnSpc>
              <a:buNone/>
              <a:defRPr lang="en-US" sz="20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5" name="Text Placeholder 4">
            <a:extLst>
              <a:ext uri="{FF2B5EF4-FFF2-40B4-BE49-F238E27FC236}">
                <a16:creationId xmlns:a16="http://schemas.microsoft.com/office/drawing/2014/main" id="{6E31D123-CA1A-4568-88C8-6B1287D07EE9}"/>
              </a:ext>
            </a:extLst>
          </p:cNvPr>
          <p:cNvSpPr>
            <a:spLocks noGrp="1"/>
          </p:cNvSpPr>
          <p:nvPr>
            <p:ph type="body" sz="quarter" idx="13" hasCustomPrompt="1"/>
          </p:nvPr>
        </p:nvSpPr>
        <p:spPr>
          <a:xfrm>
            <a:off x="418643" y="2161629"/>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474101"/>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7" name="Text Placeholder 4">
            <a:extLst>
              <a:ext uri="{FF2B5EF4-FFF2-40B4-BE49-F238E27FC236}">
                <a16:creationId xmlns:a16="http://schemas.microsoft.com/office/drawing/2014/main" id="{0D336736-F7E2-BA48-AD3E-B0037BAC6816}"/>
              </a:ext>
            </a:extLst>
          </p:cNvPr>
          <p:cNvSpPr>
            <a:spLocks noGrp="1"/>
          </p:cNvSpPr>
          <p:nvPr>
            <p:ph type="body" sz="quarter" idx="43" hasCustomPrompt="1"/>
          </p:nvPr>
        </p:nvSpPr>
        <p:spPr>
          <a:xfrm>
            <a:off x="418643" y="3628878"/>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929012"/>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C3405CC5-9896-4E3A-9373-436306F5BF12}"/>
              </a:ext>
            </a:extLst>
          </p:cNvPr>
          <p:cNvSpPr txBox="1">
            <a:spLocks/>
          </p:cNvSpPr>
          <p:nvPr/>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dirty="0"/>
              <a:t>© Copyright Microsoft Corporation. All rights reserved.</a:t>
            </a:r>
          </a:p>
        </p:txBody>
      </p:sp>
    </p:spTree>
    <p:extLst>
      <p:ext uri="{BB962C8B-B14F-4D97-AF65-F5344CB8AC3E}">
        <p14:creationId xmlns:p14="http://schemas.microsoft.com/office/powerpoint/2010/main" val="1484117069"/>
      </p:ext>
    </p:extLst>
  </p:cSld>
  <p:clrMapOvr>
    <a:masterClrMapping/>
  </p:clrMapOvr>
  <p:transition>
    <p:fade/>
  </p:transition>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Photo layout with bullet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6"/>
            <a:ext cx="5579310" cy="369332"/>
          </a:xfrm>
          <a:prstGeom prst="rect">
            <a:avLst/>
          </a:prstGeom>
        </p:spPr>
        <p:txBody>
          <a:bodyPr wrap="square" lIns="0" tIns="0" rIns="0" bIns="0" anchor="t">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a:t>
            </a:r>
            <a:r>
              <a:rPr lang="en-US" dirty="0" err="1"/>
              <a:t>Semibold</a:t>
            </a:r>
            <a:r>
              <a:rPr lang="en-US" dirty="0"/>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268946"/>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p:nvCxnSpPr>
        <p:spPr>
          <a:xfrm>
            <a:off x="418644" y="306804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282367"/>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p:nvCxnSpPr>
        <p:spPr>
          <a:xfrm>
            <a:off x="418644" y="4081465"/>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418644" y="429578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p:nvCxnSpPr>
        <p:spPr>
          <a:xfrm>
            <a:off x="418644" y="5094886"/>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418644" y="530920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sp>
        <p:nvSpPr>
          <p:cNvPr id="2" name="Rectangle 1">
            <a:extLst>
              <a:ext uri="{FF2B5EF4-FFF2-40B4-BE49-F238E27FC236}">
                <a16:creationId xmlns:a16="http://schemas.microsoft.com/office/drawing/2014/main" id="{56B6D240-D672-4F0A-95ED-D92FC8351E6D}"/>
              </a:ext>
              <a:ext uri="{C183D7F6-B498-43B3-948B-1728B52AA6E4}">
                <adec:decorative xmlns:adec="http://schemas.microsoft.com/office/drawing/2017/decorative" val="1"/>
              </a:ext>
            </a:extLst>
          </p:cNvPr>
          <p:cNvSpPr/>
          <p:nvPr/>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9" name="Picture Placeholder 7">
            <a:extLst>
              <a:ext uri="{FF2B5EF4-FFF2-40B4-BE49-F238E27FC236}">
                <a16:creationId xmlns:a16="http://schemas.microsoft.com/office/drawing/2014/main" id="{CA973F78-0779-41C2-98B4-4547D2CD7C11}"/>
              </a:ext>
            </a:extLst>
          </p:cNvPr>
          <p:cNvSpPr>
            <a:spLocks noGrp="1"/>
          </p:cNvSpPr>
          <p:nvPr>
            <p:ph type="pic" sz="quarter" idx="47"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3" name="Footer Placeholder 1">
            <a:extLst>
              <a:ext uri="{FF2B5EF4-FFF2-40B4-BE49-F238E27FC236}">
                <a16:creationId xmlns:a16="http://schemas.microsoft.com/office/drawing/2014/main" id="{B3B62F3E-D0DF-4A13-A005-3CCFDD6DFC1A}"/>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864617235"/>
      </p:ext>
    </p:extLst>
  </p:cSld>
  <p:clrMapOvr>
    <a:masterClrMapping/>
  </p:clrMapOvr>
  <p:transition>
    <p:fade/>
  </p:transition>
  <p:hf sldNum="0"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1_Photo layout with bullet text &amp; icons">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709493"/>
            <a:ext cx="5579310" cy="369332"/>
          </a:xfrm>
          <a:prstGeom prst="rect">
            <a:avLst/>
          </a:prstGeom>
        </p:spPr>
        <p:txBody>
          <a:bodyPr wrap="square" lIns="0" tIns="0" rIns="0" bIns="0" anchor="b">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a:t>
            </a:r>
            <a:r>
              <a:rPr lang="en-US" dirty="0" err="1"/>
              <a:t>Semibold</a:t>
            </a:r>
            <a:r>
              <a:rPr lang="en-US" dirty="0"/>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1422400" y="2267319"/>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p:nvCxnSpPr>
        <p:spPr>
          <a:xfrm>
            <a:off x="1422400" y="3066417"/>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1422400" y="3280740"/>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p:nvCxnSpPr>
        <p:spPr>
          <a:xfrm>
            <a:off x="1422400" y="4079838"/>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1422400" y="429416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p:nvCxnSpPr>
        <p:spPr>
          <a:xfrm>
            <a:off x="1422400" y="5093259"/>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1422400" y="530758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5F6EB83D-C2A5-4189-B12B-1320B6ADB9B8}"/>
              </a:ext>
            </a:extLst>
          </p:cNvPr>
          <p:cNvSpPr txBox="1">
            <a:spLocks/>
          </p:cNvSpPr>
          <p:nvPr/>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dirty="0"/>
              <a:t>© Copyright Microsoft Corporation. All rights reserved.</a:t>
            </a:r>
          </a:p>
        </p:txBody>
      </p:sp>
    </p:spTree>
    <p:extLst>
      <p:ext uri="{BB962C8B-B14F-4D97-AF65-F5344CB8AC3E}">
        <p14:creationId xmlns:p14="http://schemas.microsoft.com/office/powerpoint/2010/main" val="2127584385"/>
      </p:ext>
    </p:extLst>
  </p:cSld>
  <p:clrMapOvr>
    <a:masterClrMapping/>
  </p:clrMapOvr>
  <p:transition>
    <p:fade/>
  </p:transition>
  <p:hf sldNum="0"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Photo layout with 4 rows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11354712" cy="728448"/>
          </a:xfrm>
        </p:spPr>
        <p:txBody>
          <a:bodyPr/>
          <a:lstStyle>
            <a:lvl1pPr>
              <a:defRPr>
                <a:solidFill>
                  <a:schemeClr val="tx1"/>
                </a:solidFill>
              </a:defRPr>
            </a:lvl1pPr>
          </a:lstStyle>
          <a:p>
            <a:r>
              <a:rPr lang="en-US" dirty="0"/>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2" name="Rectangle 1">
            <a:extLst>
              <a:ext uri="{FF2B5EF4-FFF2-40B4-BE49-F238E27FC236}">
                <a16:creationId xmlns:a16="http://schemas.microsoft.com/office/drawing/2014/main" id="{680D905E-E7A9-44EC-830B-323C290AAA27}"/>
              </a:ext>
              <a:ext uri="{C183D7F6-B498-43B3-948B-1728B52AA6E4}">
                <adec:decorative xmlns:adec="http://schemas.microsoft.com/office/drawing/2017/decorative" val="1"/>
              </a:ext>
            </a:extLst>
          </p:cNvPr>
          <p:cNvSpPr/>
          <p:nvPr/>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cxnSp>
        <p:nvCxnSpPr>
          <p:cNvPr id="9" name="Straight Connector 8">
            <a:extLst>
              <a:ext uri="{FF2B5EF4-FFF2-40B4-BE49-F238E27FC236}">
                <a16:creationId xmlns:a16="http://schemas.microsoft.com/office/drawing/2014/main" id="{5E2F051F-FAD1-40B7-AD8D-86ACA838D32B}"/>
              </a:ext>
              <a:ext uri="{C183D7F6-B498-43B3-948B-1728B52AA6E4}">
                <adec:decorative xmlns:adec="http://schemas.microsoft.com/office/drawing/2017/decorative" val="1"/>
              </a:ext>
            </a:extLst>
          </p:cNvPr>
          <p:cNvCxnSpPr>
            <a:cxnSpLocks/>
          </p:cNvCxnSpPr>
          <p:nvPr/>
        </p:nvCxnSpPr>
        <p:spPr>
          <a:xfrm>
            <a:off x="418644" y="2660048"/>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8966B79-BC7C-4DB8-80D4-01380DB97330}"/>
              </a:ext>
              <a:ext uri="{C183D7F6-B498-43B3-948B-1728B52AA6E4}">
                <adec:decorative xmlns:adec="http://schemas.microsoft.com/office/drawing/2017/decorative" val="1"/>
              </a:ext>
            </a:extLst>
          </p:cNvPr>
          <p:cNvCxnSpPr>
            <a:cxnSpLocks/>
          </p:cNvCxnSpPr>
          <p:nvPr/>
        </p:nvCxnSpPr>
        <p:spPr>
          <a:xfrm>
            <a:off x="418644" y="3937131"/>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69D048A-1B0B-4837-8CE2-BD16F3AE2B1C}"/>
              </a:ext>
              <a:ext uri="{C183D7F6-B498-43B3-948B-1728B52AA6E4}">
                <adec:decorative xmlns:adec="http://schemas.microsoft.com/office/drawing/2017/decorative" val="1"/>
              </a:ext>
            </a:extLst>
          </p:cNvPr>
          <p:cNvCxnSpPr>
            <a:cxnSpLocks/>
          </p:cNvCxnSpPr>
          <p:nvPr/>
        </p:nvCxnSpPr>
        <p:spPr>
          <a:xfrm>
            <a:off x="418644" y="521421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 name="Footer Placeholder 1">
            <a:extLst>
              <a:ext uri="{FF2B5EF4-FFF2-40B4-BE49-F238E27FC236}">
                <a16:creationId xmlns:a16="http://schemas.microsoft.com/office/drawing/2014/main" id="{B394CE8A-C8F7-40DD-84CF-FE592D7BC2D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211750821"/>
      </p:ext>
    </p:extLst>
  </p:cSld>
  <p:clrMapOvr>
    <a:masterClrMapping/>
  </p:clrMapOvr>
  <p:transition>
    <p:fade/>
  </p:transition>
  <p:hf sldNum="0"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Photo layout with gray filled text box">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dirty="0"/>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BDD9959D-3459-4484-BDE0-9F4EABE5443B}"/>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387024503"/>
      </p:ext>
    </p:extLst>
  </p:cSld>
  <p:clrMapOvr>
    <a:masterClrMapping/>
  </p:clrMapOvr>
  <p:transition>
    <p:fade/>
  </p:transition>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p:bg>
      <p:bgRef idx="1001">
        <a:schemeClr val="bg2"/>
      </p:bgRef>
    </p:bg>
    <p:spTree>
      <p:nvGrpSpPr>
        <p:cNvPr id="1" name=""/>
        <p:cNvGrpSpPr/>
        <p:nvPr/>
      </p:nvGrpSpPr>
      <p:grpSpPr>
        <a:xfrm>
          <a:off x="0" y="0"/>
          <a:ext cx="0" cy="0"/>
          <a:chOff x="0" y="0"/>
          <a:chExt cx="0" cy="0"/>
        </a:xfrm>
      </p:grpSpPr>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dirty="0"/>
              <a:t>Event name or presentation title </a:t>
            </a:r>
          </a:p>
        </p:txBody>
      </p:sp>
      <p:sp>
        <p:nvSpPr>
          <p:cNvPr id="5" name="Text Placeholder 4"/>
          <p:cNvSpPr>
            <a:spLocks noGrp="1"/>
          </p:cNvSpPr>
          <p:nvPr>
            <p:ph type="body" sz="quarter" idx="12" hasCustomPrompt="1"/>
          </p:nvPr>
        </p:nvSpPr>
        <p:spPr>
          <a:xfrm>
            <a:off x="584200" y="3962400"/>
            <a:ext cx="9144000"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dirty="0"/>
              <a:t>Speaker name or subtitle text</a:t>
            </a:r>
          </a:p>
        </p:txBody>
      </p:sp>
    </p:spTree>
    <p:extLst>
      <p:ext uri="{BB962C8B-B14F-4D97-AF65-F5344CB8AC3E}">
        <p14:creationId xmlns:p14="http://schemas.microsoft.com/office/powerpoint/2010/main" val="42812751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Demo slide with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E9E5E14-01F2-4F10-A177-A81144B86D44}"/>
              </a:ext>
            </a:extLst>
          </p:cNvPr>
          <p:cNvSpPr>
            <a:spLocks noGrp="1"/>
          </p:cNvSpPr>
          <p:nvPr>
            <p:ph type="title"/>
          </p:nvPr>
        </p:nvSpPr>
        <p:spPr>
          <a:xfrm>
            <a:off x="418643" y="440494"/>
            <a:ext cx="11341268" cy="728448"/>
          </a:xfrm>
        </p:spPr>
        <p:txBody>
          <a:bodyPr/>
          <a:lstStyle/>
          <a:p>
            <a:r>
              <a:rPr lang="en-US"/>
              <a:t>Click to edit Master title style</a:t>
            </a:r>
            <a:endParaRPr lang="en-US" dirty="0"/>
          </a:p>
        </p:txBody>
      </p:sp>
      <p:sp>
        <p:nvSpPr>
          <p:cNvPr id="4" name="Text Placeholder 3"/>
          <p:cNvSpPr>
            <a:spLocks noGrp="1"/>
          </p:cNvSpPr>
          <p:nvPr>
            <p:ph type="body" sz="quarter" idx="10" hasCustomPrompt="1"/>
          </p:nvPr>
        </p:nvSpPr>
        <p:spPr>
          <a:xfrm>
            <a:off x="418644" y="1456898"/>
            <a:ext cx="5408119" cy="615553"/>
          </a:xfrm>
          <a:prstGeom prst="rect">
            <a:avLst/>
          </a:prstGeom>
        </p:spPr>
        <p:txBody>
          <a:bodyPr wrap="square" lIns="0" tIns="0" rIns="0" bIns="0">
            <a:spAutoFit/>
          </a:bodyPr>
          <a:lstStyle>
            <a:lvl1pPr marL="0" indent="0">
              <a:lnSpc>
                <a:spcPts val="2353"/>
              </a:lnSpc>
              <a:buNone/>
              <a:defRPr sz="2400" b="0" i="0" spc="0">
                <a:solidFill>
                  <a:schemeClr val="tx1"/>
                </a:solidFill>
                <a:latin typeface="+mj-lt"/>
              </a:defRPr>
            </a:lvl1pPr>
            <a:lvl2pPr marL="224097" indent="0">
              <a:buNone/>
              <a:defRPr/>
            </a:lvl2pPr>
            <a:lvl3pPr marL="448193" indent="0">
              <a:buNone/>
              <a:defRPr/>
            </a:lvl3pPr>
            <a:lvl4pPr marL="672290" indent="0">
              <a:buNone/>
              <a:defRPr/>
            </a:lvl4pPr>
            <a:lvl5pPr marL="896386" indent="0">
              <a:buNone/>
              <a:defRPr/>
            </a:lvl5pPr>
          </a:lstStyle>
          <a:p>
            <a:pPr lvl="0"/>
            <a:r>
              <a:rPr lang="pt-BR" dirty="0" err="1"/>
              <a:t>Large</a:t>
            </a:r>
            <a:r>
              <a:rPr lang="pt-BR" dirty="0"/>
              <a:t> </a:t>
            </a:r>
            <a:r>
              <a:rPr lang="pt-BR" dirty="0" err="1"/>
              <a:t>subhead</a:t>
            </a:r>
            <a:r>
              <a:rPr lang="pt-BR" dirty="0"/>
              <a:t> Segoe UI </a:t>
            </a:r>
            <a:r>
              <a:rPr lang="pt-BR" dirty="0" err="1"/>
              <a:t>Semibold</a:t>
            </a:r>
            <a:r>
              <a:rPr lang="pt-BR" dirty="0"/>
              <a:t> Regular 20/24</a:t>
            </a:r>
            <a:endParaRPr lang="en-US" dirty="0"/>
          </a:p>
        </p:txBody>
      </p:sp>
      <p:sp>
        <p:nvSpPr>
          <p:cNvPr id="5" name="Text Placeholder 4"/>
          <p:cNvSpPr>
            <a:spLocks noGrp="1"/>
          </p:cNvSpPr>
          <p:nvPr>
            <p:ph type="body" sz="quarter" idx="11" hasCustomPrompt="1"/>
          </p:nvPr>
        </p:nvSpPr>
        <p:spPr>
          <a:xfrm>
            <a:off x="418643" y="2158886"/>
            <a:ext cx="5408118" cy="2339102"/>
          </a:xfrm>
          <a:prstGeom prst="rect">
            <a:avLst/>
          </a:prstGeom>
        </p:spPr>
        <p:txBody>
          <a:bodyPr lIns="0" tIns="45720" rIns="0" bIns="45720"/>
          <a:lstStyle>
            <a:lvl1pPr marL="0" indent="0">
              <a:lnSpc>
                <a:spcPct val="100000"/>
              </a:lnSpc>
              <a:spcBef>
                <a:spcPts val="0"/>
              </a:spcBef>
              <a:spcAft>
                <a:spcPts val="12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Segoe UI Regular 14/18. The quick brown fox jumps over the lazy dog. The quick brown fox jumps over the lazy dog. The quick brown fox jumps over the lazy dog.</a:t>
            </a:r>
          </a:p>
          <a:p>
            <a:pPr lvl="0"/>
            <a:r>
              <a:rPr lang="en-US" dirty="0"/>
              <a:t>Body copy Segoe UI Regular 14/18. The quick brown fox jumps over the lazy dog. The quick brown fox jumps over the lazy dog. The quick brown fox jumps over the lazy dog.</a:t>
            </a:r>
          </a:p>
          <a:p>
            <a:pPr lvl="0"/>
            <a:r>
              <a:rPr lang="en-US" dirty="0"/>
              <a:t>Body copy Segoe UI Regular 14/18. The quick brown fox jumps over the lazy dog. The quick brown fox jumps over the lazy dog. The quick brown fox jumps over the lazy dog.</a:t>
            </a:r>
          </a:p>
        </p:txBody>
      </p:sp>
      <p:pic>
        <p:nvPicPr>
          <p:cNvPr id="11" name="Picture 10" descr="Tablet image">
            <a:extLst>
              <a:ext uri="{FF2B5EF4-FFF2-40B4-BE49-F238E27FC236}">
                <a16:creationId xmlns:a16="http://schemas.microsoft.com/office/drawing/2014/main" id="{C4B95F29-56C3-4C85-A12B-0B0BE769E70B}"/>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2610"/>
          <a:stretch/>
        </p:blipFill>
        <p:spPr>
          <a:xfrm>
            <a:off x="4444774" y="586254"/>
            <a:ext cx="7747227" cy="6271747"/>
          </a:xfrm>
          <a:prstGeom prst="rect">
            <a:avLst/>
          </a:prstGeom>
        </p:spPr>
      </p:pic>
      <p:sp>
        <p:nvSpPr>
          <p:cNvPr id="12" name="Picture Placeholder 11">
            <a:extLst>
              <a:ext uri="{FF2B5EF4-FFF2-40B4-BE49-F238E27FC236}">
                <a16:creationId xmlns:a16="http://schemas.microsoft.com/office/drawing/2014/main" id="{934476FE-7091-4DE7-A55E-3EF5A6569A7D}"/>
              </a:ext>
            </a:extLst>
          </p:cNvPr>
          <p:cNvSpPr>
            <a:spLocks noGrp="1"/>
          </p:cNvSpPr>
          <p:nvPr>
            <p:ph type="pic" sz="quarter" idx="12" hasCustomPrompt="1"/>
          </p:nvPr>
        </p:nvSpPr>
        <p:spPr>
          <a:xfrm>
            <a:off x="6357959" y="1699714"/>
            <a:ext cx="5834041" cy="4319326"/>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8A22579A-F1B5-42C9-964C-C03AC486905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952006047"/>
      </p:ext>
    </p:extLst>
  </p:cSld>
  <p:clrMapOvr>
    <a:masterClrMapping/>
  </p:clrMapOvr>
  <p:transition>
    <p:fade/>
  </p:transition>
  <p:hf sldNum="0"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Demo slid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9A2FC6-09D2-4CBB-A8B4-445680BD8200}"/>
              </a:ext>
            </a:extLst>
          </p:cNvPr>
          <p:cNvSpPr>
            <a:spLocks noGrp="1"/>
          </p:cNvSpPr>
          <p:nvPr>
            <p:ph type="title" hasCustomPrompt="1"/>
          </p:nvPr>
        </p:nvSpPr>
        <p:spPr/>
        <p:txBody>
          <a:bodyPr/>
          <a:lstStyle>
            <a:lvl1pPr>
              <a:defRPr/>
            </a:lvl1pPr>
          </a:lstStyle>
          <a:p>
            <a:r>
              <a:rPr lang="en-US" dirty="0"/>
              <a:t>Demo </a:t>
            </a:r>
          </a:p>
        </p:txBody>
      </p:sp>
      <p:pic>
        <p:nvPicPr>
          <p:cNvPr id="10" name="Picture 9" descr="Tablet image">
            <a:extLst>
              <a:ext uri="{FF2B5EF4-FFF2-40B4-BE49-F238E27FC236}">
                <a16:creationId xmlns:a16="http://schemas.microsoft.com/office/drawing/2014/main" id="{73CDB1EA-72FB-46B3-89D4-DEE1F2EF724A}"/>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1563"/>
          <a:stretch/>
        </p:blipFill>
        <p:spPr>
          <a:xfrm>
            <a:off x="334447" y="586564"/>
            <a:ext cx="10869930" cy="6271436"/>
          </a:xfrm>
          <a:prstGeom prst="rect">
            <a:avLst/>
          </a:prstGeom>
        </p:spPr>
      </p:pic>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hasCustomPrompt="1"/>
          </p:nvPr>
        </p:nvSpPr>
        <p:spPr>
          <a:xfrm>
            <a:off x="2265962" y="1702827"/>
            <a:ext cx="7660076" cy="4311543"/>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E84FE4C0-97E2-47A0-A924-D46358B22C1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832191127"/>
      </p:ext>
    </p:extLst>
  </p:cSld>
  <p:clrMapOvr>
    <a:masterClrMapping/>
  </p:clrMapOvr>
  <p:transition>
    <p:fade/>
  </p:transition>
  <p:hf sldNum="0"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hart layout">
    <p:spTree>
      <p:nvGrpSpPr>
        <p:cNvPr id="1" name=""/>
        <p:cNvGrpSpPr/>
        <p:nvPr/>
      </p:nvGrpSpPr>
      <p:grpSpPr>
        <a:xfrm>
          <a:off x="0" y="0"/>
          <a:ext cx="0" cy="0"/>
          <a:chOff x="0" y="0"/>
          <a:chExt cx="0" cy="0"/>
        </a:xfrm>
      </p:grpSpPr>
      <p:sp>
        <p:nvSpPr>
          <p:cNvPr id="7" name="Chart Placeholder 6"/>
          <p:cNvSpPr>
            <a:spLocks noGrp="1"/>
          </p:cNvSpPr>
          <p:nvPr>
            <p:ph type="chart" sz="quarter" idx="21"/>
          </p:nvPr>
        </p:nvSpPr>
        <p:spPr>
          <a:xfrm>
            <a:off x="455996" y="1950780"/>
            <a:ext cx="361837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55991"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9" name="Text Placeholder 4"/>
          <p:cNvSpPr>
            <a:spLocks noGrp="1"/>
          </p:cNvSpPr>
          <p:nvPr>
            <p:ph type="body" sz="quarter" idx="12" hasCustomPrompt="1"/>
          </p:nvPr>
        </p:nvSpPr>
        <p:spPr>
          <a:xfrm>
            <a:off x="455992" y="5947380"/>
            <a:ext cx="3618381" cy="307777"/>
          </a:xfrm>
          <a:prstGeom prst="rect">
            <a:avLst/>
          </a:prstGeom>
        </p:spPr>
        <p:txBody>
          <a:bodyPr lIns="0" tIns="0" rIns="0" bIns="0"/>
          <a:lstStyle>
            <a:lvl1pPr marL="0" indent="0">
              <a:lnSpc>
                <a:spcPct val="100000"/>
              </a:lnSpc>
              <a:spcBef>
                <a:spcPts val="882"/>
              </a:spcBef>
              <a:buFont typeface="Arial" panose="020B0604020202020204" pitchFamily="34" charset="0"/>
              <a:buNone/>
              <a:defRPr sz="10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10/12. The quick brown fox jumps over the lazy dog.</a:t>
            </a:r>
          </a:p>
        </p:txBody>
      </p:sp>
      <p:sp>
        <p:nvSpPr>
          <p:cNvPr id="20" name="Chart Placeholder 6"/>
          <p:cNvSpPr>
            <a:spLocks noGrp="1"/>
          </p:cNvSpPr>
          <p:nvPr>
            <p:ph type="chart" sz="quarter" idx="22"/>
          </p:nvPr>
        </p:nvSpPr>
        <p:spPr>
          <a:xfrm>
            <a:off x="4303152" y="1950780"/>
            <a:ext cx="360748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14044"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17" name="Text Placeholder 4"/>
          <p:cNvSpPr>
            <a:spLocks noGrp="1"/>
          </p:cNvSpPr>
          <p:nvPr>
            <p:ph type="body" sz="quarter" idx="18" hasCustomPrompt="1"/>
          </p:nvPr>
        </p:nvSpPr>
        <p:spPr>
          <a:xfrm>
            <a:off x="4303152"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1" name="Chart Placeholder 6"/>
          <p:cNvSpPr>
            <a:spLocks noGrp="1"/>
          </p:cNvSpPr>
          <p:nvPr>
            <p:ph type="chart" sz="quarter" idx="23"/>
          </p:nvPr>
        </p:nvSpPr>
        <p:spPr>
          <a:xfrm>
            <a:off x="8139412" y="1950780"/>
            <a:ext cx="3623051"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39413"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3" name="Footer Placeholder 1">
            <a:extLst>
              <a:ext uri="{FF2B5EF4-FFF2-40B4-BE49-F238E27FC236}">
                <a16:creationId xmlns:a16="http://schemas.microsoft.com/office/drawing/2014/main" id="{FA5328AC-6A58-453B-9802-C4F04C29295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
        <p:nvSpPr>
          <p:cNvPr id="5" name="Title 4">
            <a:extLst>
              <a:ext uri="{FF2B5EF4-FFF2-40B4-BE49-F238E27FC236}">
                <a16:creationId xmlns:a16="http://schemas.microsoft.com/office/drawing/2014/main" id="{4C72913C-59D3-4340-A6C5-32B69C2989A0}"/>
              </a:ext>
            </a:extLst>
          </p:cNvPr>
          <p:cNvSpPr>
            <a:spLocks noGrp="1"/>
          </p:cNvSpPr>
          <p:nvPr>
            <p:ph type="title"/>
          </p:nvPr>
        </p:nvSpPr>
        <p:spPr/>
        <p:txBody>
          <a:bodyPr/>
          <a:lstStyle/>
          <a:p>
            <a:r>
              <a:rPr lang="en-US"/>
              <a:t>Click to edit Master title style</a:t>
            </a:r>
            <a:endParaRPr lang="fr-FR"/>
          </a:p>
        </p:txBody>
      </p:sp>
    </p:spTree>
    <p:extLst>
      <p:ext uri="{BB962C8B-B14F-4D97-AF65-F5344CB8AC3E}">
        <p14:creationId xmlns:p14="http://schemas.microsoft.com/office/powerpoint/2010/main" val="659096754"/>
      </p:ext>
    </p:extLst>
  </p:cSld>
  <p:clrMapOvr>
    <a:masterClrMapping/>
  </p:clrMapOvr>
  <p:transition>
    <p:fade/>
  </p:transition>
  <p:hf sldNum="0"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abl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9320125-45A4-4C74-9D99-B161A1AC8C9F}"/>
              </a:ext>
            </a:extLst>
          </p:cNvPr>
          <p:cNvSpPr>
            <a:spLocks noGrp="1"/>
          </p:cNvSpPr>
          <p:nvPr>
            <p:ph type="title"/>
          </p:nvPr>
        </p:nvSpPr>
        <p:spPr/>
        <p:txBody>
          <a:bodyPr/>
          <a:lstStyle/>
          <a:p>
            <a:r>
              <a:rPr lang="en-US"/>
              <a:t>Click to edit Master title style</a:t>
            </a:r>
          </a:p>
        </p:txBody>
      </p:sp>
      <p:sp>
        <p:nvSpPr>
          <p:cNvPr id="4" name="Table Placeholder 3"/>
          <p:cNvSpPr>
            <a:spLocks noGrp="1"/>
          </p:cNvSpPr>
          <p:nvPr>
            <p:ph type="tbl" sz="quarter" idx="10"/>
          </p:nvPr>
        </p:nvSpPr>
        <p:spPr>
          <a:xfrm>
            <a:off x="418644" y="1457324"/>
            <a:ext cx="11343820" cy="4960181"/>
          </a:xfrm>
          <a:prstGeom prst="rect">
            <a:avLst/>
          </a:prstGeom>
        </p:spPr>
        <p:txBody>
          <a:bodyPr anchor="ctr" anchorCtr="0"/>
          <a:lstStyle>
            <a:lvl1pPr algn="ctr">
              <a:defRPr sz="2400"/>
            </a:lvl1pPr>
          </a:lstStyle>
          <a:p>
            <a:r>
              <a:rPr lang="en-US"/>
              <a:t>Click icon to add table</a:t>
            </a:r>
          </a:p>
        </p:txBody>
      </p:sp>
      <p:sp>
        <p:nvSpPr>
          <p:cNvPr id="2" name="Footer Placeholder 1">
            <a:extLst>
              <a:ext uri="{FF2B5EF4-FFF2-40B4-BE49-F238E27FC236}">
                <a16:creationId xmlns:a16="http://schemas.microsoft.com/office/drawing/2014/main" id="{71E5784C-2CDD-4699-AC34-0D913D75C715}"/>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243902935"/>
      </p:ext>
    </p:extLst>
  </p:cSld>
  <p:clrMapOvr>
    <a:masterClrMapping/>
  </p:clrMapOvr>
  <p:transition>
    <p:fade/>
  </p:transition>
  <p:hf sldNum="0"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p:cSld name="1_Text option 4">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E9BCCFC-4FF6-4830-A847-5D80FC718EF3}"/>
              </a:ext>
            </a:extLst>
          </p:cNvPr>
          <p:cNvSpPr>
            <a:spLocks noGrp="1"/>
          </p:cNvSpPr>
          <p:nvPr>
            <p:ph type="title"/>
          </p:nvPr>
        </p:nvSpPr>
        <p:spPr/>
        <p:txBody>
          <a:bodyPr/>
          <a:lstStyle/>
          <a:p>
            <a:r>
              <a:rPr lang="en-US"/>
              <a:t>Click to edit Master title style</a:t>
            </a:r>
            <a:endParaRPr lang="en-US" dirty="0"/>
          </a:p>
        </p:txBody>
      </p:sp>
      <p:sp>
        <p:nvSpPr>
          <p:cNvPr id="5" name="Text Placeholder 4"/>
          <p:cNvSpPr>
            <a:spLocks noGrp="1"/>
          </p:cNvSpPr>
          <p:nvPr>
            <p:ph type="body" sz="quarter" idx="11" hasCustomPrompt="1"/>
          </p:nvPr>
        </p:nvSpPr>
        <p:spPr>
          <a:xfrm>
            <a:off x="431095" y="2740880"/>
            <a:ext cx="2603367" cy="2988507"/>
          </a:xfrm>
        </p:spPr>
        <p:txBody>
          <a:bodyPr lIns="0" tIns="0" rIns="0" bIns="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dirty="0"/>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3344578" y="2739464"/>
            <a:ext cx="2603367" cy="2988507"/>
          </a:xfrm>
        </p:spPr>
        <p:txBody>
          <a:bodyPr lIns="0" tIns="0" rIns="0" bIns="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sz="1400">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UI Regular 14/18. The quick brown fox jumps over the lazy dog. The quick brown fox jumps over the lazy dog. The quick brown fox jumps over the lazy dog.</a:t>
            </a:r>
          </a:p>
        </p:txBody>
      </p:sp>
      <p:sp>
        <p:nvSpPr>
          <p:cNvPr id="16" name="Text Placeholder 4"/>
          <p:cNvSpPr>
            <a:spLocks noGrp="1"/>
          </p:cNvSpPr>
          <p:nvPr>
            <p:ph type="body" sz="quarter" idx="17" hasCustomPrompt="1"/>
          </p:nvPr>
        </p:nvSpPr>
        <p:spPr>
          <a:xfrm>
            <a:off x="6258062" y="2739464"/>
            <a:ext cx="2603367" cy="2988507"/>
          </a:xfrm>
        </p:spPr>
        <p:txBody>
          <a:bodyPr lIns="0" tIns="0" rIns="0" bIns="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8" name="Text Placeholder 4"/>
          <p:cNvSpPr>
            <a:spLocks noGrp="1"/>
          </p:cNvSpPr>
          <p:nvPr>
            <p:ph type="body" sz="quarter" idx="19" hasCustomPrompt="1"/>
          </p:nvPr>
        </p:nvSpPr>
        <p:spPr>
          <a:xfrm>
            <a:off x="9171546" y="2739464"/>
            <a:ext cx="2603367" cy="2988507"/>
          </a:xfrm>
        </p:spPr>
        <p:txBody>
          <a:bodyPr lIns="0" tIns="0" rIns="0" bIns="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44738245-4240-4679-8431-2218AB616298}"/>
              </a:ext>
              <a:ext uri="{C183D7F6-B498-43B3-948B-1728B52AA6E4}">
                <adec:decorative xmlns:adec="http://schemas.microsoft.com/office/drawing/2017/decorative" val="1"/>
              </a:ext>
            </a:extLst>
          </p:cNvPr>
          <p:cNvCxnSpPr>
            <a:cxnSpLocks/>
          </p:cNvCxnSpPr>
          <p:nvPr/>
        </p:nvCxnSpPr>
        <p:spPr>
          <a:xfrm>
            <a:off x="3189521"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E9099E02-C7DB-4453-A260-90431D88E427}"/>
              </a:ext>
              <a:ext uri="{C183D7F6-B498-43B3-948B-1728B52AA6E4}">
                <adec:decorative xmlns:adec="http://schemas.microsoft.com/office/drawing/2017/decorative" val="1"/>
              </a:ext>
            </a:extLst>
          </p:cNvPr>
          <p:cNvCxnSpPr>
            <a:cxnSpLocks/>
          </p:cNvCxnSpPr>
          <p:nvPr/>
        </p:nvCxnSpPr>
        <p:spPr>
          <a:xfrm>
            <a:off x="6103006"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193CAE-888D-4B82-A6DF-559BB7F55658}"/>
              </a:ext>
              <a:ext uri="{C183D7F6-B498-43B3-948B-1728B52AA6E4}">
                <adec:decorative xmlns:adec="http://schemas.microsoft.com/office/drawing/2017/decorative" val="1"/>
              </a:ext>
            </a:extLst>
          </p:cNvPr>
          <p:cNvCxnSpPr>
            <a:cxnSpLocks/>
          </p:cNvCxnSpPr>
          <p:nvPr/>
        </p:nvCxnSpPr>
        <p:spPr>
          <a:xfrm>
            <a:off x="9016490"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35DDF1D4-BDBC-4EF5-9960-9F822820EEDA}"/>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986075199"/>
      </p:ext>
    </p:extLst>
  </p:cSld>
  <p:clrMapOvr>
    <a:masterClrMapping/>
  </p:clrMapOvr>
  <p:transition>
    <p:fade/>
  </p:transition>
  <p:hf sldNum="0"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Lab exercise layout - 1">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two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lvl="1"/>
            <a:r>
              <a:rPr lang="en-US" dirty="0"/>
              <a:t>Body copy Segoe UI </a:t>
            </a:r>
            <a:r>
              <a:rPr lang="en-US" dirty="0" err="1"/>
              <a:t>Semibold</a:t>
            </a:r>
            <a:r>
              <a:rPr lang="en-US" dirty="0"/>
              <a:t> 20/24. </a:t>
            </a:r>
          </a:p>
          <a:p>
            <a:pPr lvl="1"/>
            <a:r>
              <a:rPr lang="en-US" dirty="0"/>
              <a:t>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432090" y="2980724"/>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90" y="3517900"/>
            <a:ext cx="5435768"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6337590" y="3517900"/>
            <a:ext cx="5435768"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2" name="Footer Placeholder 1">
            <a:extLst>
              <a:ext uri="{FF2B5EF4-FFF2-40B4-BE49-F238E27FC236}">
                <a16:creationId xmlns:a16="http://schemas.microsoft.com/office/drawing/2014/main" id="{6E88CC05-5984-4661-94A2-4BD7378D4A3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240436709"/>
      </p:ext>
    </p:extLst>
  </p:cSld>
  <p:clrMapOvr>
    <a:masterClrMapping/>
  </p:clrMapOvr>
  <p:transition>
    <p:fade/>
  </p:transition>
  <p:hf sldNum="0"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Lab exercise layout -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2" name="Footer Placeholder 1">
            <a:extLst>
              <a:ext uri="{FF2B5EF4-FFF2-40B4-BE49-F238E27FC236}">
                <a16:creationId xmlns:a16="http://schemas.microsoft.com/office/drawing/2014/main" id="{7A1D06E4-7443-4456-ADAE-C5553142053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2192424"/>
      </p:ext>
    </p:extLst>
  </p:cSld>
  <p:clrMapOvr>
    <a:masterClrMapping/>
  </p:clrMapOvr>
  <p:transition>
    <p:fade/>
  </p:transition>
  <p:hf sldNum="0"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Lab exercise layout - 3">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9" name="Text Placeholder 3">
            <a:extLst>
              <a:ext uri="{FF2B5EF4-FFF2-40B4-BE49-F238E27FC236}">
                <a16:creationId xmlns:a16="http://schemas.microsoft.com/office/drawing/2014/main" id="{E6D80433-266B-4248-A258-DDF54D650DFC}"/>
              </a:ext>
            </a:extLst>
          </p:cNvPr>
          <p:cNvSpPr>
            <a:spLocks noGrp="1"/>
          </p:cNvSpPr>
          <p:nvPr>
            <p:ph type="body" sz="quarter" idx="19"/>
          </p:nvPr>
        </p:nvSpPr>
        <p:spPr>
          <a:xfrm>
            <a:off x="432089"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10" name="Text Placeholder 3">
            <a:extLst>
              <a:ext uri="{FF2B5EF4-FFF2-40B4-BE49-F238E27FC236}">
                <a16:creationId xmlns:a16="http://schemas.microsoft.com/office/drawing/2014/main" id="{1CFB4F84-2AE0-40B1-A3E4-5505E85C8B2E}"/>
              </a:ext>
            </a:extLst>
          </p:cNvPr>
          <p:cNvSpPr>
            <a:spLocks noGrp="1"/>
          </p:cNvSpPr>
          <p:nvPr>
            <p:ph type="body" sz="quarter" idx="20"/>
          </p:nvPr>
        </p:nvSpPr>
        <p:spPr>
          <a:xfrm>
            <a:off x="4277544"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11" name="Text Placeholder 3">
            <a:extLst>
              <a:ext uri="{FF2B5EF4-FFF2-40B4-BE49-F238E27FC236}">
                <a16:creationId xmlns:a16="http://schemas.microsoft.com/office/drawing/2014/main" id="{E6BF108F-CD54-497C-81CA-E67ED2BA7279}"/>
              </a:ext>
            </a:extLst>
          </p:cNvPr>
          <p:cNvSpPr>
            <a:spLocks noGrp="1"/>
          </p:cNvSpPr>
          <p:nvPr>
            <p:ph type="body" sz="quarter" idx="21"/>
          </p:nvPr>
        </p:nvSpPr>
        <p:spPr>
          <a:xfrm>
            <a:off x="8123000"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2" name="Footer Placeholder 1">
            <a:extLst>
              <a:ext uri="{FF2B5EF4-FFF2-40B4-BE49-F238E27FC236}">
                <a16:creationId xmlns:a16="http://schemas.microsoft.com/office/drawing/2014/main" id="{B097EA0F-56BD-4B59-86D1-C17851D8F2FF}"/>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820813253"/>
      </p:ext>
    </p:extLst>
  </p:cSld>
  <p:clrMapOvr>
    <a:masterClrMapping/>
  </p:clrMapOvr>
  <p:transition>
    <p:fade/>
  </p:transition>
  <p:hf sldNum="0"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Text option_2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p:nvCxnSpPr>
        <p:spPr>
          <a:xfrm>
            <a:off x="1568744" y="266708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980724"/>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3F2E7435-DA42-4296-B846-4E91740D178D}"/>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079777126"/>
      </p:ext>
    </p:extLst>
  </p:cSld>
  <p:clrMapOvr>
    <a:masterClrMapping/>
  </p:clrMapOvr>
  <p:transition>
    <p:fade/>
  </p:transition>
  <p:hf sldNum="0"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Text option_3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p:nvCxnSpPr>
        <p:spPr>
          <a:xfrm>
            <a:off x="1568744" y="354014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7A2B48ED-C92C-41E9-BE87-4EFFC1455674}"/>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277788003"/>
      </p:ext>
    </p:extLst>
  </p:cSld>
  <p:clrMapOvr>
    <a:masterClrMapping/>
  </p:clrMapOvr>
  <p:transition>
    <p:fade/>
  </p:transition>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31337368"/>
      </p:ext>
    </p:extLst>
  </p:cSld>
  <p:clrMapOvr>
    <a:masterClrMapping/>
  </p:clrMapOvr>
  <p:transition>
    <p:fade/>
  </p:transition>
  <p:extLst>
    <p:ext uri="{DCECCB84-F9BA-43D5-87BE-67443E8EF086}">
      <p15:sldGuideLst xmlns:p15="http://schemas.microsoft.com/office/powerpoint/2012/main">
        <p15:guide id="1" orient="horz" pos="288" userDrawn="1">
          <p15:clr>
            <a:srgbClr val="5ACBF0"/>
          </p15:clr>
        </p15:guide>
        <p15:guide id="2" orient="horz" pos="905" userDrawn="1">
          <p15:clr>
            <a:srgbClr val="5ACBF0"/>
          </p15:clr>
        </p15:guide>
        <p15:guide id="4" orient="horz" pos="1272" userDrawn="1">
          <p15:clr>
            <a:srgbClr val="5ACBF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Text option_4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p:nvCxnSpPr>
        <p:spPr>
          <a:xfrm>
            <a:off x="1568744" y="354014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15248E5B-B35D-43BA-B0E9-DDA9F982CABC}"/>
              </a:ext>
              <a:ext uri="{C183D7F6-B498-43B3-948B-1728B52AA6E4}">
                <adec:decorative xmlns:adec="http://schemas.microsoft.com/office/drawing/2017/decorative" val="1"/>
              </a:ext>
            </a:extLst>
          </p:cNvPr>
          <p:cNvCxnSpPr>
            <a:cxnSpLocks/>
          </p:cNvCxnSpPr>
          <p:nvPr/>
        </p:nvCxnSpPr>
        <p:spPr>
          <a:xfrm>
            <a:off x="1568744" y="4629985"/>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726875"/>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84CDC89F-49F0-4D24-9E6F-B7B972EB3B8F}"/>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768062922"/>
      </p:ext>
    </p:extLst>
  </p:cSld>
  <p:clrMapOvr>
    <a:masterClrMapping/>
  </p:clrMapOvr>
  <p:transition>
    <p:fade/>
  </p:transition>
  <p:hf sldNum="0"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Text option_5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five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8C7A5BA-6D5F-4F89-8133-5E7B5AFA5388}"/>
              </a:ext>
              <a:ext uri="{C183D7F6-B498-43B3-948B-1728B52AA6E4}">
                <adec:decorative xmlns:adec="http://schemas.microsoft.com/office/drawing/2017/decorative" val="1"/>
              </a:ext>
            </a:extLst>
          </p:cNvPr>
          <p:cNvCxnSpPr>
            <a:cxnSpLocks/>
          </p:cNvCxnSpPr>
          <p:nvPr/>
        </p:nvCxnSpPr>
        <p:spPr>
          <a:xfrm>
            <a:off x="1568744" y="2412957"/>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CBD0695E-5B97-44BE-B0A8-F9214D354151}"/>
              </a:ext>
              <a:ext uri="{C183D7F6-B498-43B3-948B-1728B52AA6E4}">
                <adec:decorative xmlns:adec="http://schemas.microsoft.com/office/drawing/2017/decorative" val="1"/>
              </a:ext>
            </a:extLst>
          </p:cNvPr>
          <p:cNvCxnSpPr>
            <a:cxnSpLocks/>
          </p:cNvCxnSpPr>
          <p:nvPr/>
        </p:nvCxnSpPr>
        <p:spPr>
          <a:xfrm>
            <a:off x="1568744" y="3428093"/>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D602F602-8AD2-44FB-96AC-197B0B03616F}"/>
              </a:ext>
              <a:ext uri="{C183D7F6-B498-43B3-948B-1728B52AA6E4}">
                <adec:decorative xmlns:adec="http://schemas.microsoft.com/office/drawing/2017/decorative" val="1"/>
              </a:ext>
            </a:extLst>
          </p:cNvPr>
          <p:cNvCxnSpPr>
            <a:cxnSpLocks/>
          </p:cNvCxnSpPr>
          <p:nvPr/>
        </p:nvCxnSpPr>
        <p:spPr>
          <a:xfrm>
            <a:off x="1568744" y="4443230"/>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p:nvCxnSpPr>
        <p:spPr>
          <a:xfrm>
            <a:off x="1568744" y="545836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4ED2AB97-27A5-4C49-966A-5D75D13B8CC2}"/>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773894103"/>
      </p:ext>
    </p:extLst>
  </p:cSld>
  <p:clrMapOvr>
    <a:masterClrMapping/>
  </p:clrMapOvr>
  <p:transition>
    <p:fade/>
  </p:transition>
  <p:hf sldNum="0"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ext option_6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six rows</a:t>
            </a:r>
          </a:p>
        </p:txBody>
      </p:sp>
      <p:sp>
        <p:nvSpPr>
          <p:cNvPr id="5" name="Text Placeholder 4"/>
          <p:cNvSpPr>
            <a:spLocks noGrp="1"/>
          </p:cNvSpPr>
          <p:nvPr>
            <p:ph type="body" sz="quarter" idx="11" hasCustomPrompt="1"/>
          </p:nvPr>
        </p:nvSpPr>
        <p:spPr>
          <a:xfrm>
            <a:off x="1389459" y="1456896"/>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91176662-41A1-45F5-9F2A-CB3D5785A657}"/>
              </a:ext>
              <a:ext uri="{C183D7F6-B498-43B3-948B-1728B52AA6E4}">
                <adec:decorative xmlns:adec="http://schemas.microsoft.com/office/drawing/2017/decorative" val="1"/>
              </a:ext>
            </a:extLst>
          </p:cNvPr>
          <p:cNvCxnSpPr>
            <a:cxnSpLocks/>
          </p:cNvCxnSpPr>
          <p:nvPr/>
        </p:nvCxnSpPr>
        <p:spPr>
          <a:xfrm>
            <a:off x="1403101" y="2244505"/>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303329"/>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F1B8295B-9399-43B5-961D-6D1444246663}"/>
              </a:ext>
              <a:ext uri="{C183D7F6-B498-43B3-948B-1728B52AA6E4}">
                <adec:decorative xmlns:adec="http://schemas.microsoft.com/office/drawing/2017/decorative" val="1"/>
              </a:ext>
            </a:extLst>
          </p:cNvPr>
          <p:cNvCxnSpPr>
            <a:cxnSpLocks/>
          </p:cNvCxnSpPr>
          <p:nvPr/>
        </p:nvCxnSpPr>
        <p:spPr>
          <a:xfrm>
            <a:off x="1403101" y="3090816"/>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149762"/>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8661FE75-B00C-4695-B37C-FB53546A5F0A}"/>
              </a:ext>
              <a:ext uri="{C183D7F6-B498-43B3-948B-1728B52AA6E4}">
                <adec:decorative xmlns:adec="http://schemas.microsoft.com/office/drawing/2017/decorative" val="1"/>
              </a:ext>
            </a:extLst>
          </p:cNvPr>
          <p:cNvCxnSpPr>
            <a:cxnSpLocks/>
          </p:cNvCxnSpPr>
          <p:nvPr/>
        </p:nvCxnSpPr>
        <p:spPr>
          <a:xfrm>
            <a:off x="1403101" y="3937128"/>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3996194"/>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44FEBE66-8971-4138-8B29-7373BB7CD1B7}"/>
              </a:ext>
              <a:ext uri="{C183D7F6-B498-43B3-948B-1728B52AA6E4}">
                <adec:decorative xmlns:adec="http://schemas.microsoft.com/office/drawing/2017/decorative" val="1"/>
              </a:ext>
            </a:extLst>
          </p:cNvPr>
          <p:cNvCxnSpPr>
            <a:cxnSpLocks/>
          </p:cNvCxnSpPr>
          <p:nvPr/>
        </p:nvCxnSpPr>
        <p:spPr>
          <a:xfrm>
            <a:off x="1403101" y="4783440"/>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842627"/>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2" name="Straight Connector 11">
            <a:extLst>
              <a:ext uri="{FF2B5EF4-FFF2-40B4-BE49-F238E27FC236}">
                <a16:creationId xmlns:a16="http://schemas.microsoft.com/office/drawing/2014/main" id="{EE9B15D9-25BA-4AE3-B36D-961D8C817DC1}"/>
              </a:ext>
              <a:ext uri="{C183D7F6-B498-43B3-948B-1728B52AA6E4}">
                <adec:decorative xmlns:adec="http://schemas.microsoft.com/office/drawing/2017/decorative" val="1"/>
              </a:ext>
            </a:extLst>
          </p:cNvPr>
          <p:cNvCxnSpPr>
            <a:cxnSpLocks/>
          </p:cNvCxnSpPr>
          <p:nvPr/>
        </p:nvCxnSpPr>
        <p:spPr>
          <a:xfrm>
            <a:off x="1403101" y="5629751"/>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4349BD30-0784-4B45-BEA2-C53624DF62CA}"/>
              </a:ext>
            </a:extLst>
          </p:cNvPr>
          <p:cNvSpPr>
            <a:spLocks noGrp="1"/>
          </p:cNvSpPr>
          <p:nvPr>
            <p:ph type="body" sz="quarter" idx="30" hasCustomPrompt="1"/>
          </p:nvPr>
        </p:nvSpPr>
        <p:spPr>
          <a:xfrm>
            <a:off x="1389459" y="5689059"/>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EA2F36BF-4C66-4F60-9687-8A7789E05AB2}"/>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345721402"/>
      </p:ext>
    </p:extLst>
  </p:cSld>
  <p:clrMapOvr>
    <a:masterClrMapping/>
  </p:clrMapOvr>
  <p:transition>
    <p:fade/>
  </p:transition>
  <p:hf sldNum="0"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Text option- Text thre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 &amp; two columns</a:t>
            </a:r>
          </a:p>
        </p:txBody>
      </p:sp>
      <p:sp>
        <p:nvSpPr>
          <p:cNvPr id="5" name="Text Placeholder 4"/>
          <p:cNvSpPr>
            <a:spLocks noGrp="1"/>
          </p:cNvSpPr>
          <p:nvPr>
            <p:ph type="body" sz="quarter" idx="11" hasCustomPrompt="1"/>
          </p:nvPr>
        </p:nvSpPr>
        <p:spPr>
          <a:xfrm>
            <a:off x="1568744"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cxnSp>
        <p:nvCxnSpPr>
          <p:cNvPr id="13" name="Straight Connector 12">
            <a:extLst>
              <a:ext uri="{FF2B5EF4-FFF2-40B4-BE49-F238E27FC236}">
                <a16:creationId xmlns:a16="http://schemas.microsoft.com/office/drawing/2014/main" id="{B2BC2D45-166A-42A4-BFA4-B0E61DE53CD1}"/>
              </a:ext>
              <a:ext uri="{C183D7F6-B498-43B3-948B-1728B52AA6E4}">
                <adec:decorative xmlns:adec="http://schemas.microsoft.com/office/drawing/2017/decorative" val="1"/>
              </a:ext>
            </a:extLst>
          </p:cNvPr>
          <p:cNvCxnSpPr>
            <a:cxnSpLocks/>
          </p:cNvCxnSpPr>
          <p:nvPr/>
        </p:nvCxnSpPr>
        <p:spPr>
          <a:xfrm>
            <a:off x="1568744"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C17E5589-50A4-4ADA-A3D2-DFB8558FE78E}"/>
              </a:ext>
              <a:ext uri="{C183D7F6-B498-43B3-948B-1728B52AA6E4}">
                <adec:decorative xmlns:adec="http://schemas.microsoft.com/office/drawing/2017/decorative" val="1"/>
              </a:ext>
            </a:extLst>
          </p:cNvPr>
          <p:cNvCxnSpPr>
            <a:cxnSpLocks/>
          </p:cNvCxnSpPr>
          <p:nvPr/>
        </p:nvCxnSpPr>
        <p:spPr>
          <a:xfrm>
            <a:off x="1568744"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599F4609-3CD7-4077-B992-04F71C504EF4}"/>
              </a:ext>
              <a:ext uri="{C183D7F6-B498-43B3-948B-1728B52AA6E4}">
                <adec:decorative xmlns:adec="http://schemas.microsoft.com/office/drawing/2017/decorative" val="1"/>
              </a:ext>
            </a:extLst>
          </p:cNvPr>
          <p:cNvCxnSpPr>
            <a:cxnSpLocks/>
          </p:cNvCxnSpPr>
          <p:nvPr/>
        </p:nvCxnSpPr>
        <p:spPr>
          <a:xfrm>
            <a:off x="7379943"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C2F439E-21AC-47A7-8FF2-2B3B30023C2D}"/>
              </a:ext>
              <a:ext uri="{C183D7F6-B498-43B3-948B-1728B52AA6E4}">
                <adec:decorative xmlns:adec="http://schemas.microsoft.com/office/drawing/2017/decorative" val="1"/>
              </a:ext>
            </a:extLst>
          </p:cNvPr>
          <p:cNvCxnSpPr>
            <a:cxnSpLocks/>
          </p:cNvCxnSpPr>
          <p:nvPr/>
        </p:nvCxnSpPr>
        <p:spPr>
          <a:xfrm>
            <a:off x="7379943"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sp>
        <p:nvSpPr>
          <p:cNvPr id="2" name="Footer Placeholder 1">
            <a:extLst>
              <a:ext uri="{FF2B5EF4-FFF2-40B4-BE49-F238E27FC236}">
                <a16:creationId xmlns:a16="http://schemas.microsoft.com/office/drawing/2014/main" id="{AFC478E9-3BC1-400C-AA34-1E1599FAEDDC}"/>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805086587"/>
      </p:ext>
    </p:extLst>
  </p:cSld>
  <p:clrMapOvr>
    <a:masterClrMapping/>
  </p:clrMapOvr>
  <p:transition>
    <p:fade/>
  </p:transition>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Text option- Text fiv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five rows &amp; two columns</a:t>
            </a:r>
          </a:p>
        </p:txBody>
      </p:sp>
      <p:sp>
        <p:nvSpPr>
          <p:cNvPr id="5" name="Text Placeholder 4"/>
          <p:cNvSpPr>
            <a:spLocks noGrp="1"/>
          </p:cNvSpPr>
          <p:nvPr>
            <p:ph type="body" sz="quarter" idx="11" hasCustomPrompt="1"/>
          </p:nvPr>
        </p:nvSpPr>
        <p:spPr>
          <a:xfrm>
            <a:off x="1568744"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cxnSp>
        <p:nvCxnSpPr>
          <p:cNvPr id="13" name="Straight Connector 12">
            <a:extLst>
              <a:ext uri="{FF2B5EF4-FFF2-40B4-BE49-F238E27FC236}">
                <a16:creationId xmlns:a16="http://schemas.microsoft.com/office/drawing/2014/main" id="{99FD6DBF-9FC0-43E4-BB25-187F987ED548}"/>
              </a:ext>
              <a:ext uri="{C183D7F6-B498-43B3-948B-1728B52AA6E4}">
                <adec:decorative xmlns:adec="http://schemas.microsoft.com/office/drawing/2017/decorative" val="1"/>
              </a:ext>
            </a:extLst>
          </p:cNvPr>
          <p:cNvCxnSpPr>
            <a:cxnSpLocks/>
          </p:cNvCxnSpPr>
          <p:nvPr/>
        </p:nvCxnSpPr>
        <p:spPr>
          <a:xfrm>
            <a:off x="1568744"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BCEDF675-8A34-4183-9100-9743BB5854C2}"/>
              </a:ext>
              <a:ext uri="{C183D7F6-B498-43B3-948B-1728B52AA6E4}">
                <adec:decorative xmlns:adec="http://schemas.microsoft.com/office/drawing/2017/decorative" val="1"/>
              </a:ext>
            </a:extLst>
          </p:cNvPr>
          <p:cNvCxnSpPr>
            <a:cxnSpLocks/>
          </p:cNvCxnSpPr>
          <p:nvPr/>
        </p:nvCxnSpPr>
        <p:spPr>
          <a:xfrm>
            <a:off x="1568744"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389062B4-E38A-48D0-9FC3-A198B27C2B9D}"/>
              </a:ext>
              <a:ext uri="{C183D7F6-B498-43B3-948B-1728B52AA6E4}">
                <adec:decorative xmlns:adec="http://schemas.microsoft.com/office/drawing/2017/decorative" val="1"/>
              </a:ext>
            </a:extLst>
          </p:cNvPr>
          <p:cNvCxnSpPr>
            <a:cxnSpLocks/>
          </p:cNvCxnSpPr>
          <p:nvPr/>
        </p:nvCxnSpPr>
        <p:spPr>
          <a:xfrm>
            <a:off x="1568744"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FBA8527-2F9F-46AE-A168-2E369F0A4E4C}"/>
              </a:ext>
              <a:ext uri="{C183D7F6-B498-43B3-948B-1728B52AA6E4}">
                <adec:decorative xmlns:adec="http://schemas.microsoft.com/office/drawing/2017/decorative" val="1"/>
              </a:ext>
            </a:extLst>
          </p:cNvPr>
          <p:cNvCxnSpPr>
            <a:cxnSpLocks/>
          </p:cNvCxnSpPr>
          <p:nvPr/>
        </p:nvCxnSpPr>
        <p:spPr>
          <a:xfrm>
            <a:off x="1568744"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1" name="Straight Connector 20">
            <a:extLst>
              <a:ext uri="{FF2B5EF4-FFF2-40B4-BE49-F238E27FC236}">
                <a16:creationId xmlns:a16="http://schemas.microsoft.com/office/drawing/2014/main" id="{8B458FFC-8336-43D5-A0E5-A4CEF85D5F6D}"/>
              </a:ext>
              <a:ext uri="{C183D7F6-B498-43B3-948B-1728B52AA6E4}">
                <adec:decorative xmlns:adec="http://schemas.microsoft.com/office/drawing/2017/decorative" val="1"/>
              </a:ext>
            </a:extLst>
          </p:cNvPr>
          <p:cNvCxnSpPr>
            <a:cxnSpLocks/>
          </p:cNvCxnSpPr>
          <p:nvPr/>
        </p:nvCxnSpPr>
        <p:spPr>
          <a:xfrm>
            <a:off x="7379943"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2" name="Straight Connector 21">
            <a:extLst>
              <a:ext uri="{FF2B5EF4-FFF2-40B4-BE49-F238E27FC236}">
                <a16:creationId xmlns:a16="http://schemas.microsoft.com/office/drawing/2014/main" id="{A8128678-7D34-47E0-BE94-ECE7CD383DD9}"/>
              </a:ext>
              <a:ext uri="{C183D7F6-B498-43B3-948B-1728B52AA6E4}">
                <adec:decorative xmlns:adec="http://schemas.microsoft.com/office/drawing/2017/decorative" val="1"/>
              </a:ext>
            </a:extLst>
          </p:cNvPr>
          <p:cNvCxnSpPr>
            <a:cxnSpLocks/>
          </p:cNvCxnSpPr>
          <p:nvPr/>
        </p:nvCxnSpPr>
        <p:spPr>
          <a:xfrm>
            <a:off x="7379943"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3" name="Straight Connector 22">
            <a:extLst>
              <a:ext uri="{FF2B5EF4-FFF2-40B4-BE49-F238E27FC236}">
                <a16:creationId xmlns:a16="http://schemas.microsoft.com/office/drawing/2014/main" id="{70E98085-E858-4C10-983A-14182332938A}"/>
              </a:ext>
              <a:ext uri="{C183D7F6-B498-43B3-948B-1728B52AA6E4}">
                <adec:decorative xmlns:adec="http://schemas.microsoft.com/office/drawing/2017/decorative" val="1"/>
              </a:ext>
            </a:extLst>
          </p:cNvPr>
          <p:cNvCxnSpPr>
            <a:cxnSpLocks/>
          </p:cNvCxnSpPr>
          <p:nvPr/>
        </p:nvCxnSpPr>
        <p:spPr>
          <a:xfrm>
            <a:off x="7379943"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4">
            <a:extLst>
              <a:ext uri="{FF2B5EF4-FFF2-40B4-BE49-F238E27FC236}">
                <a16:creationId xmlns:a16="http://schemas.microsoft.com/office/drawing/2014/main" id="{234777AC-02E0-4220-86CD-507697625215}"/>
              </a:ext>
            </a:extLst>
          </p:cNvPr>
          <p:cNvSpPr>
            <a:spLocks noGrp="1"/>
          </p:cNvSpPr>
          <p:nvPr>
            <p:ph type="body" sz="quarter" idx="34" hasCustomPrompt="1"/>
          </p:nvPr>
        </p:nvSpPr>
        <p:spPr>
          <a:xfrm>
            <a:off x="7379942"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4" name="Straight Connector 23">
            <a:extLst>
              <a:ext uri="{FF2B5EF4-FFF2-40B4-BE49-F238E27FC236}">
                <a16:creationId xmlns:a16="http://schemas.microsoft.com/office/drawing/2014/main" id="{683B0E2A-4AAD-468F-8AFA-306B72CCD47E}"/>
              </a:ext>
              <a:ext uri="{C183D7F6-B498-43B3-948B-1728B52AA6E4}">
                <adec:decorative xmlns:adec="http://schemas.microsoft.com/office/drawing/2017/decorative" val="1"/>
              </a:ext>
            </a:extLst>
          </p:cNvPr>
          <p:cNvCxnSpPr>
            <a:cxnSpLocks/>
          </p:cNvCxnSpPr>
          <p:nvPr/>
        </p:nvCxnSpPr>
        <p:spPr>
          <a:xfrm>
            <a:off x="7379943"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3" name="Text Placeholder 4">
            <a:extLst>
              <a:ext uri="{FF2B5EF4-FFF2-40B4-BE49-F238E27FC236}">
                <a16:creationId xmlns:a16="http://schemas.microsoft.com/office/drawing/2014/main" id="{74535A38-66F8-4A7C-9C33-D0D74D7212FB}"/>
              </a:ext>
            </a:extLst>
          </p:cNvPr>
          <p:cNvSpPr>
            <a:spLocks noGrp="1"/>
          </p:cNvSpPr>
          <p:nvPr>
            <p:ph type="body" sz="quarter" idx="35" hasCustomPrompt="1"/>
          </p:nvPr>
        </p:nvSpPr>
        <p:spPr>
          <a:xfrm>
            <a:off x="7379942"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 name="Footer Placeholder 1">
            <a:extLst>
              <a:ext uri="{FF2B5EF4-FFF2-40B4-BE49-F238E27FC236}">
                <a16:creationId xmlns:a16="http://schemas.microsoft.com/office/drawing/2014/main" id="{C7FD0CAD-A9AA-414D-8022-E74A70833154}"/>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380577646"/>
      </p:ext>
    </p:extLst>
  </p:cSld>
  <p:clrMapOvr>
    <a:masterClrMapping/>
  </p:clrMapOvr>
  <p:transition>
    <p:fade/>
  </p:transition>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Two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2" y="1457323"/>
            <a:ext cx="5578933"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9" name="Text Placeholder 4"/>
          <p:cNvSpPr>
            <a:spLocks noGrp="1"/>
          </p:cNvSpPr>
          <p:nvPr>
            <p:ph type="body" sz="quarter" idx="12" hasCustomPrompt="1"/>
          </p:nvPr>
        </p:nvSpPr>
        <p:spPr>
          <a:xfrm>
            <a:off x="418643" y="2628195"/>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6229350" y="2628195"/>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6195890" y="1457323"/>
            <a:ext cx="5572801"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6229350" y="3664463"/>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6229350" y="4700731"/>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p:nvCxnSpPr>
        <p:spPr>
          <a:xfrm>
            <a:off x="418643" y="3532700"/>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p:nvCxnSpPr>
        <p:spPr>
          <a:xfrm>
            <a:off x="418643" y="4568967"/>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p:ph type="title"/>
          </p:nvPr>
        </p:nvSpPr>
        <p:spPr>
          <a:xfrm>
            <a:off x="418643" y="440494"/>
            <a:ext cx="11341268" cy="680196"/>
          </a:xfrm>
        </p:spPr>
        <p:txBody>
          <a:bodyPr/>
          <a:lstStyle/>
          <a:p>
            <a:r>
              <a:rPr lang="en-US"/>
              <a:t>Click to edit Master title style</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p:nvCxnSpPr>
        <p:spPr>
          <a:xfrm>
            <a:off x="6229350" y="3532700"/>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p:nvCxnSpPr>
        <p:spPr>
          <a:xfrm>
            <a:off x="6229350" y="4568967"/>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96EF592D-EEA7-47F4-9146-7AA8A3F44C47}"/>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905510668"/>
      </p:ext>
    </p:extLst>
  </p:cSld>
  <p:clrMapOvr>
    <a:masterClrMapping/>
  </p:clrMapOvr>
  <p:transition>
    <p:fade/>
  </p:transition>
  <p:hf sldNum="0"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three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3"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9" name="Text Placeholder 4"/>
          <p:cNvSpPr>
            <a:spLocks noGrp="1"/>
          </p:cNvSpPr>
          <p:nvPr>
            <p:ph type="body" sz="quarter" idx="12" hasCustomPrompt="1"/>
          </p:nvPr>
        </p:nvSpPr>
        <p:spPr>
          <a:xfrm>
            <a:off x="418643" y="2628195"/>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03152"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7" name="Text Placeholder 4"/>
          <p:cNvSpPr>
            <a:spLocks noGrp="1"/>
          </p:cNvSpPr>
          <p:nvPr>
            <p:ph type="body" sz="quarter" idx="18" hasCustomPrompt="1"/>
          </p:nvPr>
        </p:nvSpPr>
        <p:spPr>
          <a:xfrm>
            <a:off x="4303152"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61204"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3" name="Text Placeholder 4">
            <a:extLst>
              <a:ext uri="{FF2B5EF4-FFF2-40B4-BE49-F238E27FC236}">
                <a16:creationId xmlns:a16="http://schemas.microsoft.com/office/drawing/2014/main" id="{79BC4586-7FC3-4659-9310-CCDD1B8FB8A1}"/>
              </a:ext>
            </a:extLst>
          </p:cNvPr>
          <p:cNvSpPr>
            <a:spLocks noGrp="1"/>
          </p:cNvSpPr>
          <p:nvPr>
            <p:ph type="body" sz="quarter" idx="29" hasCustomPrompt="1"/>
          </p:nvPr>
        </p:nvSpPr>
        <p:spPr>
          <a:xfrm>
            <a:off x="4303152"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8161204"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8" name="Text Placeholder 4">
            <a:extLst>
              <a:ext uri="{FF2B5EF4-FFF2-40B4-BE49-F238E27FC236}">
                <a16:creationId xmlns:a16="http://schemas.microsoft.com/office/drawing/2014/main" id="{284BF132-1328-44E8-A629-D64096388C74}"/>
              </a:ext>
            </a:extLst>
          </p:cNvPr>
          <p:cNvSpPr>
            <a:spLocks noGrp="1"/>
          </p:cNvSpPr>
          <p:nvPr>
            <p:ph type="body" sz="quarter" idx="32" hasCustomPrompt="1"/>
          </p:nvPr>
        </p:nvSpPr>
        <p:spPr>
          <a:xfrm>
            <a:off x="4303152"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8161204"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p:nvCxnSpPr>
        <p:spPr>
          <a:xfrm>
            <a:off x="418643" y="3532700"/>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p:nvCxnSpPr>
        <p:spPr>
          <a:xfrm>
            <a:off x="418643" y="4568967"/>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6BF3C7B5-A8EA-4ECD-A968-2546248701F3}"/>
              </a:ext>
              <a:ext uri="{C183D7F6-B498-43B3-948B-1728B52AA6E4}">
                <adec:decorative xmlns:adec="http://schemas.microsoft.com/office/drawing/2017/decorative" val="1"/>
              </a:ext>
            </a:extLst>
          </p:cNvPr>
          <p:cNvCxnSpPr>
            <a:cxnSpLocks/>
          </p:cNvCxnSpPr>
          <p:nvPr/>
        </p:nvCxnSpPr>
        <p:spPr>
          <a:xfrm>
            <a:off x="4303713"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14FEAA1-EB50-4B84-96EB-E171DE39A0A8}"/>
              </a:ext>
              <a:ext uri="{C183D7F6-B498-43B3-948B-1728B52AA6E4}">
                <adec:decorative xmlns:adec="http://schemas.microsoft.com/office/drawing/2017/decorative" val="1"/>
              </a:ext>
            </a:extLst>
          </p:cNvPr>
          <p:cNvCxnSpPr>
            <a:cxnSpLocks/>
          </p:cNvCxnSpPr>
          <p:nvPr/>
        </p:nvCxnSpPr>
        <p:spPr>
          <a:xfrm>
            <a:off x="4303713"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p:ph type="title"/>
          </p:nvPr>
        </p:nvSpPr>
        <p:spPr>
          <a:xfrm>
            <a:off x="418643" y="440494"/>
            <a:ext cx="11341268" cy="680196"/>
          </a:xfrm>
        </p:spPr>
        <p:txBody>
          <a:bodyPr/>
          <a:lstStyle/>
          <a:p>
            <a:r>
              <a:rPr lang="en-US"/>
              <a:t>Click to edit Master title style</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p:nvCxnSpPr>
        <p:spPr>
          <a:xfrm>
            <a:off x="8161204"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p:nvCxnSpPr>
        <p:spPr>
          <a:xfrm>
            <a:off x="8161204"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B30B5A80-F666-460D-9090-8493217C8FD1}"/>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623633177"/>
      </p:ext>
    </p:extLst>
  </p:cSld>
  <p:clrMapOvr>
    <a:masterClrMapping/>
  </p:clrMapOvr>
  <p:transition>
    <p:fade/>
  </p:transition>
  <p:hf sldNum="0"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Title with graphic">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dirty="0"/>
              <a:t>Heading Segoe UI </a:t>
            </a:r>
            <a:r>
              <a:rPr lang="en-US" dirty="0" err="1"/>
              <a:t>Semibold</a:t>
            </a:r>
            <a:r>
              <a:rPr lang="en-US" dirty="0"/>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2"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4369674"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8320705"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2" name="Footer Placeholder 1">
            <a:extLst>
              <a:ext uri="{FF2B5EF4-FFF2-40B4-BE49-F238E27FC236}">
                <a16:creationId xmlns:a16="http://schemas.microsoft.com/office/drawing/2014/main" id="{538B82E4-7444-4181-B6FE-B79D11D3EA6F}"/>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997473173"/>
      </p:ext>
    </p:extLst>
  </p:cSld>
  <p:clrMapOvr>
    <a:masterClrMapping/>
  </p:clrMapOvr>
  <p:transition>
    <p:fade/>
  </p:transition>
  <p:hf sldNum="0" hdr="0" ftr="0" dt="0"/>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Title with graphic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dirty="0"/>
              <a:t>Heading Segoe UI </a:t>
            </a:r>
            <a:r>
              <a:rPr lang="en-US" dirty="0" err="1"/>
              <a:t>Semibold</a:t>
            </a:r>
            <a:r>
              <a:rPr lang="en-US" dirty="0"/>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3"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2722617"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5026591"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7" name="Text Placeholder 3">
            <a:extLst>
              <a:ext uri="{FF2B5EF4-FFF2-40B4-BE49-F238E27FC236}">
                <a16:creationId xmlns:a16="http://schemas.microsoft.com/office/drawing/2014/main" id="{FFCA379A-FFA6-4179-AD94-3B9D20DBAA50}"/>
              </a:ext>
            </a:extLst>
          </p:cNvPr>
          <p:cNvSpPr>
            <a:spLocks noGrp="1"/>
          </p:cNvSpPr>
          <p:nvPr>
            <p:ph type="body" sz="quarter" idx="13"/>
          </p:nvPr>
        </p:nvSpPr>
        <p:spPr>
          <a:xfrm>
            <a:off x="7330565"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8" name="Text Placeholder 3">
            <a:extLst>
              <a:ext uri="{FF2B5EF4-FFF2-40B4-BE49-F238E27FC236}">
                <a16:creationId xmlns:a16="http://schemas.microsoft.com/office/drawing/2014/main" id="{86EE9769-6679-49C8-860D-5CACDB09DBD2}"/>
              </a:ext>
            </a:extLst>
          </p:cNvPr>
          <p:cNvSpPr>
            <a:spLocks noGrp="1"/>
          </p:cNvSpPr>
          <p:nvPr>
            <p:ph type="body" sz="quarter" idx="14"/>
          </p:nvPr>
        </p:nvSpPr>
        <p:spPr>
          <a:xfrm>
            <a:off x="9634541"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2" name="Footer Placeholder 1">
            <a:extLst>
              <a:ext uri="{FF2B5EF4-FFF2-40B4-BE49-F238E27FC236}">
                <a16:creationId xmlns:a16="http://schemas.microsoft.com/office/drawing/2014/main" id="{136AABF9-4169-453B-83D4-823782CAB5B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495324074"/>
      </p:ext>
    </p:extLst>
  </p:cSld>
  <p:clrMapOvr>
    <a:masterClrMapping/>
  </p:clrMapOvr>
  <p:transition>
    <p:fade/>
  </p:transition>
  <p:hf sldNum="0" hdr="0" ftr="0" dt="0"/>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rgbClr val="243A5E"/>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8830E1E-F06E-469F-9154-F8DEA4B068FE}"/>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pic>
        <p:nvPicPr>
          <p:cNvPr id="9" name="Picture 8" descr="A close up of a logo&#10;&#10;Description automatically generated">
            <a:extLst>
              <a:ext uri="{FF2B5EF4-FFF2-40B4-BE49-F238E27FC236}">
                <a16:creationId xmlns:a16="http://schemas.microsoft.com/office/drawing/2014/main" id="{627962C6-3D96-4CE6-8E4F-540B7A0E6F3A}"/>
              </a:ext>
            </a:extLst>
          </p:cNvPr>
          <p:cNvPicPr>
            <a:picLocks noChangeAspect="1"/>
          </p:cNvPicPr>
          <p:nvPr/>
        </p:nvPicPr>
        <p:blipFill>
          <a:blip r:embed="rId2"/>
          <a:stretch>
            <a:fillRect/>
          </a:stretch>
        </p:blipFill>
        <p:spPr>
          <a:xfrm>
            <a:off x="146409" y="159693"/>
            <a:ext cx="3471501" cy="871754"/>
          </a:xfrm>
          <a:prstGeom prst="rect">
            <a:avLst/>
          </a:prstGeom>
        </p:spPr>
      </p:pic>
    </p:spTree>
    <p:extLst>
      <p:ext uri="{BB962C8B-B14F-4D97-AF65-F5344CB8AC3E}">
        <p14:creationId xmlns:p14="http://schemas.microsoft.com/office/powerpoint/2010/main" val="4271268992"/>
      </p:ext>
    </p:extLst>
  </p:cSld>
  <p:clrMapOvr>
    <a:masterClrMapping/>
  </p:clrMapOvr>
  <p:transition>
    <p:fade/>
  </p:transition>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sz="quarter" idx="10"/>
          </p:nvPr>
        </p:nvSpPr>
        <p:spPr>
          <a:xfrm>
            <a:off x="584200" y="1435497"/>
            <a:ext cx="11018520" cy="23083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03268474"/>
      </p:ext>
    </p:extLst>
  </p:cSld>
  <p:clrMapOvr>
    <a:masterClrMapping/>
  </p:clrMapOvr>
  <p:transition>
    <p:fade/>
  </p:transition>
  <p:extLst>
    <p:ext uri="{DCECCB84-F9BA-43D5-87BE-67443E8EF086}">
      <p15:sldGuideLst xmlns:p15="http://schemas.microsoft.com/office/powerpoint/2012/main">
        <p15:guide id="2" orient="horz" pos="1272" userDrawn="1">
          <p15:clr>
            <a:srgbClr val="5ACBF0"/>
          </p15:clr>
        </p15:guide>
        <p15:guide id="3" orient="horz" pos="288" userDrawn="1">
          <p15:clr>
            <a:srgbClr val="5ACBF0"/>
          </p15:clr>
        </p15:guide>
        <p15:guide id="5" orient="horz" pos="904" userDrawn="1">
          <p15:clr>
            <a:srgbClr val="5ACBF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cSld name="Title slide 3">
    <p:bg>
      <p:bgPr>
        <a:solidFill>
          <a:srgbClr val="000000"/>
        </a:solidFill>
        <a:effectLst/>
      </p:bgPr>
    </p:bg>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302B9254-503D-8F44-9D4B-18675DFDE809}"/>
              </a:ext>
            </a:extLst>
          </p:cNvPr>
          <p:cNvSpPr>
            <a:spLocks noGrp="1"/>
          </p:cNvSpPr>
          <p:nvPr>
            <p:ph type="title" hasCustomPrompt="1"/>
          </p:nvPr>
        </p:nvSpPr>
        <p:spPr>
          <a:xfrm>
            <a:off x="428681" y="1457325"/>
            <a:ext cx="11344219" cy="701675"/>
          </a:xfrm>
          <a:prstGeom prst="rect">
            <a:avLst/>
          </a:prstGeom>
          <a:noFill/>
        </p:spPr>
        <p:txBody>
          <a:bodyPr lIns="0" tIns="0" rIns="0" bIns="182880" anchor="t" anchorCtr="0"/>
          <a:lstStyle>
            <a:lvl1pPr>
              <a:defRPr sz="3200" strike="noStrike" spc="-49" baseline="0">
                <a:solidFill>
                  <a:schemeClr val="bg2"/>
                </a:solidFill>
              </a:defRPr>
            </a:lvl1pPr>
          </a:lstStyle>
          <a:p>
            <a:r>
              <a:rPr lang="en-US" dirty="0"/>
              <a:t>Heading goes here</a:t>
            </a:r>
          </a:p>
        </p:txBody>
      </p:sp>
      <p:sp>
        <p:nvSpPr>
          <p:cNvPr id="12" name="Text Placeholder 10">
            <a:extLst>
              <a:ext uri="{FF2B5EF4-FFF2-40B4-BE49-F238E27FC236}">
                <a16:creationId xmlns:a16="http://schemas.microsoft.com/office/drawing/2014/main" id="{2D6C119F-8C39-DF40-90FE-09B7E3ECDBE0}"/>
              </a:ext>
            </a:extLst>
          </p:cNvPr>
          <p:cNvSpPr>
            <a:spLocks noGrp="1"/>
          </p:cNvSpPr>
          <p:nvPr>
            <p:ph type="body" sz="quarter" idx="15" hasCustomPrompt="1"/>
          </p:nvPr>
        </p:nvSpPr>
        <p:spPr>
          <a:xfrm>
            <a:off x="442466" y="2159000"/>
            <a:ext cx="11330434" cy="553998"/>
          </a:xfrm>
          <a:prstGeom prst="rect">
            <a:avLst/>
          </a:prstGeom>
        </p:spPr>
        <p:txBody>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lang="en-US" sz="2400" kern="1200" spc="-49" baseline="0" dirty="0">
                <a:solidFill>
                  <a:schemeClr val="bg2"/>
                </a:solidFill>
                <a:latin typeface="+mj-lt"/>
                <a:ea typeface="+mn-ea"/>
                <a:cs typeface="+mn-cs"/>
              </a:defRPr>
            </a:lvl1pPr>
            <a:lvl2pPr>
              <a:defRPr sz="1765">
                <a:solidFill>
                  <a:srgbClr val="000000"/>
                </a:solidFill>
              </a:defRPr>
            </a:lvl2pPr>
            <a:lvl3pPr>
              <a:defRPr sz="1372"/>
            </a:lvl3pPr>
            <a:lvl4pPr>
              <a:defRPr sz="1372"/>
            </a:lvl4pPr>
            <a:lvl5pPr>
              <a:defRPr sz="1029"/>
            </a:lvl5pPr>
          </a:lstStyle>
          <a:p>
            <a:pPr lvl="0"/>
            <a:r>
              <a:rPr lang="en-US" dirty="0"/>
              <a:t>Text goes here</a:t>
            </a:r>
          </a:p>
        </p:txBody>
      </p:sp>
      <p:pic>
        <p:nvPicPr>
          <p:cNvPr id="4" name="Picture 3" descr="A picture containing drawing&#10;&#10;Description automatically generated">
            <a:extLst>
              <a:ext uri="{FF2B5EF4-FFF2-40B4-BE49-F238E27FC236}">
                <a16:creationId xmlns:a16="http://schemas.microsoft.com/office/drawing/2014/main" id="{5CC1D709-E431-42C5-A75F-9A42EF995404}"/>
              </a:ext>
            </a:extLst>
          </p:cNvPr>
          <p:cNvPicPr>
            <a:picLocks noChangeAspect="1"/>
          </p:cNvPicPr>
          <p:nvPr/>
        </p:nvPicPr>
        <p:blipFill>
          <a:blip r:embed="rId2"/>
          <a:stretch>
            <a:fillRect/>
          </a:stretch>
        </p:blipFill>
        <p:spPr>
          <a:xfrm>
            <a:off x="64294" y="85724"/>
            <a:ext cx="2384426" cy="1068717"/>
          </a:xfrm>
          <a:prstGeom prst="rect">
            <a:avLst/>
          </a:prstGeom>
        </p:spPr>
      </p:pic>
      <p:sp>
        <p:nvSpPr>
          <p:cNvPr id="2" name="Footer Placeholder 1">
            <a:extLst>
              <a:ext uri="{FF2B5EF4-FFF2-40B4-BE49-F238E27FC236}">
                <a16:creationId xmlns:a16="http://schemas.microsoft.com/office/drawing/2014/main" id="{CB34F2AE-FCDF-4A97-A628-7BA7ADAEFF0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spTree>
    <p:extLst>
      <p:ext uri="{BB962C8B-B14F-4D97-AF65-F5344CB8AC3E}">
        <p14:creationId xmlns:p14="http://schemas.microsoft.com/office/powerpoint/2010/main" val="3948924019"/>
      </p:ext>
    </p:extLst>
  </p:cSld>
  <p:clrMapOvr>
    <a:masterClrMapping/>
  </p:clrMapOvr>
  <p:transition>
    <p:fade/>
  </p:transition>
  <p:hf sldNum="0" hdr="0" ftr="0" dt="0"/>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Title square photo 2">
    <p:spTree>
      <p:nvGrpSpPr>
        <p:cNvPr id="1" name=""/>
        <p:cNvGrpSpPr/>
        <p:nvPr/>
      </p:nvGrpSpPr>
      <p:grpSpPr>
        <a:xfrm>
          <a:off x="0" y="0"/>
          <a:ext cx="0" cy="0"/>
          <a:chOff x="0" y="0"/>
          <a:chExt cx="0" cy="0"/>
        </a:xfrm>
      </p:grpSpPr>
      <p:pic>
        <p:nvPicPr>
          <p:cNvPr id="7" name="MS logo gray - EMF" descr="Microsoft logo, gray text version">
            <a:extLst>
              <a:ext uri="{FF2B5EF4-FFF2-40B4-BE49-F238E27FC236}">
                <a16:creationId xmlns:a16="http://schemas.microsoft.com/office/drawing/2014/main" id="{DDC08157-A48C-4ACA-A5BB-EE2A866E103C}"/>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dirty="0"/>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dirty="0"/>
              <a:t>Speaker name or subtitle</a:t>
            </a:r>
          </a:p>
        </p:txBody>
      </p:sp>
      <p:sp>
        <p:nvSpPr>
          <p:cNvPr id="8" name="Rectangle 7">
            <a:extLst>
              <a:ext uri="{FF2B5EF4-FFF2-40B4-BE49-F238E27FC236}">
                <a16:creationId xmlns:a16="http://schemas.microsoft.com/office/drawing/2014/main" id="{9D026004-6E63-4034-A1B0-34BE8CEF3D76}"/>
              </a:ext>
            </a:extLst>
          </p:cNvPr>
          <p:cNvSpPr/>
          <p:nvPr userDrawn="1"/>
        </p:nvSpPr>
        <p:spPr bwMode="auto">
          <a:xfrm>
            <a:off x="5334000" y="0"/>
            <a:ext cx="6858000" cy="6858000"/>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rgbClr val="00240D"/>
              </a:solidFill>
              <a:ea typeface="Segoe UI" pitchFamily="34" charset="0"/>
              <a:cs typeface="Segoe UI" pitchFamily="34" charset="0"/>
            </a:endParaRPr>
          </a:p>
        </p:txBody>
      </p:sp>
      <p:pic>
        <p:nvPicPr>
          <p:cNvPr id="12" name="Picture 11">
            <a:extLst>
              <a:ext uri="{FF2B5EF4-FFF2-40B4-BE49-F238E27FC236}">
                <a16:creationId xmlns:a16="http://schemas.microsoft.com/office/drawing/2014/main" id="{5FC1A9B4-AD16-4E53-919C-38204BAF9E3C}"/>
              </a:ext>
            </a:extLst>
          </p:cNvPr>
          <p:cNvPicPr>
            <a:picLocks noChangeAspect="1"/>
          </p:cNvPicPr>
          <p:nvPr userDrawn="1"/>
        </p:nvPicPr>
        <p:blipFill>
          <a:blip r:embed="rId3"/>
          <a:stretch>
            <a:fillRect/>
          </a:stretch>
        </p:blipFill>
        <p:spPr>
          <a:xfrm>
            <a:off x="6250758" y="800100"/>
            <a:ext cx="5024485" cy="5257800"/>
          </a:xfrm>
          <a:prstGeom prst="rect">
            <a:avLst/>
          </a:prstGeom>
        </p:spPr>
      </p:pic>
    </p:spTree>
    <p:extLst>
      <p:ext uri="{BB962C8B-B14F-4D97-AF65-F5344CB8AC3E}">
        <p14:creationId xmlns:p14="http://schemas.microsoft.com/office/powerpoint/2010/main" val="3369745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dirty="0"/>
              <a:t>Section title</a:t>
            </a:r>
          </a:p>
        </p:txBody>
      </p:sp>
      <p:pic>
        <p:nvPicPr>
          <p:cNvPr id="6" name="Picture 5">
            <a:extLst>
              <a:ext uri="{FF2B5EF4-FFF2-40B4-BE49-F238E27FC236}">
                <a16:creationId xmlns:a16="http://schemas.microsoft.com/office/drawing/2014/main" id="{869F059F-BD0F-4211-86F6-E960C3EC183D}"/>
              </a:ext>
            </a:extLst>
          </p:cNvPr>
          <p:cNvPicPr>
            <a:picLocks noChangeAspect="1"/>
          </p:cNvPicPr>
          <p:nvPr userDrawn="1"/>
        </p:nvPicPr>
        <p:blipFill>
          <a:blip r:embed="rId2"/>
          <a:stretch>
            <a:fillRect/>
          </a:stretch>
        </p:blipFill>
        <p:spPr>
          <a:xfrm>
            <a:off x="9344025" y="3898483"/>
            <a:ext cx="2265363" cy="2370555"/>
          </a:xfrm>
          <a:prstGeom prst="rect">
            <a:avLst/>
          </a:prstGeom>
        </p:spPr>
      </p:pic>
    </p:spTree>
    <p:extLst>
      <p:ext uri="{BB962C8B-B14F-4D97-AF65-F5344CB8AC3E}">
        <p14:creationId xmlns:p14="http://schemas.microsoft.com/office/powerpoint/2010/main" val="64170046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92018982"/>
      </p:ext>
    </p:extLst>
  </p:cSld>
  <p:clrMapOvr>
    <a:masterClrMapping/>
  </p:clrMapOvr>
  <p:transition>
    <p:fade/>
  </p:transition>
  <p:extLst>
    <p:ext uri="{DCECCB84-F9BA-43D5-87BE-67443E8EF086}">
      <p15:sldGuideLst xmlns:p15="http://schemas.microsoft.com/office/powerpoint/2012/main">
        <p15:guide id="1" orient="horz" pos="288" userDrawn="1">
          <p15:clr>
            <a:srgbClr val="5ACBF0"/>
          </p15:clr>
        </p15:guide>
        <p15:guide id="2" orient="horz" pos="1272" userDrawn="1">
          <p15:clr>
            <a:srgbClr val="5ACBF0"/>
          </p15:clr>
        </p15:guide>
        <p15:guide id="3" orient="horz" pos="904" userDrawn="1">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4200" y="1437481"/>
            <a:ext cx="5212080" cy="1649682"/>
          </a:xfrm>
        </p:spPr>
        <p:txBody>
          <a:bodyPr wrap="square">
            <a:spAutoFit/>
          </a:bodyPr>
          <a:lstStyle>
            <a:lvl1pPr marL="231775" indent="-231775">
              <a:spcBef>
                <a:spcPts val="1224"/>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27038" indent="-171450">
              <a:buFont typeface="Wingdings" panose="05000000000000000000" pitchFamily="2" charset="2"/>
              <a:buChar char=""/>
              <a:defRPr sz="2000" b="0"/>
            </a:lvl2pPr>
            <a:lvl3pPr marL="639763" indent="-188913">
              <a:buFont typeface="Wingdings" panose="05000000000000000000" pitchFamily="2" charset="2"/>
              <a:buChar char=""/>
              <a:tabLst/>
              <a:defRPr sz="1600" b="0"/>
            </a:lvl3pPr>
            <a:lvl4pPr marL="828675" indent="-176213">
              <a:buFont typeface="Wingdings" panose="05000000000000000000" pitchFamily="2" charset="2"/>
              <a:buChar char=""/>
              <a:defRPr sz="1400" b="0"/>
            </a:lvl4pPr>
            <a:lvl5pPr marL="1023938" indent="-169863">
              <a:buFont typeface="Wingdings" panose="05000000000000000000" pitchFamily="2" charset="2"/>
              <a:buChar char=""/>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a:extLst>
              <a:ext uri="{FF2B5EF4-FFF2-40B4-BE49-F238E27FC236}">
                <a16:creationId xmlns:a16="http://schemas.microsoft.com/office/drawing/2014/main" id="{85278796-7B84-4D67-88CD-BF78BB06D214}"/>
              </a:ext>
            </a:extLst>
          </p:cNvPr>
          <p:cNvSpPr>
            <a:spLocks noGrp="1"/>
          </p:cNvSpPr>
          <p:nvPr>
            <p:ph type="body" sz="quarter" idx="11"/>
          </p:nvPr>
        </p:nvSpPr>
        <p:spPr>
          <a:xfrm>
            <a:off x="6389914" y="1437481"/>
            <a:ext cx="5212080" cy="1649682"/>
          </a:xfrm>
        </p:spPr>
        <p:txBody>
          <a:bodyPr wrap="square">
            <a:spAutoFit/>
          </a:bodyPr>
          <a:lstStyle>
            <a:lvl1pPr marL="231775" indent="-231775">
              <a:spcBef>
                <a:spcPts val="1224"/>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27038" indent="-171450">
              <a:buFont typeface="Wingdings" panose="05000000000000000000" pitchFamily="2" charset="2"/>
              <a:buChar char=""/>
              <a:defRPr sz="2000" b="0"/>
            </a:lvl2pPr>
            <a:lvl3pPr marL="639763" indent="-188913">
              <a:buFont typeface="Wingdings" panose="05000000000000000000" pitchFamily="2" charset="2"/>
              <a:buChar char=""/>
              <a:tabLst/>
              <a:defRPr sz="1600" b="0"/>
            </a:lvl3pPr>
            <a:lvl4pPr marL="828675" indent="-176213">
              <a:buFont typeface="Wingdings" panose="05000000000000000000" pitchFamily="2" charset="2"/>
              <a:buChar char=""/>
              <a:defRPr sz="1400" b="0"/>
            </a:lvl4pPr>
            <a:lvl5pPr marL="1023938" indent="-169863">
              <a:buFont typeface="Wingdings" panose="05000000000000000000" pitchFamily="2" charset="2"/>
              <a:buChar char=""/>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79946700"/>
      </p:ext>
    </p:extLst>
  </p:cSld>
  <p:clrMapOvr>
    <a:masterClrMapping/>
  </p:clrMapOvr>
  <p:transition>
    <p:fade/>
  </p:transition>
  <p:extLst>
    <p:ext uri="{DCECCB84-F9BA-43D5-87BE-67443E8EF086}">
      <p15:sldGuideLst xmlns:p15="http://schemas.microsoft.com/office/powerpoint/2012/main">
        <p15:guide id="1" orient="horz" pos="288" userDrawn="1">
          <p15:clr>
            <a:srgbClr val="5ACBF0"/>
          </p15:clr>
        </p15:guide>
        <p15:guide id="2" orient="horz" pos="1276" userDrawn="1">
          <p15:clr>
            <a:srgbClr val="5ACBF0"/>
          </p15:clr>
        </p15:guide>
        <p15:guide id="3" orient="horz" pos="904" userDrawn="1">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89335521"/>
      </p:ext>
    </p:extLst>
  </p:cSld>
  <p:clrMapOvr>
    <a:masterClrMapping/>
  </p:clrMapOvr>
  <p:transition>
    <p:fade/>
  </p:transition>
  <p:extLst>
    <p:ext uri="{DCECCB84-F9BA-43D5-87BE-67443E8EF086}">
      <p15:sldGuideLst xmlns:p15="http://schemas.microsoft.com/office/powerpoint/2012/main">
        <p15:guide id="3" orient="horz" pos="900" userDrawn="1">
          <p15:clr>
            <a:srgbClr val="5ACBF0"/>
          </p15:clr>
        </p15:guide>
        <p15:guide id="4" orient="horz" pos="1276" userDrawn="1">
          <p15:clr>
            <a:srgbClr val="5ACBF0"/>
          </p15:clr>
        </p15:guide>
        <p15:guide id="5" orient="horz" pos="288" userDrawn="1">
          <p15:clr>
            <a:srgbClr val="5ACBF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7.xml"/><Relationship Id="rId18" Type="http://schemas.openxmlformats.org/officeDocument/2006/relationships/slideLayout" Target="../slideLayouts/slideLayout32.xml"/><Relationship Id="rId26" Type="http://schemas.openxmlformats.org/officeDocument/2006/relationships/slideLayout" Target="../slideLayouts/slideLayout40.xml"/><Relationship Id="rId39" Type="http://schemas.openxmlformats.org/officeDocument/2006/relationships/slideLayout" Target="../slideLayouts/slideLayout53.xml"/><Relationship Id="rId21" Type="http://schemas.openxmlformats.org/officeDocument/2006/relationships/slideLayout" Target="../slideLayouts/slideLayout35.xml"/><Relationship Id="rId34" Type="http://schemas.openxmlformats.org/officeDocument/2006/relationships/slideLayout" Target="../slideLayouts/slideLayout48.xml"/><Relationship Id="rId42" Type="http://schemas.openxmlformats.org/officeDocument/2006/relationships/slideLayout" Target="../slideLayouts/slideLayout56.xml"/><Relationship Id="rId47" Type="http://schemas.openxmlformats.org/officeDocument/2006/relationships/slideLayout" Target="../slideLayouts/slideLayout61.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9" Type="http://schemas.openxmlformats.org/officeDocument/2006/relationships/slideLayout" Target="../slideLayouts/slideLayout43.xml"/><Relationship Id="rId11" Type="http://schemas.openxmlformats.org/officeDocument/2006/relationships/slideLayout" Target="../slideLayouts/slideLayout25.xml"/><Relationship Id="rId24" Type="http://schemas.openxmlformats.org/officeDocument/2006/relationships/slideLayout" Target="../slideLayouts/slideLayout38.xml"/><Relationship Id="rId32" Type="http://schemas.openxmlformats.org/officeDocument/2006/relationships/slideLayout" Target="../slideLayouts/slideLayout46.xml"/><Relationship Id="rId37" Type="http://schemas.openxmlformats.org/officeDocument/2006/relationships/slideLayout" Target="../slideLayouts/slideLayout51.xml"/><Relationship Id="rId40" Type="http://schemas.openxmlformats.org/officeDocument/2006/relationships/slideLayout" Target="../slideLayouts/slideLayout54.xml"/><Relationship Id="rId45" Type="http://schemas.openxmlformats.org/officeDocument/2006/relationships/slideLayout" Target="../slideLayouts/slideLayout59.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23" Type="http://schemas.openxmlformats.org/officeDocument/2006/relationships/slideLayout" Target="../slideLayouts/slideLayout37.xml"/><Relationship Id="rId28" Type="http://schemas.openxmlformats.org/officeDocument/2006/relationships/slideLayout" Target="../slideLayouts/slideLayout42.xml"/><Relationship Id="rId36" Type="http://schemas.openxmlformats.org/officeDocument/2006/relationships/slideLayout" Target="../slideLayouts/slideLayout50.xml"/><Relationship Id="rId49" Type="http://schemas.openxmlformats.org/officeDocument/2006/relationships/theme" Target="../theme/theme2.xml"/><Relationship Id="rId10" Type="http://schemas.openxmlformats.org/officeDocument/2006/relationships/slideLayout" Target="../slideLayouts/slideLayout24.xml"/><Relationship Id="rId19" Type="http://schemas.openxmlformats.org/officeDocument/2006/relationships/slideLayout" Target="../slideLayouts/slideLayout33.xml"/><Relationship Id="rId31" Type="http://schemas.openxmlformats.org/officeDocument/2006/relationships/slideLayout" Target="../slideLayouts/slideLayout45.xml"/><Relationship Id="rId44" Type="http://schemas.openxmlformats.org/officeDocument/2006/relationships/slideLayout" Target="../slideLayouts/slideLayout58.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openxmlformats.org/officeDocument/2006/relationships/slideLayout" Target="../slideLayouts/slideLayout36.xml"/><Relationship Id="rId27" Type="http://schemas.openxmlformats.org/officeDocument/2006/relationships/slideLayout" Target="../slideLayouts/slideLayout41.xml"/><Relationship Id="rId30" Type="http://schemas.openxmlformats.org/officeDocument/2006/relationships/slideLayout" Target="../slideLayouts/slideLayout44.xml"/><Relationship Id="rId35" Type="http://schemas.openxmlformats.org/officeDocument/2006/relationships/slideLayout" Target="../slideLayouts/slideLayout49.xml"/><Relationship Id="rId43" Type="http://schemas.openxmlformats.org/officeDocument/2006/relationships/slideLayout" Target="../slideLayouts/slideLayout57.xml"/><Relationship Id="rId48" Type="http://schemas.openxmlformats.org/officeDocument/2006/relationships/slideLayout" Target="../slideLayouts/slideLayout62.xml"/><Relationship Id="rId8" Type="http://schemas.openxmlformats.org/officeDocument/2006/relationships/slideLayout" Target="../slideLayouts/slideLayout22.xml"/><Relationship Id="rId3" Type="http://schemas.openxmlformats.org/officeDocument/2006/relationships/slideLayout" Target="../slideLayouts/slideLayout17.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5" Type="http://schemas.openxmlformats.org/officeDocument/2006/relationships/slideLayout" Target="../slideLayouts/slideLayout39.xml"/><Relationship Id="rId33" Type="http://schemas.openxmlformats.org/officeDocument/2006/relationships/slideLayout" Target="../slideLayouts/slideLayout47.xml"/><Relationship Id="rId38" Type="http://schemas.openxmlformats.org/officeDocument/2006/relationships/slideLayout" Target="../slideLayouts/slideLayout52.xml"/><Relationship Id="rId46" Type="http://schemas.openxmlformats.org/officeDocument/2006/relationships/slideLayout" Target="../slideLayouts/slideLayout60.xml"/><Relationship Id="rId20" Type="http://schemas.openxmlformats.org/officeDocument/2006/relationships/slideLayout" Target="../slideLayouts/slideLayout34.xml"/><Relationship Id="rId41" Type="http://schemas.openxmlformats.org/officeDocument/2006/relationships/slideLayout" Target="../slideLayouts/slideLayout55.xml"/><Relationship Id="rId1" Type="http://schemas.openxmlformats.org/officeDocument/2006/relationships/slideLayout" Target="../slideLayouts/slideLayout15.xml"/><Relationship Id="rId6"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endParaRPr lang="en-US" dirty="0"/>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610" r:id="rId1"/>
    <p:sldLayoutId id="2147484580" r:id="rId2"/>
    <p:sldLayoutId id="2147484609" r:id="rId3"/>
    <p:sldLayoutId id="2147484741" r:id="rId4"/>
    <p:sldLayoutId id="2147484240" r:id="rId5"/>
    <p:sldLayoutId id="2147484241" r:id="rId6"/>
    <p:sldLayoutId id="2147484474" r:id="rId7"/>
    <p:sldLayoutId id="2147484245" r:id="rId8"/>
    <p:sldLayoutId id="2147484247" r:id="rId9"/>
    <p:sldLayoutId id="2147484639" r:id="rId10"/>
    <p:sldLayoutId id="2147484603" r:id="rId11"/>
    <p:sldLayoutId id="2147484584" r:id="rId12"/>
    <p:sldLayoutId id="2147484583" r:id="rId13"/>
    <p:sldLayoutId id="2147484256" r:id="rId14"/>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userDrawn="1">
          <p15:clr>
            <a:srgbClr val="C35EA4"/>
          </p15:clr>
        </p15:guide>
        <p15:guide id="17" pos="7313" userDrawn="1">
          <p15:clr>
            <a:srgbClr val="C35EA4"/>
          </p15:clr>
        </p15:guide>
        <p15:guide id="25" orient="horz" pos="369" userDrawn="1">
          <p15:clr>
            <a:srgbClr val="C35EA4"/>
          </p15:clr>
        </p15:guide>
        <p15:guide id="26" orient="horz" pos="3949" userDrawn="1">
          <p15:clr>
            <a:srgbClr val="C35EA4"/>
          </p15:clr>
        </p15:guide>
        <p15:guide id="27" orient="horz" pos="184" userDrawn="1">
          <p15:clr>
            <a:srgbClr val="A4A3A4"/>
          </p15:clr>
        </p15:guide>
        <p15:guide id="28" pos="185" userDrawn="1">
          <p15:clr>
            <a:srgbClr val="A4A3A4"/>
          </p15:clr>
        </p15:guide>
        <p15:guide id="29" orient="horz" pos="4135" userDrawn="1">
          <p15:clr>
            <a:srgbClr val="A4A3A4"/>
          </p15:clr>
        </p15:guide>
        <p15:guide id="30" pos="7495"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18643" y="440494"/>
            <a:ext cx="11341268" cy="680196"/>
          </a:xfrm>
          <a:prstGeom prst="rect">
            <a:avLst/>
          </a:prstGeom>
        </p:spPr>
        <p:txBody>
          <a:bodyPr vert="horz" wrap="square" lIns="0" tIns="91440" rIns="146304" bIns="91440" rtlCol="0" anchor="t">
            <a:noAutofit/>
          </a:bodyPr>
          <a:lstStyle/>
          <a:p>
            <a:r>
              <a:rPr lang="en-US" dirty="0"/>
              <a:t>Heading Segoe UI </a:t>
            </a:r>
            <a:r>
              <a:rPr lang="en-US" dirty="0" err="1"/>
              <a:t>Semibold</a:t>
            </a:r>
            <a:r>
              <a:rPr lang="en-US" dirty="0"/>
              <a:t> 28/32</a:t>
            </a:r>
          </a:p>
        </p:txBody>
      </p:sp>
      <p:sp>
        <p:nvSpPr>
          <p:cNvPr id="4" name="Text Placeholder 3"/>
          <p:cNvSpPr>
            <a:spLocks noGrp="1"/>
          </p:cNvSpPr>
          <p:nvPr>
            <p:ph type="body" idx="1"/>
          </p:nvPr>
        </p:nvSpPr>
        <p:spPr>
          <a:xfrm>
            <a:off x="418643" y="1456898"/>
            <a:ext cx="11341268" cy="2492990"/>
          </a:xfrm>
          <a:prstGeom prst="rect">
            <a:avLst/>
          </a:prstGeom>
        </p:spPr>
        <p:txBody>
          <a:bodyPr vert="horz" wrap="square" lIns="0" tIns="91440" rIns="146304" bIns="91440" rtlCol="0">
            <a:spAutoFit/>
          </a:bodyPr>
          <a:lstStyle/>
          <a:p>
            <a:pPr lvl="1"/>
            <a:r>
              <a:rPr lang="en-US" dirty="0"/>
              <a:t>Large: subhead Segoe UI Regular 20/24</a:t>
            </a:r>
          </a:p>
          <a:p>
            <a:pPr lvl="2"/>
            <a:r>
              <a:rPr lang="en-US" dirty="0"/>
              <a:t>Medium: paragraph heading Segoe UI </a:t>
            </a:r>
            <a:r>
              <a:rPr lang="en-US" dirty="0" err="1"/>
              <a:t>Semibold</a:t>
            </a:r>
            <a:r>
              <a:rPr lang="en-US" dirty="0"/>
              <a:t> 14/18</a:t>
            </a:r>
          </a:p>
          <a:p>
            <a:pPr lvl="3"/>
            <a:r>
              <a:rPr lang="en-US" dirty="0"/>
              <a:t>Medium: paragraph body copy Segoe UI Regular 14/18</a:t>
            </a:r>
          </a:p>
          <a:p>
            <a:pPr lvl="4"/>
            <a:r>
              <a:rPr lang="en-US" dirty="0"/>
              <a:t>Small: caption heading Segoe UI Bold 10/12</a:t>
            </a:r>
          </a:p>
          <a:p>
            <a:pPr lvl="6"/>
            <a:r>
              <a:rPr lang="en-US" dirty="0"/>
              <a:t>Small: caption body copy Segoe UI Regular 10/12</a:t>
            </a:r>
          </a:p>
          <a:p>
            <a:pPr lvl="6"/>
            <a:endParaRPr lang="en-US" dirty="0"/>
          </a:p>
          <a:p>
            <a:pPr lvl="6"/>
            <a:endParaRPr lang="en-US" dirty="0"/>
          </a:p>
        </p:txBody>
      </p:sp>
      <p:grpSp>
        <p:nvGrpSpPr>
          <p:cNvPr id="13" name="Group 12">
            <a:extLst>
              <a:ext uri="{FF2B5EF4-FFF2-40B4-BE49-F238E27FC236}">
                <a16:creationId xmlns:a16="http://schemas.microsoft.com/office/drawing/2014/main" id="{E44624BD-1B5A-49BF-A660-FB967C992154}"/>
              </a:ext>
            </a:extLst>
          </p:cNvPr>
          <p:cNvGrpSpPr/>
          <p:nvPr/>
        </p:nvGrpSpPr>
        <p:grpSpPr>
          <a:xfrm rot="5400000">
            <a:off x="9114924" y="3156600"/>
            <a:ext cx="6843276" cy="530076"/>
            <a:chOff x="-2857775" y="8147048"/>
            <a:chExt cx="11623156" cy="1498603"/>
          </a:xfrm>
        </p:grpSpPr>
        <p:sp>
          <p:nvSpPr>
            <p:cNvPr id="14" name="Rectangle 13">
              <a:extLst>
                <a:ext uri="{FF2B5EF4-FFF2-40B4-BE49-F238E27FC236}">
                  <a16:creationId xmlns:a16="http://schemas.microsoft.com/office/drawing/2014/main" id="{B7BB6BA6-0E25-40ED-9E86-E1ADB171F38F}"/>
                </a:ext>
              </a:extLst>
            </p:cNvPr>
            <p:cNvSpPr/>
            <p:nvPr userDrawn="1"/>
          </p:nvSpPr>
          <p:spPr bwMode="auto">
            <a:xfrm>
              <a:off x="5983100" y="8147051"/>
              <a:ext cx="2782281" cy="14985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Gray</a:t>
              </a:r>
            </a:p>
            <a:p>
              <a:pPr defTabSz="914102" fontAlgn="base">
                <a:spcBef>
                  <a:spcPct val="0"/>
                </a:spcBef>
                <a:spcAft>
                  <a:spcPts val="98"/>
                </a:spcAft>
              </a:pPr>
              <a:r>
                <a:rPr lang="en-US" sz="588" dirty="0">
                  <a:solidFill>
                    <a:schemeClr val="bg1"/>
                  </a:solidFill>
                  <a:ea typeface="Segoe UI" pitchFamily="34" charset="0"/>
                  <a:cs typeface="Segoe UI" pitchFamily="34" charset="0"/>
                </a:rPr>
                <a:t>R117 G117 B122</a:t>
              </a:r>
            </a:p>
            <a:p>
              <a:pPr defTabSz="914102" fontAlgn="base">
                <a:spcBef>
                  <a:spcPct val="0"/>
                </a:spcBef>
                <a:spcAft>
                  <a:spcPts val="98"/>
                </a:spcAft>
              </a:pPr>
              <a:r>
                <a:rPr lang="en-US" sz="588" dirty="0">
                  <a:solidFill>
                    <a:schemeClr val="bg1"/>
                  </a:solidFill>
                  <a:ea typeface="Segoe UI" pitchFamily="34" charset="0"/>
                  <a:cs typeface="Segoe UI" pitchFamily="34" charset="0"/>
                </a:rPr>
                <a:t>Hex #75757A</a:t>
              </a:r>
            </a:p>
          </p:txBody>
        </p:sp>
        <p:sp>
          <p:nvSpPr>
            <p:cNvPr id="15" name="Rectangle 14">
              <a:extLst>
                <a:ext uri="{FF2B5EF4-FFF2-40B4-BE49-F238E27FC236}">
                  <a16:creationId xmlns:a16="http://schemas.microsoft.com/office/drawing/2014/main" id="{2B86C892-8813-4C52-B1CD-6C3224A42168}"/>
                </a:ext>
              </a:extLst>
            </p:cNvPr>
            <p:cNvSpPr/>
            <p:nvPr userDrawn="1"/>
          </p:nvSpPr>
          <p:spPr bwMode="auto">
            <a:xfrm>
              <a:off x="3154167" y="8147050"/>
              <a:ext cx="2827669" cy="149859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Blue-Gray</a:t>
              </a:r>
            </a:p>
            <a:p>
              <a:pPr defTabSz="914102" fontAlgn="base">
                <a:spcBef>
                  <a:spcPct val="0"/>
                </a:spcBef>
                <a:spcAft>
                  <a:spcPts val="98"/>
                </a:spcAft>
              </a:pPr>
              <a:r>
                <a:rPr lang="en-US" sz="588" dirty="0">
                  <a:solidFill>
                    <a:schemeClr val="bg1"/>
                  </a:solidFill>
                  <a:ea typeface="Segoe UI" pitchFamily="34" charset="0"/>
                  <a:cs typeface="Segoe UI" pitchFamily="34" charset="0"/>
                </a:rPr>
                <a:t>R36 G58 B94</a:t>
              </a:r>
            </a:p>
            <a:p>
              <a:pPr defTabSz="914102" fontAlgn="base">
                <a:spcBef>
                  <a:spcPct val="0"/>
                </a:spcBef>
                <a:spcAft>
                  <a:spcPts val="98"/>
                </a:spcAft>
              </a:pPr>
              <a:r>
                <a:rPr lang="en-US" sz="588" dirty="0">
                  <a:solidFill>
                    <a:schemeClr val="bg1"/>
                  </a:solidFill>
                  <a:ea typeface="Segoe UI" pitchFamily="34" charset="0"/>
                  <a:cs typeface="Segoe UI" pitchFamily="34" charset="0"/>
                </a:rPr>
                <a:t>Hex #243A5E</a:t>
              </a:r>
            </a:p>
          </p:txBody>
        </p:sp>
        <p:sp>
          <p:nvSpPr>
            <p:cNvPr id="16" name="Rectangle 15">
              <a:extLst>
                <a:ext uri="{FF2B5EF4-FFF2-40B4-BE49-F238E27FC236}">
                  <a16:creationId xmlns:a16="http://schemas.microsoft.com/office/drawing/2014/main" id="{C6F005C9-9D4A-4760-B079-613D55BEF6C1}"/>
                </a:ext>
              </a:extLst>
            </p:cNvPr>
            <p:cNvSpPr/>
            <p:nvPr userDrawn="1"/>
          </p:nvSpPr>
          <p:spPr bwMode="auto">
            <a:xfrm>
              <a:off x="465139" y="8147051"/>
              <a:ext cx="2689028" cy="1498600"/>
            </a:xfrm>
            <a:prstGeom prst="rect">
              <a:avLst/>
            </a:prstGeom>
            <a:solidFill>
              <a:schemeClr val="tx2"/>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Blue</a:t>
              </a:r>
            </a:p>
            <a:p>
              <a:pPr defTabSz="914102" fontAlgn="base">
                <a:spcBef>
                  <a:spcPct val="0"/>
                </a:spcBef>
                <a:spcAft>
                  <a:spcPts val="98"/>
                </a:spcAft>
              </a:pPr>
              <a:r>
                <a:rPr lang="en-US" sz="588" dirty="0">
                  <a:solidFill>
                    <a:schemeClr val="bg1"/>
                  </a:solidFill>
                  <a:ea typeface="Segoe UI" pitchFamily="34" charset="0"/>
                  <a:cs typeface="Segoe UI" pitchFamily="34" charset="0"/>
                </a:rPr>
                <a:t>R0 G120 B211</a:t>
              </a:r>
            </a:p>
            <a:p>
              <a:pPr defTabSz="914102" fontAlgn="base">
                <a:spcBef>
                  <a:spcPct val="0"/>
                </a:spcBef>
                <a:spcAft>
                  <a:spcPts val="98"/>
                </a:spcAft>
              </a:pPr>
              <a:r>
                <a:rPr lang="en-US" sz="588" dirty="0">
                  <a:solidFill>
                    <a:schemeClr val="bg1"/>
                  </a:solidFill>
                  <a:ea typeface="Segoe UI" pitchFamily="34" charset="0"/>
                  <a:cs typeface="Segoe UI" pitchFamily="34" charset="0"/>
                </a:rPr>
                <a:t>Hex #0078D4</a:t>
              </a:r>
            </a:p>
          </p:txBody>
        </p:sp>
        <p:grpSp>
          <p:nvGrpSpPr>
            <p:cNvPr id="17" name="Group 16">
              <a:extLst>
                <a:ext uri="{FF2B5EF4-FFF2-40B4-BE49-F238E27FC236}">
                  <a16:creationId xmlns:a16="http://schemas.microsoft.com/office/drawing/2014/main" id="{2AA8C56F-41A8-41CF-9D47-B07BB80801DD}"/>
                </a:ext>
              </a:extLst>
            </p:cNvPr>
            <p:cNvGrpSpPr/>
            <p:nvPr userDrawn="1"/>
          </p:nvGrpSpPr>
          <p:grpSpPr>
            <a:xfrm>
              <a:off x="-2857775" y="8147048"/>
              <a:ext cx="3321653" cy="1498596"/>
              <a:chOff x="-2857775" y="8250837"/>
              <a:chExt cx="3321653" cy="1394819"/>
            </a:xfrm>
          </p:grpSpPr>
          <p:sp>
            <p:nvSpPr>
              <p:cNvPr id="18" name="Rectangle 17">
                <a:extLst>
                  <a:ext uri="{FF2B5EF4-FFF2-40B4-BE49-F238E27FC236}">
                    <a16:creationId xmlns:a16="http://schemas.microsoft.com/office/drawing/2014/main" id="{A786E9CC-EF5A-451C-9E90-03F4B57973DF}"/>
                  </a:ext>
                </a:extLst>
              </p:cNvPr>
              <p:cNvSpPr/>
              <p:nvPr userDrawn="1"/>
            </p:nvSpPr>
            <p:spPr bwMode="auto">
              <a:xfrm>
                <a:off x="-2857775" y="8250837"/>
                <a:ext cx="1660192" cy="1394818"/>
              </a:xfrm>
              <a:prstGeom prst="rect">
                <a:avLst/>
              </a:prstGeom>
              <a:solidFill>
                <a:schemeClr val="tx1"/>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Black</a:t>
                </a:r>
              </a:p>
              <a:p>
                <a:pPr defTabSz="914102" fontAlgn="base">
                  <a:spcBef>
                    <a:spcPct val="0"/>
                  </a:spcBef>
                  <a:spcAft>
                    <a:spcPts val="98"/>
                  </a:spcAft>
                </a:pPr>
                <a:r>
                  <a:rPr lang="en-US" sz="588" dirty="0">
                    <a:solidFill>
                      <a:schemeClr val="bg1"/>
                    </a:solidFill>
                    <a:ea typeface="Segoe UI" pitchFamily="34" charset="0"/>
                    <a:cs typeface="Segoe UI" pitchFamily="34" charset="0"/>
                  </a:rPr>
                  <a:t>R0 G0 B0</a:t>
                </a:r>
              </a:p>
              <a:p>
                <a:pPr defTabSz="914102" fontAlgn="base">
                  <a:spcBef>
                    <a:spcPct val="0"/>
                  </a:spcBef>
                  <a:spcAft>
                    <a:spcPts val="98"/>
                  </a:spcAft>
                </a:pPr>
                <a:r>
                  <a:rPr lang="en-US" sz="588" dirty="0">
                    <a:solidFill>
                      <a:schemeClr val="bg1"/>
                    </a:solidFill>
                    <a:ea typeface="Segoe UI" pitchFamily="34" charset="0"/>
                    <a:cs typeface="Segoe UI" pitchFamily="34" charset="0"/>
                  </a:rPr>
                  <a:t>Hex #000000</a:t>
                </a:r>
              </a:p>
            </p:txBody>
          </p:sp>
          <p:sp>
            <p:nvSpPr>
              <p:cNvPr id="19" name="Rectangle 18">
                <a:extLst>
                  <a:ext uri="{FF2B5EF4-FFF2-40B4-BE49-F238E27FC236}">
                    <a16:creationId xmlns:a16="http://schemas.microsoft.com/office/drawing/2014/main" id="{09B13B5B-71AA-4DFE-9DEE-1DF6184F0582}"/>
                  </a:ext>
                </a:extLst>
              </p:cNvPr>
              <p:cNvSpPr/>
              <p:nvPr userDrawn="1"/>
            </p:nvSpPr>
            <p:spPr bwMode="auto">
              <a:xfrm>
                <a:off x="-1196315" y="8250841"/>
                <a:ext cx="1660193" cy="1394815"/>
              </a:xfrm>
              <a:prstGeom prst="rect">
                <a:avLst/>
              </a:prstGeom>
              <a:solidFill>
                <a:schemeClr val="bg2"/>
              </a:solidFill>
              <a:ln w="63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tx1"/>
                    </a:solidFill>
                    <a:ea typeface="Segoe UI" pitchFamily="34" charset="0"/>
                    <a:cs typeface="Segoe UI" pitchFamily="34" charset="0"/>
                  </a:rPr>
                  <a:t>White</a:t>
                </a:r>
              </a:p>
              <a:p>
                <a:pPr defTabSz="914102" fontAlgn="base">
                  <a:spcBef>
                    <a:spcPct val="0"/>
                  </a:spcBef>
                  <a:spcAft>
                    <a:spcPts val="98"/>
                  </a:spcAft>
                </a:pPr>
                <a:r>
                  <a:rPr lang="en-US" sz="588" dirty="0">
                    <a:solidFill>
                      <a:schemeClr val="tx1"/>
                    </a:solidFill>
                    <a:ea typeface="Segoe UI" pitchFamily="34" charset="0"/>
                    <a:cs typeface="Segoe UI" pitchFamily="34" charset="0"/>
                  </a:rPr>
                  <a:t>R255 G255 B255</a:t>
                </a:r>
              </a:p>
              <a:p>
                <a:pPr defTabSz="914102" fontAlgn="base">
                  <a:spcBef>
                    <a:spcPct val="0"/>
                  </a:spcBef>
                  <a:spcAft>
                    <a:spcPts val="98"/>
                  </a:spcAft>
                </a:pPr>
                <a:r>
                  <a:rPr lang="en-US" sz="588" dirty="0">
                    <a:solidFill>
                      <a:schemeClr val="tx1"/>
                    </a:solidFill>
                    <a:ea typeface="Segoe UI" pitchFamily="34" charset="0"/>
                    <a:cs typeface="Segoe UI" pitchFamily="34" charset="0"/>
                  </a:rPr>
                  <a:t>Hex #FFFFFF</a:t>
                </a:r>
              </a:p>
            </p:txBody>
          </p:sp>
        </p:grpSp>
      </p:grpSp>
      <p:sp>
        <p:nvSpPr>
          <p:cNvPr id="11" name="Title Placeholder 1">
            <a:extLst>
              <a:ext uri="{FF2B5EF4-FFF2-40B4-BE49-F238E27FC236}">
                <a16:creationId xmlns:a16="http://schemas.microsoft.com/office/drawing/2014/main" id="{9A657535-9DF8-40B0-8F9B-096D701BFFE5}"/>
              </a:ext>
            </a:extLst>
          </p:cNvPr>
          <p:cNvSpPr>
            <a:spLocks noGrp="1"/>
          </p:cNvSpPr>
          <p:nvPr>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endParaRPr lang="en-US" dirty="0"/>
          </a:p>
        </p:txBody>
      </p:sp>
      <p:sp>
        <p:nvSpPr>
          <p:cNvPr id="12" name="Text Placeholder 3">
            <a:extLst>
              <a:ext uri="{FF2B5EF4-FFF2-40B4-BE49-F238E27FC236}">
                <a16:creationId xmlns:a16="http://schemas.microsoft.com/office/drawing/2014/main" id="{7102504A-5DF7-41D1-9F7B-89944D6DBFBE}"/>
              </a:ext>
            </a:extLst>
          </p:cNvPr>
          <p:cNvSpPr>
            <a:spLocks noGrp="1"/>
          </p:cNvSpPr>
          <p:nvPr>
            <p:ph type="body" idx="1"/>
          </p:nvPr>
        </p:nvSpPr>
        <p:spPr>
          <a:xfrm>
            <a:off x="584200" y="1435503"/>
            <a:ext cx="11018520" cy="1612749"/>
          </a:xfrm>
          <a:prstGeom prst="rect">
            <a:avLst/>
          </a:prstGeom>
        </p:spPr>
        <p:txBody>
          <a:bodyPr vert="horz" wrap="square" lIns="0" tIns="0" rIns="0" bIns="0" rtlCol="0">
            <a:sp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20" name="GRID" hidden="1">
            <a:extLst>
              <a:ext uri="{FF2B5EF4-FFF2-40B4-BE49-F238E27FC236}">
                <a16:creationId xmlns:a16="http://schemas.microsoft.com/office/drawing/2014/main" id="{6C8EB94D-BD4B-4709-BB2F-8D0486877F05}"/>
              </a:ext>
            </a:extLst>
          </p:cNvPr>
          <p:cNvGrpSpPr/>
          <p:nvPr userDrawn="1"/>
        </p:nvGrpSpPr>
        <p:grpSpPr>
          <a:xfrm>
            <a:off x="0" y="0"/>
            <a:ext cx="12192000" cy="6858000"/>
            <a:chOff x="0" y="0"/>
            <a:chExt cx="12192000" cy="6858000"/>
          </a:xfrm>
        </p:grpSpPr>
        <p:cxnSp>
          <p:nvCxnSpPr>
            <p:cNvPr id="21" name="Straight Connector 20">
              <a:extLst>
                <a:ext uri="{FF2B5EF4-FFF2-40B4-BE49-F238E27FC236}">
                  <a16:creationId xmlns:a16="http://schemas.microsoft.com/office/drawing/2014/main" id="{AACC76F5-6012-48E9-97F6-A14E727E7BBC}"/>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F443E46-DFC3-4CE3-8062-92812029F0F1}"/>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F2A5CB8-BB73-4A14-9F56-2CB5A7E366D6}"/>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A144D8F0-AEFA-4046-AAA0-406AD3389472}"/>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6D37FF53-7E51-4213-B636-5A3B52F94078}"/>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AE0C425B-66CA-47C4-9F74-919653A10F47}"/>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540098AF-84C4-46AA-909A-1AC462685570}"/>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13FFE7C8-68EB-469A-9CB4-C1F4A8E18068}"/>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478EB63D-8991-4767-A406-13720B87C42D}"/>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A0116E49-7F50-44D7-97F2-084C85A31625}"/>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8FDACB4D-652A-4382-9119-A1B15814C24B}"/>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DA41CC1A-FBAE-456B-92FB-0F2E7E38F5EA}"/>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3676DA3B-D4A2-42CE-A6A2-2550C9B7F40F}"/>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F571749D-4E41-455C-8C4C-A9BD59AB6ACE}"/>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C2D4E459-9B64-4D1C-9C8A-CF23E6695CA2}"/>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553A4246-EDE2-434E-A23A-2A23E374FCAF}"/>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0DA72456-BF8E-468A-9C8F-71B882936BD6}"/>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64709474-527D-4486-BC13-2E303D82D15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EEFFFC27-46A7-4E8A-A0BC-4B87CD70FF96}"/>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43825DC7-7E1E-4383-BB82-700D3D6DA99E}"/>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2C3A088B-CA7F-4F5E-8045-D891C2F09A07}"/>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57CEC195-4CE4-49E7-8727-B3C558FC369F}"/>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8ACE4A7D-2EC8-4DB8-ACE8-08318838591E}"/>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B53AFCE9-C15A-4224-81B9-FA6C9B4AFD5C}"/>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6901EE91-8178-4D78-931B-0F33118078BE}"/>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D34298AB-365B-47B0-81A6-496E7E5A1905}"/>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4B1D3A91-9D95-40C0-BD43-09173486D62C}"/>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421F226A-5497-4406-B00B-1ED06CF95FCC}"/>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F67D07C4-BDCE-4ADF-AC32-3D791112376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E390D82F-0E2D-4D28-91E6-72C6AA65EEE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692F0BE3-BB2A-46D1-81CD-02A155BD93D1}"/>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BD77E472-741B-4C44-989C-CC80B4FE05F9}"/>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13D0BD81-EDB0-4D41-AE2B-F9559B613D01}"/>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E926081D-A377-4386-89B0-B0AE40F43C0B}"/>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55" name=".64 square" hidden="1">
            <a:extLst>
              <a:ext uri="{FF2B5EF4-FFF2-40B4-BE49-F238E27FC236}">
                <a16:creationId xmlns:a16="http://schemas.microsoft.com/office/drawing/2014/main" id="{F14B2F30-5CB6-4DB7-B39C-878CA739BEF1}"/>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56" name=".32 square" hidden="1">
            <a:extLst>
              <a:ext uri="{FF2B5EF4-FFF2-40B4-BE49-F238E27FC236}">
                <a16:creationId xmlns:a16="http://schemas.microsoft.com/office/drawing/2014/main" id="{C33370D5-A868-4264-A18C-34B60523C8BF}"/>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518799290"/>
      </p:ext>
    </p:extLst>
  </p:cSld>
  <p:clrMap bg1="lt1" tx1="dk1" bg2="lt2" tx2="dk2" accent1="accent1" accent2="accent2" accent3="accent3" accent4="accent4" accent5="accent5" accent6="accent6" hlink="hlink" folHlink="folHlink"/>
  <p:sldLayoutIdLst>
    <p:sldLayoutId id="2147484743" r:id="rId1"/>
    <p:sldLayoutId id="2147484744" r:id="rId2"/>
    <p:sldLayoutId id="2147484745" r:id="rId3"/>
    <p:sldLayoutId id="2147484746" r:id="rId4"/>
    <p:sldLayoutId id="2147484747" r:id="rId5"/>
    <p:sldLayoutId id="2147484748" r:id="rId6"/>
    <p:sldLayoutId id="2147484749" r:id="rId7"/>
    <p:sldLayoutId id="2147484750" r:id="rId8"/>
    <p:sldLayoutId id="2147484751" r:id="rId9"/>
    <p:sldLayoutId id="2147484752" r:id="rId10"/>
    <p:sldLayoutId id="2147484753" r:id="rId11"/>
    <p:sldLayoutId id="2147484754" r:id="rId12"/>
    <p:sldLayoutId id="2147484755" r:id="rId13"/>
    <p:sldLayoutId id="2147484756" r:id="rId14"/>
    <p:sldLayoutId id="2147484757" r:id="rId15"/>
    <p:sldLayoutId id="2147484758" r:id="rId16"/>
    <p:sldLayoutId id="2147484759" r:id="rId17"/>
    <p:sldLayoutId id="2147484760" r:id="rId18"/>
    <p:sldLayoutId id="2147484761" r:id="rId19"/>
    <p:sldLayoutId id="2147484762" r:id="rId20"/>
    <p:sldLayoutId id="2147484763" r:id="rId21"/>
    <p:sldLayoutId id="2147484764" r:id="rId22"/>
    <p:sldLayoutId id="2147484765" r:id="rId23"/>
    <p:sldLayoutId id="2147484766" r:id="rId24"/>
    <p:sldLayoutId id="2147484767" r:id="rId25"/>
    <p:sldLayoutId id="2147484768" r:id="rId26"/>
    <p:sldLayoutId id="2147484769" r:id="rId27"/>
    <p:sldLayoutId id="2147484770" r:id="rId28"/>
    <p:sldLayoutId id="2147484771" r:id="rId29"/>
    <p:sldLayoutId id="2147484772" r:id="rId30"/>
    <p:sldLayoutId id="2147484773" r:id="rId31"/>
    <p:sldLayoutId id="2147484774" r:id="rId32"/>
    <p:sldLayoutId id="2147484775" r:id="rId33"/>
    <p:sldLayoutId id="2147484776" r:id="rId34"/>
    <p:sldLayoutId id="2147484777" r:id="rId35"/>
    <p:sldLayoutId id="2147484778" r:id="rId36"/>
    <p:sldLayoutId id="2147484779" r:id="rId37"/>
    <p:sldLayoutId id="2147484780" r:id="rId38"/>
    <p:sldLayoutId id="2147484781" r:id="rId39"/>
    <p:sldLayoutId id="2147484782" r:id="rId40"/>
    <p:sldLayoutId id="2147484783" r:id="rId41"/>
    <p:sldLayoutId id="2147484784" r:id="rId42"/>
    <p:sldLayoutId id="2147484785" r:id="rId43"/>
    <p:sldLayoutId id="2147484786" r:id="rId44"/>
    <p:sldLayoutId id="2147484787" r:id="rId45"/>
    <p:sldLayoutId id="2147484788" r:id="rId46"/>
    <p:sldLayoutId id="2147484789" r:id="rId47"/>
    <p:sldLayoutId id="2147484790" r:id="rId48"/>
  </p:sldLayoutIdLst>
  <p:transition>
    <p:fade/>
  </p:transition>
  <p:hf sldNum="0" hdr="0" ftr="0" dt="0"/>
  <p:txStyles>
    <p:titleStyle>
      <a:lvl1pPr algn="l" defTabSz="914367" rtl="0" eaLnBrk="1" latinLnBrk="0" hangingPunct="1">
        <a:lnSpc>
          <a:spcPct val="90000"/>
        </a:lnSpc>
        <a:spcBef>
          <a:spcPct val="0"/>
        </a:spcBef>
        <a:buNone/>
        <a:defRPr lang="en-US" sz="3200" b="0" kern="1200" cap="none" spc="-49"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22">
          <p15:clr>
            <a:srgbClr val="C35EA4"/>
          </p15:clr>
        </p15:guide>
        <p15:guide id="32" pos="1498">
          <p15:clr>
            <a:srgbClr val="C35EA4"/>
          </p15:clr>
        </p15:guide>
        <p15:guide id="33" pos="2569">
          <p15:clr>
            <a:srgbClr val="C35EA4"/>
          </p15:clr>
        </p15:guide>
        <p15:guide id="34" pos="2711">
          <p15:clr>
            <a:srgbClr val="C35EA4"/>
          </p15:clr>
        </p15:guide>
        <p15:guide id="35" pos="3778">
          <p15:clr>
            <a:srgbClr val="C35EA4"/>
          </p15:clr>
        </p15:guide>
        <p15:guide id="36" pos="3924">
          <p15:clr>
            <a:srgbClr val="C35EA4"/>
          </p15:clr>
        </p15:guide>
        <p15:guide id="37" pos="4983">
          <p15:clr>
            <a:srgbClr val="C35EA4"/>
          </p15:clr>
        </p15:guide>
        <p15:guide id="38" pos="5127">
          <p15:clr>
            <a:srgbClr val="C35EA4"/>
          </p15:clr>
        </p15:guide>
        <p15:guide id="39" pos="6199">
          <p15:clr>
            <a:srgbClr val="C35EA4"/>
          </p15:clr>
        </p15:guide>
        <p15:guide id="40" pos="6342">
          <p15:clr>
            <a:srgbClr val="C35EA4"/>
          </p15:clr>
        </p15:guide>
        <p15:guide id="41" pos="264">
          <p15:clr>
            <a:srgbClr val="F26B43"/>
          </p15:clr>
        </p15:guide>
        <p15:guide id="42" pos="7416">
          <p15:clr>
            <a:srgbClr val="F26B43"/>
          </p15:clr>
        </p15:guide>
        <p15:guide id="43" orient="horz" pos="736">
          <p15:clr>
            <a:srgbClr val="5ACBF0"/>
          </p15:clr>
        </p15:guide>
        <p15:guide id="44" orient="horz" pos="1360">
          <p15:clr>
            <a:srgbClr val="5ACBF0"/>
          </p15:clr>
        </p15:guide>
        <p15:guide id="45" orient="horz" pos="593">
          <p15:clr>
            <a:srgbClr val="5ACBF0"/>
          </p15:clr>
        </p15:guide>
        <p15:guide id="46" orient="horz" pos="1484">
          <p15:clr>
            <a:srgbClr val="5ACBF0"/>
          </p15:clr>
        </p15:guide>
        <p15:guide id="47" orient="horz" pos="2088">
          <p15:clr>
            <a:srgbClr val="5ACBF0"/>
          </p15:clr>
        </p15:guide>
        <p15:guide id="48" orient="horz" pos="2254">
          <p15:clr>
            <a:srgbClr val="5ACBF0"/>
          </p15:clr>
        </p15:guide>
        <p15:guide id="49" orient="horz" pos="277">
          <p15:clr>
            <a:srgbClr val="F26B43"/>
          </p15:clr>
        </p15:guide>
        <p15:guide id="50" orient="horz" pos="4043">
          <p15:clr>
            <a:srgbClr val="F26B43"/>
          </p15:clr>
        </p15:guide>
        <p15:guide id="51" orient="horz" pos="2835">
          <p15:clr>
            <a:srgbClr val="5ACBF0"/>
          </p15:clr>
        </p15:guide>
        <p15:guide id="52" orient="horz" pos="2960">
          <p15:clr>
            <a:srgbClr val="5ACBF0"/>
          </p15:clr>
        </p15:guide>
        <p15:guide id="53" orient="horz" pos="3572">
          <p15:clr>
            <a:srgbClr val="5ACBF0"/>
          </p15:clr>
        </p15:guide>
        <p15:guide id="54" orient="horz" pos="3690">
          <p15:clr>
            <a:srgbClr val="5ACBF0"/>
          </p15:clr>
        </p15:guide>
        <p15:guide id="55" orient="horz" pos="918">
          <p15:clr>
            <a:srgbClr val="F26B43"/>
          </p15:clr>
        </p15:guide>
        <p15:guide id="56" pos="368" userDrawn="1">
          <p15:clr>
            <a:srgbClr val="C35EA4"/>
          </p15:clr>
        </p15:guide>
        <p15:guide id="57" pos="7313" userDrawn="1">
          <p15:clr>
            <a:srgbClr val="C35EA4"/>
          </p15:clr>
        </p15:guide>
        <p15:guide id="58" orient="horz" pos="369" userDrawn="1">
          <p15:clr>
            <a:srgbClr val="C35EA4"/>
          </p15:clr>
        </p15:guide>
        <p15:guide id="59" orient="horz" pos="3949" userDrawn="1">
          <p15:clr>
            <a:srgbClr val="C35EA4"/>
          </p15:clr>
        </p15:guide>
        <p15:guide id="60" orient="horz" pos="184" userDrawn="1">
          <p15:clr>
            <a:srgbClr val="A4A3A4"/>
          </p15:clr>
        </p15:guide>
        <p15:guide id="61" pos="185" userDrawn="1">
          <p15:clr>
            <a:srgbClr val="A4A3A4"/>
          </p15:clr>
        </p15:guide>
        <p15:guide id="62" orient="horz" pos="4135" userDrawn="1">
          <p15:clr>
            <a:srgbClr val="A4A3A4"/>
          </p15:clr>
        </p15:guide>
        <p15:guide id="63" pos="7495" userDrawn="1">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22.xml"/><Relationship Id="rId4" Type="http://schemas.openxmlformats.org/officeDocument/2006/relationships/image" Target="../media/image27.sv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22.xml"/><Relationship Id="rId4" Type="http://schemas.openxmlformats.org/officeDocument/2006/relationships/image" Target="../media/image29.sv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34.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31.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9.xml"/><Relationship Id="rId1" Type="http://schemas.openxmlformats.org/officeDocument/2006/relationships/slideLayout" Target="../slideLayouts/slideLayout22.xml"/><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image" Target="../media/image36.svg"/></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34.xml"/><Relationship Id="rId4" Type="http://schemas.openxmlformats.org/officeDocument/2006/relationships/image" Target="../media/image14.svg"/></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0.xml"/><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26.xml"/></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3.xml"/><Relationship Id="rId1" Type="http://schemas.openxmlformats.org/officeDocument/2006/relationships/slideLayout" Target="../slideLayouts/slideLayout25.xml"/><Relationship Id="rId5" Type="http://schemas.openxmlformats.org/officeDocument/2006/relationships/image" Target="../media/image42.emf"/><Relationship Id="rId4" Type="http://schemas.openxmlformats.org/officeDocument/2006/relationships/image" Target="../media/image41.svg"/></Relationships>
</file>

<file path=ppt/slides/_rels/slide2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4.xml"/><Relationship Id="rId1" Type="http://schemas.openxmlformats.org/officeDocument/2006/relationships/slideLayout" Target="../slideLayouts/slideLayout22.xml"/><Relationship Id="rId4" Type="http://schemas.openxmlformats.org/officeDocument/2006/relationships/image" Target="../media/image44.svg"/></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5.xml"/><Relationship Id="rId4" Type="http://schemas.openxmlformats.org/officeDocument/2006/relationships/image" Target="../media/image16.svg"/></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34.xml"/><Relationship Id="rId4" Type="http://schemas.openxmlformats.org/officeDocument/2006/relationships/image" Target="../media/image18.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25.xml"/><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22.xml"/><Relationship Id="rId4" Type="http://schemas.openxmlformats.org/officeDocument/2006/relationships/image" Target="../media/image24.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solidFill>
                  <a:schemeClr val="tx1"/>
                </a:solidFill>
                <a:latin typeface="Segoe UI Semibold (Headings)"/>
              </a:rPr>
              <a:t>AZ-900T0x</a:t>
            </a:r>
            <a:br>
              <a:rPr lang="en-US" dirty="0">
                <a:solidFill>
                  <a:schemeClr val="tx1"/>
                </a:solidFill>
                <a:latin typeface="Segoe UI Semibold (Headings)"/>
              </a:rPr>
            </a:br>
            <a:r>
              <a:rPr lang="en-US" dirty="0">
                <a:solidFill>
                  <a:schemeClr val="tx1"/>
                </a:solidFill>
                <a:latin typeface="Segoe UI Semibold (Headings)"/>
              </a:rPr>
              <a:t>Module 04: </a:t>
            </a:r>
            <a:br>
              <a:rPr lang="en-US" dirty="0">
                <a:solidFill>
                  <a:schemeClr val="tx1"/>
                </a:solidFill>
                <a:latin typeface="Segoe UI Semibold (Headings)"/>
              </a:rPr>
            </a:br>
            <a:r>
              <a:rPr lang="en-US" dirty="0">
                <a:solidFill>
                  <a:schemeClr val="tx1"/>
                </a:solidFill>
                <a:latin typeface="Segoe UI Semibold (Headings)"/>
              </a:rPr>
              <a:t>Security</a:t>
            </a:r>
            <a:endParaRPr lang="en-US" dirty="0"/>
          </a:p>
        </p:txBody>
      </p:sp>
    </p:spTree>
    <p:extLst>
      <p:ext uri="{BB962C8B-B14F-4D97-AF65-F5344CB8AC3E}">
        <p14:creationId xmlns:p14="http://schemas.microsoft.com/office/powerpoint/2010/main" val="3635852913"/>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4311AA-28E3-4E52-A440-DF48E1ED17A0}"/>
              </a:ext>
            </a:extLst>
          </p:cNvPr>
          <p:cNvSpPr>
            <a:spLocks noGrp="1"/>
          </p:cNvSpPr>
          <p:nvPr>
            <p:ph type="title"/>
          </p:nvPr>
        </p:nvSpPr>
        <p:spPr>
          <a:xfrm>
            <a:off x="418643" y="147886"/>
            <a:ext cx="11341268" cy="680196"/>
          </a:xfrm>
        </p:spPr>
        <p:txBody>
          <a:bodyPr/>
          <a:lstStyle/>
          <a:p>
            <a:r>
              <a:rPr lang="en-US" dirty="0">
                <a:solidFill>
                  <a:schemeClr val="tx1"/>
                </a:solidFill>
              </a:rPr>
              <a:t>Azure Sentinel</a:t>
            </a:r>
          </a:p>
        </p:txBody>
      </p:sp>
      <p:sp>
        <p:nvSpPr>
          <p:cNvPr id="3" name="Content Placeholder 2">
            <a:extLst>
              <a:ext uri="{FF2B5EF4-FFF2-40B4-BE49-F238E27FC236}">
                <a16:creationId xmlns:a16="http://schemas.microsoft.com/office/drawing/2014/main" id="{421CC58C-FA06-4E18-BA7D-C933043EE2BC}"/>
              </a:ext>
            </a:extLst>
          </p:cNvPr>
          <p:cNvSpPr>
            <a:spLocks noGrp="1"/>
          </p:cNvSpPr>
          <p:nvPr>
            <p:ph sz="quarter" idx="4294967295"/>
          </p:nvPr>
        </p:nvSpPr>
        <p:spPr>
          <a:xfrm>
            <a:off x="419100" y="734225"/>
            <a:ext cx="11340811" cy="1215965"/>
          </a:xfrm>
        </p:spPr>
        <p:txBody>
          <a:bodyPr/>
          <a:lstStyle/>
          <a:p>
            <a:r>
              <a:rPr lang="en-US" b="1" dirty="0">
                <a:latin typeface="+mn-lt"/>
              </a:rPr>
              <a:t>Azure Sentinel</a:t>
            </a:r>
            <a:r>
              <a:rPr lang="en-US" dirty="0">
                <a:latin typeface="+mn-lt"/>
              </a:rPr>
              <a:t> is a security information management (SIEM) and security automated response (SOAR) solution that provides security analytics and threat intelligence across an enterprise. </a:t>
            </a:r>
            <a:endParaRPr lang="en-US" b="1" dirty="0">
              <a:latin typeface="+mn-lt"/>
            </a:endParaRPr>
          </a:p>
        </p:txBody>
      </p:sp>
      <p:pic>
        <p:nvPicPr>
          <p:cNvPr id="1026" name="Picture 2" descr="Azure Sentinel core capabilities">
            <a:extLst>
              <a:ext uri="{FF2B5EF4-FFF2-40B4-BE49-F238E27FC236}">
                <a16:creationId xmlns:a16="http://schemas.microsoft.com/office/drawing/2014/main" id="{09AD6316-8A24-4BE4-9537-EA4690FD845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21734" y="1610431"/>
            <a:ext cx="3912254" cy="4044375"/>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a:extLst>
              <a:ext uri="{FF2B5EF4-FFF2-40B4-BE49-F238E27FC236}">
                <a16:creationId xmlns:a16="http://schemas.microsoft.com/office/drawing/2014/main" id="{30AD0195-8D8C-4ED2-86F4-F273A41F698F}"/>
              </a:ext>
            </a:extLst>
          </p:cNvPr>
          <p:cNvSpPr txBox="1">
            <a:spLocks/>
          </p:cNvSpPr>
          <p:nvPr/>
        </p:nvSpPr>
        <p:spPr>
          <a:xfrm>
            <a:off x="6326237" y="2498802"/>
            <a:ext cx="5333190" cy="2066015"/>
          </a:xfrm>
          <a:prstGeom prst="rect">
            <a:avLst/>
          </a:prstGeom>
        </p:spPr>
        <p:txBody>
          <a:bodyPr vert="horz" wrap="square" lIns="0" tIns="91440" rIns="146304" bIns="91440" rtlCol="0">
            <a:spAutoFit/>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a:t>Connector and Integrations:</a:t>
            </a:r>
          </a:p>
          <a:p>
            <a:pPr marL="342900" indent="-342900">
              <a:buFont typeface="Arial" panose="020B0604020202020204" pitchFamily="34" charset="0"/>
              <a:buChar char="•"/>
            </a:pPr>
            <a:r>
              <a:rPr lang="en-US" dirty="0">
                <a:latin typeface="+mn-lt"/>
              </a:rPr>
              <a:t>Office 365</a:t>
            </a:r>
          </a:p>
          <a:p>
            <a:pPr marL="342900" indent="-342900">
              <a:buFont typeface="Arial" panose="020B0604020202020204" pitchFamily="34" charset="0"/>
              <a:buChar char="•"/>
            </a:pPr>
            <a:r>
              <a:rPr lang="en-US" dirty="0">
                <a:latin typeface="+mn-lt"/>
              </a:rPr>
              <a:t>Azure Active Director</a:t>
            </a:r>
          </a:p>
          <a:p>
            <a:pPr marL="342900" indent="-342900">
              <a:buFont typeface="Arial" panose="020B0604020202020204" pitchFamily="34" charset="0"/>
              <a:buChar char="•"/>
            </a:pPr>
            <a:r>
              <a:rPr lang="en-US" dirty="0">
                <a:latin typeface="+mn-lt"/>
              </a:rPr>
              <a:t>Azure Advanced Threat Protection</a:t>
            </a:r>
          </a:p>
          <a:p>
            <a:pPr marL="342900" indent="-342900">
              <a:buFont typeface="Arial" panose="020B0604020202020204" pitchFamily="34" charset="0"/>
              <a:buChar char="•"/>
            </a:pPr>
            <a:r>
              <a:rPr lang="en-US" dirty="0">
                <a:latin typeface="+mn-lt"/>
              </a:rPr>
              <a:t>Microsoft Cloud App Security</a:t>
            </a:r>
          </a:p>
        </p:txBody>
      </p:sp>
    </p:spTree>
    <p:extLst>
      <p:ext uri="{BB962C8B-B14F-4D97-AF65-F5344CB8AC3E}">
        <p14:creationId xmlns:p14="http://schemas.microsoft.com/office/powerpoint/2010/main" val="2364586703"/>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noProof="0" dirty="0"/>
              <a:t>Azure Key Vault</a:t>
            </a:r>
          </a:p>
        </p:txBody>
      </p:sp>
      <p:sp>
        <p:nvSpPr>
          <p:cNvPr id="3" name="Text Placeholder 2">
            <a:extLst>
              <a:ext uri="{FF2B5EF4-FFF2-40B4-BE49-F238E27FC236}">
                <a16:creationId xmlns:a16="http://schemas.microsoft.com/office/drawing/2014/main" id="{E178A79C-9AAE-4B8D-AA74-7285B8DC1294}"/>
              </a:ext>
            </a:extLst>
          </p:cNvPr>
          <p:cNvSpPr>
            <a:spLocks noGrp="1"/>
          </p:cNvSpPr>
          <p:nvPr>
            <p:ph sz="quarter" idx="10"/>
          </p:nvPr>
        </p:nvSpPr>
        <p:spPr>
          <a:xfrm>
            <a:off x="419100" y="1456897"/>
            <a:ext cx="7315443" cy="3652282"/>
          </a:xfrm>
        </p:spPr>
        <p:txBody>
          <a:bodyPr/>
          <a:lstStyle/>
          <a:p>
            <a:r>
              <a:rPr lang="en-US" b="1" dirty="0"/>
              <a:t>Azure Key Vault </a:t>
            </a:r>
            <a:r>
              <a:rPr lang="en-US" dirty="0"/>
              <a:t>stores application secrets in a centralized cloud location in order to securely control access permissions and access logging.</a:t>
            </a:r>
            <a:endParaRPr lang="en-US" sz="800" dirty="0"/>
          </a:p>
          <a:p>
            <a:pPr marL="457200" lvl="1" indent="-457200">
              <a:buFont typeface="Arial" panose="020B0604020202020204" pitchFamily="34" charset="0"/>
              <a:buChar char="•"/>
            </a:pPr>
            <a:r>
              <a:rPr lang="en-US" sz="2400" dirty="0">
                <a:latin typeface="Segoe UI" panose="020B0502040204020203" pitchFamily="34" charset="0"/>
                <a:cs typeface="Segoe UI" panose="020B0502040204020203" pitchFamily="34" charset="0"/>
              </a:rPr>
              <a:t>Secrets management.</a:t>
            </a:r>
          </a:p>
          <a:p>
            <a:pPr marL="457200" lvl="1" indent="-457200">
              <a:buFont typeface="Arial" panose="020B0604020202020204" pitchFamily="34" charset="0"/>
              <a:buChar char="•"/>
            </a:pPr>
            <a:r>
              <a:rPr lang="en-US" sz="2400" dirty="0">
                <a:latin typeface="Segoe UI" panose="020B0502040204020203" pitchFamily="34" charset="0"/>
                <a:cs typeface="Segoe UI" panose="020B0502040204020203" pitchFamily="34" charset="0"/>
              </a:rPr>
              <a:t>Key management.</a:t>
            </a:r>
          </a:p>
          <a:p>
            <a:pPr marL="457200" lvl="1" indent="-457200">
              <a:buFont typeface="Arial" panose="020B0604020202020204" pitchFamily="34" charset="0"/>
              <a:buChar char="•"/>
            </a:pPr>
            <a:r>
              <a:rPr lang="en-US" sz="2400" dirty="0">
                <a:latin typeface="Segoe UI" panose="020B0502040204020203" pitchFamily="34" charset="0"/>
                <a:cs typeface="Segoe UI" panose="020B0502040204020203" pitchFamily="34" charset="0"/>
              </a:rPr>
              <a:t>Certificate management.</a:t>
            </a:r>
          </a:p>
          <a:p>
            <a:pPr marL="457200" lvl="1" indent="-457200">
              <a:buFont typeface="Arial" panose="020B0604020202020204" pitchFamily="34" charset="0"/>
              <a:buChar char="•"/>
            </a:pPr>
            <a:r>
              <a:rPr lang="en-US" sz="2400" dirty="0">
                <a:latin typeface="Segoe UI" panose="020B0502040204020203" pitchFamily="34" charset="0"/>
                <a:cs typeface="Segoe UI" panose="020B0502040204020203" pitchFamily="34" charset="0"/>
              </a:rPr>
              <a:t>Storing secrets backed by hardware security modules (HSMs).</a:t>
            </a:r>
          </a:p>
        </p:txBody>
      </p:sp>
      <p:pic>
        <p:nvPicPr>
          <p:cNvPr id="5" name="Graphic 4">
            <a:extLst>
              <a:ext uri="{FF2B5EF4-FFF2-40B4-BE49-F238E27FC236}">
                <a16:creationId xmlns:a16="http://schemas.microsoft.com/office/drawing/2014/main" id="{2A81C54A-C245-45C6-8754-9E31524A0090}"/>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39379" y="1456897"/>
            <a:ext cx="3715842" cy="3715842"/>
          </a:xfrm>
          <a:prstGeom prst="rect">
            <a:avLst/>
          </a:prstGeom>
        </p:spPr>
      </p:pic>
    </p:spTree>
    <p:extLst>
      <p:ext uri="{BB962C8B-B14F-4D97-AF65-F5344CB8AC3E}">
        <p14:creationId xmlns:p14="http://schemas.microsoft.com/office/powerpoint/2010/main" val="2119241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0CE92-1D76-4F61-8208-4BBDE2BA1DA5}"/>
              </a:ext>
            </a:extLst>
          </p:cNvPr>
          <p:cNvSpPr>
            <a:spLocks noGrp="1"/>
          </p:cNvSpPr>
          <p:nvPr>
            <p:ph type="title"/>
          </p:nvPr>
        </p:nvSpPr>
        <p:spPr/>
        <p:txBody>
          <a:bodyPr/>
          <a:lstStyle/>
          <a:p>
            <a:r>
              <a:rPr lang="en-IE" dirty="0"/>
              <a:t>Walkthrough-Implement Azure Key Vault</a:t>
            </a:r>
            <a:endParaRPr lang="en-US" dirty="0"/>
          </a:p>
        </p:txBody>
      </p:sp>
      <p:sp>
        <p:nvSpPr>
          <p:cNvPr id="3" name="Text Placeholder 2">
            <a:extLst>
              <a:ext uri="{FF2B5EF4-FFF2-40B4-BE49-F238E27FC236}">
                <a16:creationId xmlns:a16="http://schemas.microsoft.com/office/drawing/2014/main" id="{D9B7E699-8A7B-44B9-87EE-C5ED24A8C217}"/>
              </a:ext>
            </a:extLst>
          </p:cNvPr>
          <p:cNvSpPr>
            <a:spLocks noGrp="1"/>
          </p:cNvSpPr>
          <p:nvPr>
            <p:ph sz="quarter" idx="10"/>
          </p:nvPr>
        </p:nvSpPr>
        <p:spPr>
          <a:xfrm>
            <a:off x="418643" y="1636859"/>
            <a:ext cx="5663533" cy="3093154"/>
          </a:xfrm>
        </p:spPr>
        <p:txBody>
          <a:bodyPr/>
          <a:lstStyle/>
          <a:p>
            <a:pPr marL="228600" lvl="1" indent="0">
              <a:buNone/>
            </a:pPr>
            <a:r>
              <a:rPr lang="en-US" sz="2400" dirty="0">
                <a:latin typeface="+mj-lt"/>
                <a:cs typeface="Segoe UI Semilight" panose="020B0402040204020203" pitchFamily="34" charset="0"/>
              </a:rPr>
              <a:t>Create an Azure Key vault and then create a password secret within the key vault.</a:t>
            </a:r>
          </a:p>
          <a:p>
            <a:pPr marL="228600" lvl="1" indent="0">
              <a:buNone/>
            </a:pPr>
            <a:endParaRPr lang="en-IE" b="1" dirty="0">
              <a:cs typeface="Segoe UI Semilight" panose="020B0402040204020203" pitchFamily="34" charset="0"/>
            </a:endParaRPr>
          </a:p>
          <a:p>
            <a:pPr marL="742950" lvl="1" indent="-514350">
              <a:buFont typeface="+mj-lt"/>
              <a:buAutoNum type="arabicPeriod"/>
            </a:pPr>
            <a:r>
              <a:rPr lang="en-IE" sz="2400" dirty="0">
                <a:cs typeface="Segoe UI Semilight" panose="020B0402040204020203" pitchFamily="34" charset="0"/>
              </a:rPr>
              <a:t>Create an Azure key vault.</a:t>
            </a:r>
          </a:p>
          <a:p>
            <a:pPr marL="742950" lvl="1" indent="-514350">
              <a:buFont typeface="+mj-lt"/>
              <a:buAutoNum type="arabicPeriod"/>
            </a:pPr>
            <a:r>
              <a:rPr lang="en-IE" sz="2400" dirty="0">
                <a:cs typeface="Segoe UI Semilight" panose="020B0402040204020203" pitchFamily="34" charset="0"/>
              </a:rPr>
              <a:t>Add a secret to the Azure key vault.</a:t>
            </a:r>
          </a:p>
        </p:txBody>
      </p:sp>
      <p:pic>
        <p:nvPicPr>
          <p:cNvPr id="6" name="Picture 5">
            <a:extLst>
              <a:ext uri="{FF2B5EF4-FFF2-40B4-BE49-F238E27FC236}">
                <a16:creationId xmlns:a16="http://schemas.microsoft.com/office/drawing/2014/main" id="{7CDCCC72-E44C-4A20-A7B0-16FEBBDDB9F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439025" y="1447034"/>
            <a:ext cx="3762375" cy="3963931"/>
          </a:xfrm>
          <a:prstGeom prst="rect">
            <a:avLst/>
          </a:prstGeom>
        </p:spPr>
      </p:pic>
    </p:spTree>
    <p:extLst>
      <p:ext uri="{BB962C8B-B14F-4D97-AF65-F5344CB8AC3E}">
        <p14:creationId xmlns:p14="http://schemas.microsoft.com/office/powerpoint/2010/main" val="880436157"/>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8DB865-4513-45EE-90E6-218E9DAB541F}"/>
              </a:ext>
            </a:extLst>
          </p:cNvPr>
          <p:cNvSpPr>
            <a:spLocks noGrp="1"/>
          </p:cNvSpPr>
          <p:nvPr>
            <p:ph type="title"/>
          </p:nvPr>
        </p:nvSpPr>
        <p:spPr/>
        <p:txBody>
          <a:bodyPr/>
          <a:lstStyle/>
          <a:p>
            <a:r>
              <a:rPr lang="en-US" dirty="0"/>
              <a:t>Azure Dedicated Host</a:t>
            </a:r>
          </a:p>
        </p:txBody>
      </p:sp>
      <p:sp>
        <p:nvSpPr>
          <p:cNvPr id="3" name="Content Placeholder 2">
            <a:extLst>
              <a:ext uri="{FF2B5EF4-FFF2-40B4-BE49-F238E27FC236}">
                <a16:creationId xmlns:a16="http://schemas.microsoft.com/office/drawing/2014/main" id="{C8F7BD72-C561-4FAA-BADB-079C2EFD7409}"/>
              </a:ext>
            </a:extLst>
          </p:cNvPr>
          <p:cNvSpPr>
            <a:spLocks noGrp="1"/>
          </p:cNvSpPr>
          <p:nvPr>
            <p:ph sz="quarter" idx="10"/>
          </p:nvPr>
        </p:nvSpPr>
        <p:spPr>
          <a:xfrm>
            <a:off x="419100" y="1456897"/>
            <a:ext cx="11340811" cy="923330"/>
          </a:xfrm>
        </p:spPr>
        <p:txBody>
          <a:bodyPr/>
          <a:lstStyle/>
          <a:p>
            <a:r>
              <a:rPr lang="en-US" b="1" dirty="0">
                <a:latin typeface="+mn-lt"/>
              </a:rPr>
              <a:t>Azure Dedicated Host </a:t>
            </a:r>
            <a:r>
              <a:rPr lang="en-US" dirty="0">
                <a:latin typeface="+mn-lt"/>
              </a:rPr>
              <a:t>provides physical servers that host one or more Azure virtual machines that is dedicated to a single organization’s workload.</a:t>
            </a:r>
          </a:p>
        </p:txBody>
      </p:sp>
      <p:grpSp>
        <p:nvGrpSpPr>
          <p:cNvPr id="9" name="Group 8" descr="Azure Dedicated Host icon - a key laid over the front of a cloud server.">
            <a:extLst>
              <a:ext uri="{FF2B5EF4-FFF2-40B4-BE49-F238E27FC236}">
                <a16:creationId xmlns:a16="http://schemas.microsoft.com/office/drawing/2014/main" id="{CB9E6AE9-55F1-48E0-88E6-39BF70B3D9CE}"/>
              </a:ext>
            </a:extLst>
          </p:cNvPr>
          <p:cNvGrpSpPr/>
          <p:nvPr/>
        </p:nvGrpSpPr>
        <p:grpSpPr>
          <a:xfrm>
            <a:off x="1419604" y="2518944"/>
            <a:ext cx="9352792" cy="2760831"/>
            <a:chOff x="1478957" y="2593895"/>
            <a:chExt cx="9352792" cy="2760831"/>
          </a:xfrm>
        </p:grpSpPr>
        <p:pic>
          <p:nvPicPr>
            <p:cNvPr id="7" name="Graphic 6">
              <a:extLst>
                <a:ext uri="{FF2B5EF4-FFF2-40B4-BE49-F238E27FC236}">
                  <a16:creationId xmlns:a16="http://schemas.microsoft.com/office/drawing/2014/main" id="{43DCD69C-4F21-4A4A-8DA8-71ACA213B4E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78957" y="2593895"/>
              <a:ext cx="2760831" cy="2760831"/>
            </a:xfrm>
            <a:prstGeom prst="rect">
              <a:avLst/>
            </a:prstGeom>
          </p:spPr>
        </p:pic>
        <p:sp>
          <p:nvSpPr>
            <p:cNvPr id="8" name="TextBox 7">
              <a:extLst>
                <a:ext uri="{FF2B5EF4-FFF2-40B4-BE49-F238E27FC236}">
                  <a16:creationId xmlns:a16="http://schemas.microsoft.com/office/drawing/2014/main" id="{17F318FD-E0EA-42B9-8FD1-0D818DE44E09}"/>
                </a:ext>
              </a:extLst>
            </p:cNvPr>
            <p:cNvSpPr txBox="1"/>
            <p:nvPr/>
          </p:nvSpPr>
          <p:spPr>
            <a:xfrm>
              <a:off x="4888149" y="3087914"/>
              <a:ext cx="5943600" cy="1772793"/>
            </a:xfrm>
            <a:prstGeom prst="rect">
              <a:avLst/>
            </a:prstGeom>
            <a:noFill/>
          </p:spPr>
          <p:txBody>
            <a:bodyPr wrap="square" lIns="182880" tIns="146304" rIns="182880" bIns="146304" rtlCol="0">
              <a:spAutoFit/>
            </a:bodyPr>
            <a:lstStyle/>
            <a:p>
              <a:r>
                <a:rPr lang="en-US" sz="2400" dirty="0">
                  <a:latin typeface="+mj-lt"/>
                </a:rPr>
                <a:t>Benefits</a:t>
              </a:r>
            </a:p>
            <a:p>
              <a:pPr marL="285750" indent="-285750">
                <a:buFont typeface="Arial" panose="020B0604020202020204" pitchFamily="34" charset="0"/>
                <a:buChar char="•"/>
              </a:pPr>
              <a:r>
                <a:rPr lang="en-US" sz="2400" dirty="0"/>
                <a:t>Hardware isolation at the server level</a:t>
              </a:r>
            </a:p>
            <a:p>
              <a:pPr marL="285750" indent="-285750">
                <a:buFont typeface="Arial" panose="020B0604020202020204" pitchFamily="34" charset="0"/>
                <a:buChar char="•"/>
              </a:pPr>
              <a:r>
                <a:rPr lang="en-US" sz="2400" dirty="0"/>
                <a:t>Control over maintenance event timing</a:t>
              </a:r>
            </a:p>
            <a:p>
              <a:pPr marL="285750" indent="-285750">
                <a:buFont typeface="Arial" panose="020B0604020202020204" pitchFamily="34" charset="0"/>
                <a:buChar char="•"/>
              </a:pPr>
              <a:r>
                <a:rPr lang="en-US" sz="2400" dirty="0"/>
                <a:t>Aligned with Azure Hybrid Use Benefits</a:t>
              </a:r>
            </a:p>
          </p:txBody>
        </p:sp>
      </p:grpSp>
    </p:spTree>
    <p:extLst>
      <p:ext uri="{BB962C8B-B14F-4D97-AF65-F5344CB8AC3E}">
        <p14:creationId xmlns:p14="http://schemas.microsoft.com/office/powerpoint/2010/main" val="3518428019"/>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Segoe UI Semibold (Headings)"/>
              </a:rPr>
              <a:t>Secure network connectivity</a:t>
            </a:r>
          </a:p>
        </p:txBody>
      </p:sp>
      <p:pic>
        <p:nvPicPr>
          <p:cNvPr id="5" name="Graphic 4" descr="Server">
            <a:extLst>
              <a:ext uri="{FF2B5EF4-FFF2-40B4-BE49-F238E27FC236}">
                <a16:creationId xmlns:a16="http://schemas.microsoft.com/office/drawing/2014/main" id="{C73CA47A-986C-42B2-8A19-0B46A339034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076047" y="2764055"/>
            <a:ext cx="1329890" cy="1329890"/>
          </a:xfrm>
          <a:prstGeom prst="rect">
            <a:avLst/>
          </a:prstGeom>
        </p:spPr>
      </p:pic>
      <p:pic>
        <p:nvPicPr>
          <p:cNvPr id="7" name="Graphic 6" descr="Shield Tick">
            <a:extLst>
              <a:ext uri="{FF2B5EF4-FFF2-40B4-BE49-F238E27FC236}">
                <a16:creationId xmlns:a16="http://schemas.microsoft.com/office/drawing/2014/main" id="{51D96BD7-ACFB-44A2-91DE-90596E3B4B1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090709" y="3418670"/>
            <a:ext cx="630455" cy="630455"/>
          </a:xfrm>
          <a:prstGeom prst="rect">
            <a:avLst/>
          </a:prstGeom>
        </p:spPr>
      </p:pic>
    </p:spTree>
    <p:extLst>
      <p:ext uri="{BB962C8B-B14F-4D97-AF65-F5344CB8AC3E}">
        <p14:creationId xmlns:p14="http://schemas.microsoft.com/office/powerpoint/2010/main" val="2605703798"/>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58ABE8-A54C-4A99-8B25-C89526115079}"/>
              </a:ext>
            </a:extLst>
          </p:cNvPr>
          <p:cNvSpPr>
            <a:spLocks noGrp="1"/>
          </p:cNvSpPr>
          <p:nvPr>
            <p:ph type="title"/>
          </p:nvPr>
        </p:nvSpPr>
        <p:spPr/>
        <p:txBody>
          <a:bodyPr/>
          <a:lstStyle/>
          <a:p>
            <a:r>
              <a:rPr lang="en-US" dirty="0"/>
              <a:t>Secure Network Connectivity - Objective Domain</a:t>
            </a:r>
          </a:p>
        </p:txBody>
      </p:sp>
      <p:sp>
        <p:nvSpPr>
          <p:cNvPr id="3" name="Text Placeholder 2">
            <a:extLst>
              <a:ext uri="{FF2B5EF4-FFF2-40B4-BE49-F238E27FC236}">
                <a16:creationId xmlns:a16="http://schemas.microsoft.com/office/drawing/2014/main" id="{0EF6FD3D-313A-4CD1-B33E-B54FE36B1626}"/>
              </a:ext>
            </a:extLst>
          </p:cNvPr>
          <p:cNvSpPr>
            <a:spLocks noGrp="1"/>
          </p:cNvSpPr>
          <p:nvPr>
            <p:ph sz="quarter" idx="4294967295"/>
          </p:nvPr>
        </p:nvSpPr>
        <p:spPr>
          <a:xfrm>
            <a:off x="419100" y="1456897"/>
            <a:ext cx="11340811" cy="3439852"/>
          </a:xfrm>
        </p:spPr>
        <p:txBody>
          <a:bodyPr/>
          <a:lstStyle/>
          <a:p>
            <a:pPr lvl="0" fontAlgn="base">
              <a:lnSpc>
                <a:spcPct val="150000"/>
              </a:lnSpc>
            </a:pPr>
            <a:r>
              <a:rPr lang="en-US" sz="2400" dirty="0"/>
              <a:t>Describe the concept and functionality of:</a:t>
            </a:r>
          </a:p>
          <a:p>
            <a:pPr marL="342900" lvl="0" indent="-342900" fontAlgn="base">
              <a:lnSpc>
                <a:spcPct val="150000"/>
              </a:lnSpc>
              <a:buFont typeface="Arial" panose="020B0604020202020204" pitchFamily="34" charset="0"/>
              <a:buChar char="•"/>
            </a:pPr>
            <a:r>
              <a:rPr lang="en-US" sz="2400" dirty="0">
                <a:latin typeface="Segoe UI" panose="020B0502040204020203" pitchFamily="34" charset="0"/>
                <a:cs typeface="Segoe UI" panose="020B0502040204020203" pitchFamily="34" charset="0"/>
              </a:rPr>
              <a:t>Defense in depth</a:t>
            </a:r>
          </a:p>
          <a:p>
            <a:pPr marL="342900" lvl="0" indent="-342900" fontAlgn="base">
              <a:lnSpc>
                <a:spcPct val="150000"/>
              </a:lnSpc>
              <a:buFont typeface="Arial" panose="020B0604020202020204" pitchFamily="34" charset="0"/>
              <a:buChar char="•"/>
            </a:pPr>
            <a:r>
              <a:rPr lang="en-US" sz="2400" dirty="0">
                <a:latin typeface="Segoe UI" panose="020B0502040204020203" pitchFamily="34" charset="0"/>
                <a:cs typeface="Segoe UI" panose="020B0502040204020203" pitchFamily="34" charset="0"/>
              </a:rPr>
              <a:t>Network Security Groups (NSG)</a:t>
            </a:r>
          </a:p>
          <a:p>
            <a:pPr marL="342900" lvl="0" indent="-342900" fontAlgn="base">
              <a:lnSpc>
                <a:spcPct val="150000"/>
              </a:lnSpc>
              <a:buFont typeface="Arial" panose="020B0604020202020204" pitchFamily="34" charset="0"/>
              <a:buChar char="•"/>
            </a:pPr>
            <a:r>
              <a:rPr lang="en-US" sz="2400" dirty="0">
                <a:latin typeface="Segoe UI" panose="020B0502040204020203" pitchFamily="34" charset="0"/>
                <a:cs typeface="Segoe UI" panose="020B0502040204020203" pitchFamily="34" charset="0"/>
              </a:rPr>
              <a:t>Azure Firewall</a:t>
            </a:r>
          </a:p>
          <a:p>
            <a:pPr marL="342900" lvl="0" indent="-342900" fontAlgn="base">
              <a:lnSpc>
                <a:spcPct val="150000"/>
              </a:lnSpc>
              <a:buFont typeface="Arial" panose="020B0604020202020204" pitchFamily="34" charset="0"/>
              <a:buChar char="•"/>
            </a:pPr>
            <a:r>
              <a:rPr lang="en-US" sz="2400" dirty="0">
                <a:latin typeface="Segoe UI" panose="020B0502040204020203" pitchFamily="34" charset="0"/>
                <a:cs typeface="Segoe UI" panose="020B0502040204020203" pitchFamily="34" charset="0"/>
              </a:rPr>
              <a:t>Azure DDoS protection </a:t>
            </a:r>
          </a:p>
          <a:p>
            <a:pPr>
              <a:lnSpc>
                <a:spcPct val="150000"/>
              </a:lnSpc>
            </a:pPr>
            <a:endParaRPr lang="en-US" sz="2400" dirty="0"/>
          </a:p>
        </p:txBody>
      </p:sp>
    </p:spTree>
    <p:extLst>
      <p:ext uri="{BB962C8B-B14F-4D97-AF65-F5344CB8AC3E}">
        <p14:creationId xmlns:p14="http://schemas.microsoft.com/office/powerpoint/2010/main" val="1576172478"/>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solidFill>
                  <a:schemeClr val="tx1"/>
                </a:solidFill>
              </a:rPr>
              <a:t>Defense in depth</a:t>
            </a:r>
          </a:p>
        </p:txBody>
      </p:sp>
      <p:sp>
        <p:nvSpPr>
          <p:cNvPr id="6" name="Text Placeholder 5"/>
          <p:cNvSpPr>
            <a:spLocks noGrp="1"/>
          </p:cNvSpPr>
          <p:nvPr>
            <p:ph sz="quarter" idx="10"/>
          </p:nvPr>
        </p:nvSpPr>
        <p:spPr>
          <a:xfrm>
            <a:off x="333867" y="1639288"/>
            <a:ext cx="6125194" cy="3880213"/>
          </a:xfrm>
        </p:spPr>
        <p:txBody>
          <a:bodyPr/>
          <a:lstStyle/>
          <a:p>
            <a:pPr marL="342900" indent="-342900">
              <a:buFont typeface="Arial" panose="020B0604020202020204" pitchFamily="34" charset="0"/>
              <a:buChar char="•"/>
            </a:pPr>
            <a:r>
              <a:rPr lang="en-US" sz="2400" dirty="0">
                <a:solidFill>
                  <a:schemeClr val="tx1"/>
                </a:solidFill>
                <a:latin typeface="+mn-lt"/>
              </a:rPr>
              <a:t>A layered approach to securing computer systems.</a:t>
            </a:r>
          </a:p>
          <a:p>
            <a:pPr marL="342900" indent="-342900">
              <a:lnSpc>
                <a:spcPct val="114000"/>
              </a:lnSpc>
              <a:buFont typeface="Arial" panose="020B0604020202020204" pitchFamily="34" charset="0"/>
              <a:buChar char="•"/>
            </a:pPr>
            <a:r>
              <a:rPr lang="en-US" sz="2400" dirty="0">
                <a:solidFill>
                  <a:schemeClr val="tx1"/>
                </a:solidFill>
                <a:latin typeface="+mn-lt"/>
              </a:rPr>
              <a:t>Provides multiple levels of protection. </a:t>
            </a:r>
          </a:p>
          <a:p>
            <a:pPr marL="342900" indent="-342900">
              <a:lnSpc>
                <a:spcPct val="114000"/>
              </a:lnSpc>
              <a:buFont typeface="Arial" panose="020B0604020202020204" pitchFamily="34" charset="0"/>
              <a:buChar char="•"/>
            </a:pPr>
            <a:r>
              <a:rPr lang="en-US" sz="2400" dirty="0">
                <a:solidFill>
                  <a:schemeClr val="tx1"/>
                </a:solidFill>
                <a:latin typeface="+mn-lt"/>
              </a:rPr>
              <a:t>Attacks against one layer are isolated from subsequent layers. </a:t>
            </a:r>
          </a:p>
        </p:txBody>
      </p:sp>
      <p:grpSp>
        <p:nvGrpSpPr>
          <p:cNvPr id="2" name="Group 1" descr="Defense in depth graphic: data, application, compute, network, perimeter, identity &amp; access, and physical security. ">
            <a:extLst>
              <a:ext uri="{FF2B5EF4-FFF2-40B4-BE49-F238E27FC236}">
                <a16:creationId xmlns:a16="http://schemas.microsoft.com/office/drawing/2014/main" id="{4ABAE1CC-1670-41D7-8E1D-B479809CA2A0}"/>
              </a:ext>
            </a:extLst>
          </p:cNvPr>
          <p:cNvGrpSpPr/>
          <p:nvPr/>
        </p:nvGrpSpPr>
        <p:grpSpPr>
          <a:xfrm>
            <a:off x="6951111" y="1165144"/>
            <a:ext cx="4595859" cy="3955980"/>
            <a:chOff x="6366893" y="1369646"/>
            <a:chExt cx="2568045" cy="2816227"/>
          </a:xfrm>
        </p:grpSpPr>
        <p:sp>
          <p:nvSpPr>
            <p:cNvPr id="7" name="Rectangle 6">
              <a:extLst>
                <a:ext uri="{FF2B5EF4-FFF2-40B4-BE49-F238E27FC236}">
                  <a16:creationId xmlns:a16="http://schemas.microsoft.com/office/drawing/2014/main" id="{E021DC50-183E-4228-9571-6552551463F8}"/>
                </a:ext>
              </a:extLst>
            </p:cNvPr>
            <p:cNvSpPr/>
            <p:nvPr/>
          </p:nvSpPr>
          <p:spPr>
            <a:xfrm>
              <a:off x="6366893" y="1369646"/>
              <a:ext cx="2568045" cy="2816226"/>
            </a:xfrm>
            <a:prstGeom prst="rect">
              <a:avLst/>
            </a:prstGeom>
            <a:gradFill flip="none" rotWithShape="1">
              <a:gsLst>
                <a:gs pos="0">
                  <a:schemeClr val="accent1">
                    <a:lumMod val="0"/>
                    <a:lumOff val="100000"/>
                  </a:schemeClr>
                </a:gs>
                <a:gs pos="46000">
                  <a:schemeClr val="accent1">
                    <a:lumMod val="0"/>
                    <a:lumOff val="100000"/>
                  </a:schemeClr>
                </a:gs>
                <a:gs pos="100000">
                  <a:schemeClr val="accent1">
                    <a:lumMod val="100000"/>
                  </a:schemeClr>
                </a:gs>
              </a:gsLst>
              <a:path path="circle">
                <a:fillToRect l="50000" t="-80000" r="50000" b="180000"/>
              </a:path>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chemeClr val="tx1"/>
                  </a:solidFill>
                </a:rPr>
                <a:t>Physical Security</a:t>
              </a:r>
            </a:p>
          </p:txBody>
        </p:sp>
        <p:sp>
          <p:nvSpPr>
            <p:cNvPr id="8" name="Rectangle 7">
              <a:extLst>
                <a:ext uri="{FF2B5EF4-FFF2-40B4-BE49-F238E27FC236}">
                  <a16:creationId xmlns:a16="http://schemas.microsoft.com/office/drawing/2014/main" id="{DA288C81-4E58-4574-9C32-E681CEF391EC}"/>
                </a:ext>
              </a:extLst>
            </p:cNvPr>
            <p:cNvSpPr/>
            <p:nvPr/>
          </p:nvSpPr>
          <p:spPr>
            <a:xfrm>
              <a:off x="6451560" y="1747216"/>
              <a:ext cx="2398711" cy="2438656"/>
            </a:xfrm>
            <a:prstGeom prst="rect">
              <a:avLst/>
            </a:prstGeom>
            <a:gradFill flip="none" rotWithShape="1">
              <a:gsLst>
                <a:gs pos="0">
                  <a:schemeClr val="accent1">
                    <a:lumMod val="0"/>
                    <a:lumOff val="100000"/>
                  </a:schemeClr>
                </a:gs>
                <a:gs pos="46000">
                  <a:schemeClr val="accent1">
                    <a:lumMod val="0"/>
                    <a:lumOff val="100000"/>
                  </a:schemeClr>
                </a:gs>
                <a:gs pos="100000">
                  <a:schemeClr val="accent1">
                    <a:lumMod val="100000"/>
                  </a:schemeClr>
                </a:gs>
              </a:gsLst>
              <a:path path="circle">
                <a:fillToRect l="50000" t="-80000" r="50000" b="180000"/>
              </a:path>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chemeClr val="tx1"/>
                  </a:solidFill>
                </a:rPr>
                <a:t>Identity &amp; Access</a:t>
              </a:r>
            </a:p>
          </p:txBody>
        </p:sp>
        <p:sp>
          <p:nvSpPr>
            <p:cNvPr id="9" name="Rectangle 8">
              <a:extLst>
                <a:ext uri="{FF2B5EF4-FFF2-40B4-BE49-F238E27FC236}">
                  <a16:creationId xmlns:a16="http://schemas.microsoft.com/office/drawing/2014/main" id="{B13FFE2C-9D39-413C-95CA-C5754F20D5E1}"/>
                </a:ext>
              </a:extLst>
            </p:cNvPr>
            <p:cNvSpPr/>
            <p:nvPr/>
          </p:nvSpPr>
          <p:spPr>
            <a:xfrm>
              <a:off x="6530405" y="2116393"/>
              <a:ext cx="2235199" cy="2069479"/>
            </a:xfrm>
            <a:prstGeom prst="rect">
              <a:avLst/>
            </a:prstGeom>
            <a:gradFill flip="none" rotWithShape="1">
              <a:gsLst>
                <a:gs pos="0">
                  <a:schemeClr val="accent1">
                    <a:lumMod val="0"/>
                    <a:lumOff val="100000"/>
                  </a:schemeClr>
                </a:gs>
                <a:gs pos="46000">
                  <a:schemeClr val="accent1">
                    <a:lumMod val="0"/>
                    <a:lumOff val="100000"/>
                  </a:schemeClr>
                </a:gs>
                <a:gs pos="100000">
                  <a:schemeClr val="accent1">
                    <a:lumMod val="100000"/>
                  </a:schemeClr>
                </a:gs>
              </a:gsLst>
              <a:path path="circle">
                <a:fillToRect l="50000" t="-80000" r="50000" b="180000"/>
              </a:path>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chemeClr val="tx1"/>
                  </a:solidFill>
                </a:rPr>
                <a:t>Perimeter</a:t>
              </a:r>
            </a:p>
          </p:txBody>
        </p:sp>
        <p:sp>
          <p:nvSpPr>
            <p:cNvPr id="10" name="Rectangle 9">
              <a:extLst>
                <a:ext uri="{FF2B5EF4-FFF2-40B4-BE49-F238E27FC236}">
                  <a16:creationId xmlns:a16="http://schemas.microsoft.com/office/drawing/2014/main" id="{CCABB243-6E30-45CE-A128-0A8CDCDF635E}"/>
                </a:ext>
              </a:extLst>
            </p:cNvPr>
            <p:cNvSpPr/>
            <p:nvPr/>
          </p:nvSpPr>
          <p:spPr>
            <a:xfrm>
              <a:off x="6642586" y="2510743"/>
              <a:ext cx="2021420" cy="1675129"/>
            </a:xfrm>
            <a:prstGeom prst="rect">
              <a:avLst/>
            </a:prstGeom>
            <a:gradFill flip="none" rotWithShape="1">
              <a:gsLst>
                <a:gs pos="0">
                  <a:schemeClr val="accent1">
                    <a:lumMod val="0"/>
                    <a:lumOff val="100000"/>
                  </a:schemeClr>
                </a:gs>
                <a:gs pos="46000">
                  <a:schemeClr val="accent1">
                    <a:lumMod val="0"/>
                    <a:lumOff val="100000"/>
                  </a:schemeClr>
                </a:gs>
                <a:gs pos="100000">
                  <a:schemeClr val="accent1">
                    <a:lumMod val="100000"/>
                  </a:schemeClr>
                </a:gs>
              </a:gsLst>
              <a:path path="circle">
                <a:fillToRect l="50000" t="-80000" r="50000" b="180000"/>
              </a:path>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chemeClr val="tx1"/>
                  </a:solidFill>
                </a:rPr>
                <a:t>Network</a:t>
              </a:r>
            </a:p>
          </p:txBody>
        </p:sp>
        <p:sp>
          <p:nvSpPr>
            <p:cNvPr id="11" name="Rectangle 10">
              <a:extLst>
                <a:ext uri="{FF2B5EF4-FFF2-40B4-BE49-F238E27FC236}">
                  <a16:creationId xmlns:a16="http://schemas.microsoft.com/office/drawing/2014/main" id="{EBC38335-51D1-429D-8378-450D3F99D260}"/>
                </a:ext>
              </a:extLst>
            </p:cNvPr>
            <p:cNvSpPr/>
            <p:nvPr/>
          </p:nvSpPr>
          <p:spPr>
            <a:xfrm>
              <a:off x="6767470" y="2910783"/>
              <a:ext cx="1778002" cy="1275090"/>
            </a:xfrm>
            <a:prstGeom prst="rect">
              <a:avLst/>
            </a:prstGeom>
            <a:gradFill flip="none" rotWithShape="1">
              <a:gsLst>
                <a:gs pos="0">
                  <a:schemeClr val="accent1">
                    <a:lumMod val="0"/>
                    <a:lumOff val="100000"/>
                  </a:schemeClr>
                </a:gs>
                <a:gs pos="46000">
                  <a:schemeClr val="accent1">
                    <a:lumMod val="0"/>
                    <a:lumOff val="100000"/>
                  </a:schemeClr>
                </a:gs>
                <a:gs pos="100000">
                  <a:schemeClr val="accent1">
                    <a:lumMod val="100000"/>
                  </a:schemeClr>
                </a:gs>
              </a:gsLst>
              <a:path path="circle">
                <a:fillToRect l="50000" t="-80000" r="50000" b="180000"/>
              </a:path>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chemeClr val="tx1"/>
                  </a:solidFill>
                </a:rPr>
                <a:t>Compute</a:t>
              </a:r>
            </a:p>
          </p:txBody>
        </p:sp>
        <p:sp>
          <p:nvSpPr>
            <p:cNvPr id="12" name="Rectangle 11">
              <a:extLst>
                <a:ext uri="{FF2B5EF4-FFF2-40B4-BE49-F238E27FC236}">
                  <a16:creationId xmlns:a16="http://schemas.microsoft.com/office/drawing/2014/main" id="{B0ABBDC1-E5FF-4478-9DB8-634C73006990}"/>
                </a:ext>
              </a:extLst>
            </p:cNvPr>
            <p:cNvSpPr/>
            <p:nvPr/>
          </p:nvSpPr>
          <p:spPr>
            <a:xfrm>
              <a:off x="6898703" y="3307833"/>
              <a:ext cx="1515535" cy="878040"/>
            </a:xfrm>
            <a:prstGeom prst="rect">
              <a:avLst/>
            </a:prstGeom>
            <a:gradFill flip="none" rotWithShape="1">
              <a:gsLst>
                <a:gs pos="0">
                  <a:schemeClr val="accent1">
                    <a:lumMod val="0"/>
                    <a:lumOff val="100000"/>
                  </a:schemeClr>
                </a:gs>
                <a:gs pos="46000">
                  <a:schemeClr val="accent1">
                    <a:lumMod val="0"/>
                    <a:lumOff val="100000"/>
                  </a:schemeClr>
                </a:gs>
                <a:gs pos="100000">
                  <a:schemeClr val="accent1">
                    <a:lumMod val="100000"/>
                  </a:schemeClr>
                </a:gs>
              </a:gsLst>
              <a:path path="circle">
                <a:fillToRect l="50000" t="-80000" r="50000" b="180000"/>
              </a:path>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chemeClr val="tx1"/>
                  </a:solidFill>
                </a:rPr>
                <a:t>Application</a:t>
              </a:r>
            </a:p>
          </p:txBody>
        </p:sp>
        <p:sp>
          <p:nvSpPr>
            <p:cNvPr id="13" name="Rectangle 12">
              <a:extLst>
                <a:ext uri="{FF2B5EF4-FFF2-40B4-BE49-F238E27FC236}">
                  <a16:creationId xmlns:a16="http://schemas.microsoft.com/office/drawing/2014/main" id="{F0830FD7-83F2-4621-83EE-0A82ADCA2CC4}"/>
                </a:ext>
              </a:extLst>
            </p:cNvPr>
            <p:cNvSpPr/>
            <p:nvPr/>
          </p:nvSpPr>
          <p:spPr>
            <a:xfrm>
              <a:off x="7047929" y="3745184"/>
              <a:ext cx="1210734" cy="440688"/>
            </a:xfrm>
            <a:prstGeom prst="rect">
              <a:avLst/>
            </a:prstGeom>
            <a:gradFill flip="none" rotWithShape="1">
              <a:gsLst>
                <a:gs pos="0">
                  <a:schemeClr val="accent1">
                    <a:lumMod val="0"/>
                    <a:lumOff val="100000"/>
                  </a:schemeClr>
                </a:gs>
                <a:gs pos="46000">
                  <a:schemeClr val="accent1">
                    <a:lumMod val="0"/>
                    <a:lumOff val="100000"/>
                  </a:schemeClr>
                </a:gs>
                <a:gs pos="100000">
                  <a:schemeClr val="accent1">
                    <a:lumMod val="100000"/>
                  </a:schemeClr>
                </a:gs>
              </a:gsLst>
              <a:path path="circle">
                <a:fillToRect l="50000" t="-80000" r="50000" b="180000"/>
              </a:path>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Data</a:t>
              </a:r>
            </a:p>
          </p:txBody>
        </p:sp>
      </p:grpSp>
    </p:spTree>
    <p:extLst>
      <p:ext uri="{BB962C8B-B14F-4D97-AF65-F5344CB8AC3E}">
        <p14:creationId xmlns:p14="http://schemas.microsoft.com/office/powerpoint/2010/main" val="2673095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b="1">
                <a:solidFill>
                  <a:schemeClr val="tx1"/>
                </a:solidFill>
                <a:cs typeface="Segoe UI"/>
              </a:rPr>
              <a:t>Shared Security</a:t>
            </a:r>
            <a:endParaRPr lang="en-US" b="1" dirty="0">
              <a:solidFill>
                <a:schemeClr val="tx1"/>
              </a:solidFill>
            </a:endParaRPr>
          </a:p>
        </p:txBody>
      </p:sp>
      <p:sp>
        <p:nvSpPr>
          <p:cNvPr id="6" name="Text Placeholder 5"/>
          <p:cNvSpPr>
            <a:spLocks noGrp="1"/>
          </p:cNvSpPr>
          <p:nvPr>
            <p:ph sz="quarter" idx="10"/>
          </p:nvPr>
        </p:nvSpPr>
        <p:spPr>
          <a:xfrm>
            <a:off x="419101" y="1456897"/>
            <a:ext cx="4333770" cy="2544286"/>
          </a:xfrm>
        </p:spPr>
        <p:txBody>
          <a:bodyPr/>
          <a:lstStyle/>
          <a:p>
            <a:pPr marL="342900" indent="-342900">
              <a:buFont typeface="Arial" panose="020B0604020202020204" pitchFamily="34" charset="0"/>
              <a:buChar char="•"/>
            </a:pPr>
            <a:r>
              <a:rPr lang="en-US" dirty="0">
                <a:solidFill>
                  <a:schemeClr val="tx1"/>
                </a:solidFill>
                <a:latin typeface="+mn-lt"/>
              </a:rPr>
              <a:t>Migrating from customer-controlled to cloud-based datacenters shifts the responsibility for security.</a:t>
            </a:r>
          </a:p>
          <a:p>
            <a:pPr marL="342900" indent="-342900">
              <a:buFont typeface="Arial" panose="020B0604020202020204" pitchFamily="34" charset="0"/>
              <a:buChar char="•"/>
            </a:pPr>
            <a:endParaRPr lang="en-US" dirty="0">
              <a:solidFill>
                <a:schemeClr val="tx1"/>
              </a:solidFill>
              <a:latin typeface="+mn-lt"/>
            </a:endParaRPr>
          </a:p>
          <a:p>
            <a:pPr marL="342900" indent="-342900">
              <a:buFont typeface="Arial" panose="020B0604020202020204" pitchFamily="34" charset="0"/>
              <a:buChar char="•"/>
            </a:pPr>
            <a:r>
              <a:rPr lang="en-US" dirty="0">
                <a:solidFill>
                  <a:schemeClr val="tx1"/>
                </a:solidFill>
                <a:latin typeface="+mn-lt"/>
              </a:rPr>
              <a:t>Security becomes a shared concern between cloud providers and customers.</a:t>
            </a:r>
            <a:endParaRPr lang="en-US" b="1" dirty="0">
              <a:solidFill>
                <a:schemeClr val="tx1"/>
              </a:solidFill>
              <a:latin typeface="+mn-lt"/>
            </a:endParaRPr>
          </a:p>
        </p:txBody>
      </p:sp>
      <p:graphicFrame>
        <p:nvGraphicFramePr>
          <p:cNvPr id="5" name="Table 3">
            <a:extLst>
              <a:ext uri="{FF2B5EF4-FFF2-40B4-BE49-F238E27FC236}">
                <a16:creationId xmlns:a16="http://schemas.microsoft.com/office/drawing/2014/main" id="{B52B1D42-FD12-4852-BCE3-48EA64F82FC8}"/>
              </a:ext>
            </a:extLst>
          </p:cNvPr>
          <p:cNvGraphicFramePr>
            <a:graphicFrameLocks noGrp="1"/>
          </p:cNvGraphicFramePr>
          <p:nvPr>
            <p:extLst>
              <p:ext uri="{D42A27DB-BD31-4B8C-83A1-F6EECF244321}">
                <p14:modId xmlns:p14="http://schemas.microsoft.com/office/powerpoint/2010/main" val="308363938"/>
              </p:ext>
            </p:extLst>
          </p:nvPr>
        </p:nvGraphicFramePr>
        <p:xfrm>
          <a:off x="4982038" y="440494"/>
          <a:ext cx="6777873" cy="4902282"/>
        </p:xfrm>
        <a:graphic>
          <a:graphicData uri="http://schemas.openxmlformats.org/drawingml/2006/table">
            <a:tbl>
              <a:tblPr firstRow="1" bandRow="1">
                <a:tableStyleId>{5C22544A-7EE6-4342-B048-85BDC9FD1C3A}</a:tableStyleId>
              </a:tblPr>
              <a:tblGrid>
                <a:gridCol w="2121031">
                  <a:extLst>
                    <a:ext uri="{9D8B030D-6E8A-4147-A177-3AD203B41FA5}">
                      <a16:colId xmlns:a16="http://schemas.microsoft.com/office/drawing/2014/main" val="2492553837"/>
                    </a:ext>
                  </a:extLst>
                </a:gridCol>
                <a:gridCol w="1244338">
                  <a:extLst>
                    <a:ext uri="{9D8B030D-6E8A-4147-A177-3AD203B41FA5}">
                      <a16:colId xmlns:a16="http://schemas.microsoft.com/office/drawing/2014/main" val="491487378"/>
                    </a:ext>
                  </a:extLst>
                </a:gridCol>
                <a:gridCol w="1055802">
                  <a:extLst>
                    <a:ext uri="{9D8B030D-6E8A-4147-A177-3AD203B41FA5}">
                      <a16:colId xmlns:a16="http://schemas.microsoft.com/office/drawing/2014/main" val="2169151038"/>
                    </a:ext>
                  </a:extLst>
                </a:gridCol>
                <a:gridCol w="1140643">
                  <a:extLst>
                    <a:ext uri="{9D8B030D-6E8A-4147-A177-3AD203B41FA5}">
                      <a16:colId xmlns:a16="http://schemas.microsoft.com/office/drawing/2014/main" val="2048577238"/>
                    </a:ext>
                  </a:extLst>
                </a:gridCol>
                <a:gridCol w="1216059">
                  <a:extLst>
                    <a:ext uri="{9D8B030D-6E8A-4147-A177-3AD203B41FA5}">
                      <a16:colId xmlns:a16="http://schemas.microsoft.com/office/drawing/2014/main" val="2063440402"/>
                    </a:ext>
                  </a:extLst>
                </a:gridCol>
              </a:tblGrid>
              <a:tr h="385247">
                <a:tc>
                  <a:txBody>
                    <a:bodyPr/>
                    <a:lstStyle/>
                    <a:p>
                      <a:pPr algn="ctr"/>
                      <a:r>
                        <a:rPr lang="de-DE" sz="1400" dirty="0">
                          <a:solidFill>
                            <a:schemeClr val="tx1"/>
                          </a:solidFill>
                          <a:latin typeface="+mj-lt"/>
                        </a:rPr>
                        <a:t>Responsibility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de-DE" sz="1400" dirty="0">
                          <a:solidFill>
                            <a:schemeClr val="tx1"/>
                          </a:solidFill>
                          <a:latin typeface="+mj-lt"/>
                        </a:rPr>
                        <a:t>On-Premises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de-DE" sz="1400" dirty="0">
                          <a:solidFill>
                            <a:schemeClr val="tx1"/>
                          </a:solidFill>
                          <a:latin typeface="+mj-lt"/>
                        </a:rPr>
                        <a:t>IaaS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de-DE" sz="1400" dirty="0">
                          <a:solidFill>
                            <a:schemeClr val="tx1"/>
                          </a:solidFill>
                          <a:latin typeface="+mj-lt"/>
                        </a:rPr>
                        <a:t>PaaS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de-DE" sz="1400" dirty="0">
                          <a:solidFill>
                            <a:schemeClr val="tx1"/>
                          </a:solidFill>
                          <a:latin typeface="+mj-lt"/>
                        </a:rPr>
                        <a:t>SaaS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90566429"/>
                  </a:ext>
                </a:extLst>
              </a:tr>
              <a:tr h="474962">
                <a:tc>
                  <a:txBody>
                    <a:bodyPr/>
                    <a:lstStyle/>
                    <a:p>
                      <a:r>
                        <a:rPr lang="de-DE" sz="1400" dirty="0">
                          <a:solidFill>
                            <a:schemeClr val="tx1"/>
                          </a:solidFill>
                          <a:latin typeface="+mj-lt"/>
                        </a:rPr>
                        <a:t>Data governance and Rights Management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sz="1400" dirty="0">
                          <a:solidFill>
                            <a:schemeClr val="tx1"/>
                          </a:solidFill>
                          <a:latin typeface="+mj-lt"/>
                        </a:rPr>
                        <a:t>Customer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5000"/>
                        <a:lumOff val="75000"/>
                      </a:schemeClr>
                    </a:solidFill>
                  </a:tcPr>
                </a:tc>
                <a:tc>
                  <a:txBody>
                    <a:bodyPr/>
                    <a:lstStyle/>
                    <a:p>
                      <a:r>
                        <a:rPr kumimoji="0" lang="de-DE" sz="1400" b="0" i="0" u="none" strike="noStrike" kern="1200" cap="none" spc="0" normalizeH="0" baseline="0" noProof="0" dirty="0">
                          <a:ln>
                            <a:noFill/>
                          </a:ln>
                          <a:solidFill>
                            <a:schemeClr val="tx1"/>
                          </a:solidFill>
                          <a:effectLst/>
                          <a:uLnTx/>
                          <a:uFillTx/>
                          <a:latin typeface="+mj-lt"/>
                          <a:ea typeface="+mn-ea"/>
                          <a:cs typeface="+mn-cs"/>
                        </a:rPr>
                        <a:t>Customer</a:t>
                      </a:r>
                      <a:endParaRPr lang="de-DE"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5000"/>
                        <a:lumOff val="75000"/>
                      </a:schemeClr>
                    </a:solidFill>
                  </a:tcPr>
                </a:tc>
                <a:tc>
                  <a:txBody>
                    <a:bodyPr/>
                    <a:lstStyle/>
                    <a:p>
                      <a:r>
                        <a:rPr kumimoji="0" lang="de-DE" sz="1400" b="0" i="0" u="none" strike="noStrike" kern="1200" cap="none" spc="0" normalizeH="0" baseline="0" noProof="0">
                          <a:ln>
                            <a:noFill/>
                          </a:ln>
                          <a:solidFill>
                            <a:schemeClr val="tx1"/>
                          </a:solidFill>
                          <a:effectLst/>
                          <a:uLnTx/>
                          <a:uFillTx/>
                          <a:latin typeface="+mj-lt"/>
                          <a:ea typeface="+mn-ea"/>
                          <a:cs typeface="+mn-cs"/>
                        </a:rPr>
                        <a:t>Customer</a:t>
                      </a:r>
                      <a:endParaRPr lang="de-DE"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5000"/>
                        <a:lumOff val="75000"/>
                      </a:schemeClr>
                    </a:solidFill>
                  </a:tcPr>
                </a:tc>
                <a:tc>
                  <a:txBody>
                    <a:bodyPr/>
                    <a:lstStyle/>
                    <a:p>
                      <a:r>
                        <a:rPr kumimoji="0" lang="de-DE" sz="1400" b="0" i="0" u="none" strike="noStrike" kern="1200" cap="none" spc="0" normalizeH="0" baseline="0" noProof="0" dirty="0">
                          <a:ln>
                            <a:noFill/>
                          </a:ln>
                          <a:solidFill>
                            <a:schemeClr val="tx1"/>
                          </a:solidFill>
                          <a:effectLst/>
                          <a:uLnTx/>
                          <a:uFillTx/>
                          <a:latin typeface="+mj-lt"/>
                          <a:ea typeface="+mn-ea"/>
                          <a:cs typeface="+mn-cs"/>
                        </a:rPr>
                        <a:t>Customer</a:t>
                      </a:r>
                      <a:endParaRPr lang="de-DE"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5000"/>
                        <a:lumOff val="75000"/>
                      </a:schemeClr>
                    </a:solidFill>
                  </a:tcPr>
                </a:tc>
                <a:extLst>
                  <a:ext uri="{0D108BD9-81ED-4DB2-BD59-A6C34878D82A}">
                    <a16:rowId xmlns:a16="http://schemas.microsoft.com/office/drawing/2014/main" val="1863667499"/>
                  </a:ext>
                </a:extLst>
              </a:tr>
              <a:tr h="385247">
                <a:tc>
                  <a:txBody>
                    <a:bodyPr/>
                    <a:lstStyle/>
                    <a:p>
                      <a:r>
                        <a:rPr lang="de-DE" sz="1400" dirty="0">
                          <a:solidFill>
                            <a:schemeClr val="tx1"/>
                          </a:solidFill>
                          <a:latin typeface="+mj-lt"/>
                        </a:rPr>
                        <a:t>Client endpoints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0" lang="de-DE" sz="1400" b="0" i="0" u="none" strike="noStrike" kern="1200" cap="none" spc="0" normalizeH="0" baseline="0" noProof="0">
                          <a:ln>
                            <a:noFill/>
                          </a:ln>
                          <a:solidFill>
                            <a:schemeClr val="tx1"/>
                          </a:solidFill>
                          <a:effectLst/>
                          <a:uLnTx/>
                          <a:uFillTx/>
                          <a:latin typeface="+mj-lt"/>
                          <a:ea typeface="+mn-ea"/>
                          <a:cs typeface="+mn-cs"/>
                        </a:rPr>
                        <a:t>Customer</a:t>
                      </a:r>
                      <a:endParaRPr lang="de-DE"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5000"/>
                        <a:lumOff val="75000"/>
                      </a:schemeClr>
                    </a:solidFill>
                  </a:tcPr>
                </a:tc>
                <a:tc>
                  <a:txBody>
                    <a:bodyPr/>
                    <a:lstStyle/>
                    <a:p>
                      <a:r>
                        <a:rPr kumimoji="0" lang="de-DE" sz="1400" b="0" i="0" u="none" strike="noStrike" kern="1200" cap="none" spc="0" normalizeH="0" baseline="0" noProof="0" dirty="0">
                          <a:ln>
                            <a:noFill/>
                          </a:ln>
                          <a:solidFill>
                            <a:schemeClr val="tx1"/>
                          </a:solidFill>
                          <a:effectLst/>
                          <a:uLnTx/>
                          <a:uFillTx/>
                          <a:latin typeface="+mj-lt"/>
                          <a:ea typeface="+mn-ea"/>
                          <a:cs typeface="+mn-cs"/>
                        </a:rPr>
                        <a:t>Customer</a:t>
                      </a:r>
                      <a:endParaRPr lang="de-DE"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5000"/>
                        <a:lumOff val="75000"/>
                      </a:schemeClr>
                    </a:solidFill>
                  </a:tcPr>
                </a:tc>
                <a:tc>
                  <a:txBody>
                    <a:bodyPr/>
                    <a:lstStyle/>
                    <a:p>
                      <a:r>
                        <a:rPr kumimoji="0" lang="de-DE" sz="1400" b="0" i="0" u="none" strike="noStrike" kern="1200" cap="none" spc="0" normalizeH="0" baseline="0" noProof="0">
                          <a:ln>
                            <a:noFill/>
                          </a:ln>
                          <a:solidFill>
                            <a:schemeClr val="tx1"/>
                          </a:solidFill>
                          <a:effectLst/>
                          <a:uLnTx/>
                          <a:uFillTx/>
                          <a:latin typeface="+mj-lt"/>
                          <a:ea typeface="+mn-ea"/>
                          <a:cs typeface="+mn-cs"/>
                        </a:rPr>
                        <a:t>Customer</a:t>
                      </a:r>
                      <a:endParaRPr lang="de-DE"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5000"/>
                        <a:lumOff val="75000"/>
                      </a:schemeClr>
                    </a:solidFill>
                  </a:tcPr>
                </a:tc>
                <a:tc>
                  <a:txBody>
                    <a:bodyPr/>
                    <a:lstStyle/>
                    <a:p>
                      <a:r>
                        <a:rPr kumimoji="0" lang="de-DE" sz="1400" b="0" i="0" u="none" strike="noStrike" kern="1200" cap="none" spc="0" normalizeH="0" baseline="0" noProof="0">
                          <a:ln>
                            <a:noFill/>
                          </a:ln>
                          <a:solidFill>
                            <a:schemeClr val="tx1"/>
                          </a:solidFill>
                          <a:effectLst/>
                          <a:uLnTx/>
                          <a:uFillTx/>
                          <a:latin typeface="+mj-lt"/>
                          <a:ea typeface="+mn-ea"/>
                          <a:cs typeface="+mn-cs"/>
                        </a:rPr>
                        <a:t>Customer</a:t>
                      </a:r>
                      <a:endParaRPr lang="de-DE"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5000"/>
                        <a:lumOff val="75000"/>
                      </a:schemeClr>
                    </a:solidFill>
                  </a:tcPr>
                </a:tc>
                <a:extLst>
                  <a:ext uri="{0D108BD9-81ED-4DB2-BD59-A6C34878D82A}">
                    <a16:rowId xmlns:a16="http://schemas.microsoft.com/office/drawing/2014/main" val="4050954191"/>
                  </a:ext>
                </a:extLst>
              </a:tr>
              <a:tr h="474962">
                <a:tc>
                  <a:txBody>
                    <a:bodyPr/>
                    <a:lstStyle/>
                    <a:p>
                      <a:r>
                        <a:rPr lang="de-DE" sz="1400" dirty="0">
                          <a:solidFill>
                            <a:schemeClr val="tx1"/>
                          </a:solidFill>
                          <a:latin typeface="+mj-lt"/>
                        </a:rPr>
                        <a:t>Account and access management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0" lang="de-DE" sz="1400" b="0" i="0" u="none" strike="noStrike" kern="1200" cap="none" spc="0" normalizeH="0" baseline="0" noProof="0" dirty="0">
                          <a:ln>
                            <a:noFill/>
                          </a:ln>
                          <a:solidFill>
                            <a:schemeClr val="tx1"/>
                          </a:solidFill>
                          <a:effectLst/>
                          <a:uLnTx/>
                          <a:uFillTx/>
                          <a:latin typeface="+mj-lt"/>
                          <a:ea typeface="+mn-ea"/>
                          <a:cs typeface="+mn-cs"/>
                        </a:rPr>
                        <a:t>Customer</a:t>
                      </a:r>
                      <a:endParaRPr lang="de-DE"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5000"/>
                        <a:lumOff val="75000"/>
                      </a:schemeClr>
                    </a:solidFill>
                  </a:tcPr>
                </a:tc>
                <a:tc>
                  <a:txBody>
                    <a:bodyPr/>
                    <a:lstStyle/>
                    <a:p>
                      <a:r>
                        <a:rPr kumimoji="0" lang="de-DE" sz="1400" b="0" i="0" u="none" strike="noStrike" kern="1200" cap="none" spc="0" normalizeH="0" baseline="0" noProof="0">
                          <a:ln>
                            <a:noFill/>
                          </a:ln>
                          <a:solidFill>
                            <a:schemeClr val="tx1"/>
                          </a:solidFill>
                          <a:effectLst/>
                          <a:uLnTx/>
                          <a:uFillTx/>
                          <a:latin typeface="+mj-lt"/>
                          <a:ea typeface="+mn-ea"/>
                          <a:cs typeface="+mn-cs"/>
                        </a:rPr>
                        <a:t>Customer</a:t>
                      </a:r>
                      <a:endParaRPr lang="de-DE"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5000"/>
                        <a:lumOff val="75000"/>
                      </a:schemeClr>
                    </a:solidFill>
                  </a:tcPr>
                </a:tc>
                <a:tc>
                  <a:txBody>
                    <a:bodyPr/>
                    <a:lstStyle/>
                    <a:p>
                      <a:r>
                        <a:rPr kumimoji="0" lang="de-DE" sz="1400" b="0" i="0" u="none" strike="noStrike" kern="1200" cap="none" spc="0" normalizeH="0" baseline="0" noProof="0" dirty="0">
                          <a:ln>
                            <a:noFill/>
                          </a:ln>
                          <a:solidFill>
                            <a:schemeClr val="tx1"/>
                          </a:solidFill>
                          <a:effectLst/>
                          <a:uLnTx/>
                          <a:uFillTx/>
                          <a:latin typeface="+mj-lt"/>
                          <a:ea typeface="+mn-ea"/>
                          <a:cs typeface="+mn-cs"/>
                        </a:rPr>
                        <a:t>Customer</a:t>
                      </a:r>
                      <a:endParaRPr lang="de-DE"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5000"/>
                        <a:lumOff val="75000"/>
                      </a:schemeClr>
                    </a:solidFill>
                  </a:tcPr>
                </a:tc>
                <a:tc>
                  <a:txBody>
                    <a:bodyPr/>
                    <a:lstStyle/>
                    <a:p>
                      <a:r>
                        <a:rPr kumimoji="0" lang="de-DE" sz="1400" b="0" i="0" u="none" strike="noStrike" kern="1200" cap="none" spc="0" normalizeH="0" baseline="0" noProof="0" dirty="0">
                          <a:ln>
                            <a:noFill/>
                          </a:ln>
                          <a:solidFill>
                            <a:schemeClr val="tx1"/>
                          </a:solidFill>
                          <a:effectLst/>
                          <a:uLnTx/>
                          <a:uFillTx/>
                          <a:latin typeface="+mj-lt"/>
                          <a:ea typeface="+mn-ea"/>
                          <a:cs typeface="+mn-cs"/>
                        </a:rPr>
                        <a:t>Customer</a:t>
                      </a:r>
                      <a:endParaRPr lang="de-DE"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5000"/>
                        <a:lumOff val="75000"/>
                      </a:schemeClr>
                    </a:solidFill>
                  </a:tcPr>
                </a:tc>
                <a:extLst>
                  <a:ext uri="{0D108BD9-81ED-4DB2-BD59-A6C34878D82A}">
                    <a16:rowId xmlns:a16="http://schemas.microsoft.com/office/drawing/2014/main" val="1269630258"/>
                  </a:ext>
                </a:extLst>
              </a:tr>
              <a:tr h="474962">
                <a:tc>
                  <a:txBody>
                    <a:bodyPr/>
                    <a:lstStyle/>
                    <a:p>
                      <a:r>
                        <a:rPr lang="de-DE" sz="1400" dirty="0">
                          <a:solidFill>
                            <a:schemeClr val="tx1"/>
                          </a:solidFill>
                          <a:latin typeface="+mj-lt"/>
                        </a:rPr>
                        <a:t>Identity and directory infrastructure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0" lang="de-DE" sz="1400" b="0" i="0" u="none" strike="noStrike" kern="1200" cap="none" spc="0" normalizeH="0" baseline="0" noProof="0" dirty="0">
                          <a:ln>
                            <a:noFill/>
                          </a:ln>
                          <a:solidFill>
                            <a:schemeClr val="tx1"/>
                          </a:solidFill>
                          <a:effectLst/>
                          <a:uLnTx/>
                          <a:uFillTx/>
                          <a:latin typeface="+mj-lt"/>
                          <a:ea typeface="+mn-ea"/>
                          <a:cs typeface="+mn-cs"/>
                        </a:rPr>
                        <a:t>Customer</a:t>
                      </a:r>
                      <a:endParaRPr lang="de-DE"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5000"/>
                        <a:lumOff val="75000"/>
                      </a:schemeClr>
                    </a:solidFill>
                  </a:tcPr>
                </a:tc>
                <a:tc>
                  <a:txBody>
                    <a:bodyPr/>
                    <a:lstStyle/>
                    <a:p>
                      <a:r>
                        <a:rPr kumimoji="0" lang="de-DE" sz="1400" b="0" i="0" u="none" strike="noStrike" kern="1200" cap="none" spc="0" normalizeH="0" baseline="0" noProof="0">
                          <a:ln>
                            <a:noFill/>
                          </a:ln>
                          <a:solidFill>
                            <a:schemeClr val="tx1"/>
                          </a:solidFill>
                          <a:effectLst/>
                          <a:uLnTx/>
                          <a:uFillTx/>
                          <a:latin typeface="+mj-lt"/>
                          <a:ea typeface="+mn-ea"/>
                          <a:cs typeface="+mn-cs"/>
                        </a:rPr>
                        <a:t>Customer</a:t>
                      </a:r>
                      <a:endParaRPr lang="de-DE"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5000"/>
                        <a:lumOff val="75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de-DE" sz="1400" b="0" i="0" u="none" strike="noStrike" kern="1200" cap="none" spc="0" normalizeH="0" baseline="0" noProof="0" dirty="0">
                          <a:ln>
                            <a:noFill/>
                          </a:ln>
                          <a:solidFill>
                            <a:schemeClr val="tx1"/>
                          </a:solidFill>
                          <a:effectLst/>
                          <a:uLnTx/>
                          <a:uFillTx/>
                          <a:latin typeface="+mj-lt"/>
                          <a:ea typeface="+mn-ea"/>
                          <a:cs typeface="+mn-cs"/>
                        </a:rPr>
                        <a:t>Microsoft/</a:t>
                      </a:r>
                    </a:p>
                    <a:p>
                      <a:pPr marL="0" marR="0" lvl="0" indent="0" algn="l" defTabSz="932742" rtl="0" eaLnBrk="1" fontAlgn="auto" latinLnBrk="0" hangingPunct="1">
                        <a:lnSpc>
                          <a:spcPct val="100000"/>
                        </a:lnSpc>
                        <a:spcBef>
                          <a:spcPts val="0"/>
                        </a:spcBef>
                        <a:spcAft>
                          <a:spcPts val="0"/>
                        </a:spcAft>
                        <a:buClrTx/>
                        <a:buSzTx/>
                        <a:buFontTx/>
                        <a:buNone/>
                        <a:tabLst/>
                        <a:defRPr/>
                      </a:pPr>
                      <a:r>
                        <a:rPr kumimoji="0" lang="de-DE" sz="1400" b="0" i="0" u="none" strike="noStrike" kern="1200" cap="none" spc="0" normalizeH="0" baseline="0" noProof="0" dirty="0">
                          <a:ln>
                            <a:noFill/>
                          </a:ln>
                          <a:solidFill>
                            <a:schemeClr val="tx1"/>
                          </a:solidFill>
                          <a:effectLst/>
                          <a:uLnTx/>
                          <a:uFillTx/>
                          <a:latin typeface="+mj-lt"/>
                          <a:ea typeface="+mn-ea"/>
                          <a:cs typeface="+mn-cs"/>
                        </a:rPr>
                        <a:t>Customer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de-DE" sz="1400" b="0" i="0" u="none" strike="noStrike" kern="1200" cap="none" spc="0" normalizeH="0" baseline="0" noProof="0" dirty="0">
                          <a:ln>
                            <a:noFill/>
                          </a:ln>
                          <a:solidFill>
                            <a:schemeClr val="tx1"/>
                          </a:solidFill>
                          <a:effectLst/>
                          <a:uLnTx/>
                          <a:uFillTx/>
                          <a:latin typeface="+mj-lt"/>
                          <a:ea typeface="+mn-ea"/>
                          <a:cs typeface="+mn-cs"/>
                        </a:rPr>
                        <a:t>Microsoft/</a:t>
                      </a:r>
                    </a:p>
                    <a:p>
                      <a:pPr marL="0" marR="0" lvl="0" indent="0" algn="l" defTabSz="932742" rtl="0" eaLnBrk="1" fontAlgn="auto" latinLnBrk="0" hangingPunct="1">
                        <a:lnSpc>
                          <a:spcPct val="100000"/>
                        </a:lnSpc>
                        <a:spcBef>
                          <a:spcPts val="0"/>
                        </a:spcBef>
                        <a:spcAft>
                          <a:spcPts val="0"/>
                        </a:spcAft>
                        <a:buClrTx/>
                        <a:buSzTx/>
                        <a:buFontTx/>
                        <a:buNone/>
                        <a:tabLst/>
                        <a:defRPr/>
                      </a:pPr>
                      <a:r>
                        <a:rPr kumimoji="0" lang="de-DE" sz="1400" b="0" i="0" u="none" strike="noStrike" kern="1200" cap="none" spc="0" normalizeH="0" baseline="0" noProof="0" dirty="0">
                          <a:ln>
                            <a:noFill/>
                          </a:ln>
                          <a:solidFill>
                            <a:schemeClr val="tx1"/>
                          </a:solidFill>
                          <a:effectLst/>
                          <a:uLnTx/>
                          <a:uFillTx/>
                          <a:latin typeface="+mj-lt"/>
                          <a:ea typeface="+mn-ea"/>
                          <a:cs typeface="+mn-cs"/>
                        </a:rPr>
                        <a:t>Customer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936489739"/>
                  </a:ext>
                </a:extLst>
              </a:tr>
              <a:tr h="474962">
                <a:tc>
                  <a:txBody>
                    <a:bodyPr/>
                    <a:lstStyle/>
                    <a:p>
                      <a:r>
                        <a:rPr lang="de-DE" sz="1400" dirty="0">
                          <a:solidFill>
                            <a:schemeClr val="tx1"/>
                          </a:solidFill>
                          <a:latin typeface="+mj-lt"/>
                        </a:rPr>
                        <a:t>Application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0" lang="de-DE" sz="1400" b="0" i="0" u="none" strike="noStrike" kern="1200" cap="none" spc="0" normalizeH="0" baseline="0" noProof="0">
                          <a:ln>
                            <a:noFill/>
                          </a:ln>
                          <a:solidFill>
                            <a:schemeClr val="tx1"/>
                          </a:solidFill>
                          <a:effectLst/>
                          <a:uLnTx/>
                          <a:uFillTx/>
                          <a:latin typeface="+mj-lt"/>
                          <a:ea typeface="+mn-ea"/>
                          <a:cs typeface="+mn-cs"/>
                        </a:rPr>
                        <a:t>Customer</a:t>
                      </a:r>
                      <a:endParaRPr lang="de-DE"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5000"/>
                        <a:lumOff val="75000"/>
                      </a:schemeClr>
                    </a:solidFill>
                  </a:tcPr>
                </a:tc>
                <a:tc>
                  <a:txBody>
                    <a:bodyPr/>
                    <a:lstStyle/>
                    <a:p>
                      <a:r>
                        <a:rPr kumimoji="0" lang="de-DE" sz="1400" b="0" i="0" u="none" strike="noStrike" kern="1200" cap="none" spc="0" normalizeH="0" baseline="0" noProof="0">
                          <a:ln>
                            <a:noFill/>
                          </a:ln>
                          <a:solidFill>
                            <a:schemeClr val="tx1"/>
                          </a:solidFill>
                          <a:effectLst/>
                          <a:uLnTx/>
                          <a:uFillTx/>
                          <a:latin typeface="+mj-lt"/>
                          <a:ea typeface="+mn-ea"/>
                          <a:cs typeface="+mn-cs"/>
                        </a:rPr>
                        <a:t>Customer</a:t>
                      </a:r>
                      <a:endParaRPr lang="de-DE"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5000"/>
                        <a:lumOff val="75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de-DE" sz="1400" b="0" i="0" u="none" strike="noStrike" kern="1200" cap="none" spc="0" normalizeH="0" baseline="0" noProof="0">
                          <a:ln>
                            <a:noFill/>
                          </a:ln>
                          <a:solidFill>
                            <a:schemeClr val="tx1"/>
                          </a:solidFill>
                          <a:effectLst/>
                          <a:uLnTx/>
                          <a:uFillTx/>
                          <a:latin typeface="+mj-lt"/>
                          <a:ea typeface="+mn-ea"/>
                          <a:cs typeface="+mn-cs"/>
                        </a:rPr>
                        <a:t>Microsoft/</a:t>
                      </a:r>
                    </a:p>
                    <a:p>
                      <a:pPr marL="0" marR="0" lvl="0" indent="0" algn="l" defTabSz="932742" rtl="0" eaLnBrk="1" fontAlgn="auto" latinLnBrk="0" hangingPunct="1">
                        <a:lnSpc>
                          <a:spcPct val="100000"/>
                        </a:lnSpc>
                        <a:spcBef>
                          <a:spcPts val="0"/>
                        </a:spcBef>
                        <a:spcAft>
                          <a:spcPts val="0"/>
                        </a:spcAft>
                        <a:buClrTx/>
                        <a:buSzTx/>
                        <a:buFontTx/>
                        <a:buNone/>
                        <a:tabLst/>
                        <a:defRPr/>
                      </a:pPr>
                      <a:r>
                        <a:rPr kumimoji="0" lang="de-DE" sz="1400" b="0" i="0" u="none" strike="noStrike" kern="1200" cap="none" spc="0" normalizeH="0" baseline="0" noProof="0">
                          <a:ln>
                            <a:noFill/>
                          </a:ln>
                          <a:solidFill>
                            <a:schemeClr val="tx1"/>
                          </a:solidFill>
                          <a:effectLst/>
                          <a:uLnTx/>
                          <a:uFillTx/>
                          <a:latin typeface="+mj-lt"/>
                          <a:ea typeface="+mn-ea"/>
                          <a:cs typeface="+mn-cs"/>
                        </a:rPr>
                        <a:t>Customer</a:t>
                      </a:r>
                      <a:endParaRPr kumimoji="0" lang="de-DE" sz="1400" b="0" i="0" u="none" strike="noStrike" kern="1200" cap="none" spc="0" normalizeH="0" baseline="0" noProof="0" dirty="0">
                        <a:ln>
                          <a:noFill/>
                        </a:ln>
                        <a:solidFill>
                          <a:schemeClr val="tx1"/>
                        </a:solidFill>
                        <a:effectLst/>
                        <a:uLnTx/>
                        <a:uFillTx/>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r>
                        <a:rPr kumimoji="0" lang="de-DE" sz="1400" b="0" i="0" u="none" strike="noStrike" kern="1200" cap="none" spc="0" normalizeH="0" baseline="0" noProof="0">
                          <a:ln>
                            <a:noFill/>
                          </a:ln>
                          <a:solidFill>
                            <a:schemeClr val="tx1"/>
                          </a:solidFill>
                          <a:effectLst/>
                          <a:uLnTx/>
                          <a:uFillTx/>
                          <a:latin typeface="+mj-lt"/>
                          <a:ea typeface="+mn-ea"/>
                          <a:cs typeface="+mn-cs"/>
                        </a:rPr>
                        <a:t>Microsoft</a:t>
                      </a:r>
                      <a:endParaRPr lang="de-DE"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extLst>
                  <a:ext uri="{0D108BD9-81ED-4DB2-BD59-A6C34878D82A}">
                    <a16:rowId xmlns:a16="http://schemas.microsoft.com/office/drawing/2014/main" val="1859470329"/>
                  </a:ext>
                </a:extLst>
              </a:tr>
              <a:tr h="474962">
                <a:tc>
                  <a:txBody>
                    <a:bodyPr/>
                    <a:lstStyle/>
                    <a:p>
                      <a:r>
                        <a:rPr lang="de-DE" sz="1400" dirty="0">
                          <a:solidFill>
                            <a:schemeClr val="tx1"/>
                          </a:solidFill>
                          <a:latin typeface="+mj-lt"/>
                        </a:rPr>
                        <a:t>Network controls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0" lang="de-DE" sz="1400" b="0" i="0" u="none" strike="noStrike" kern="1200" cap="none" spc="0" normalizeH="0" baseline="0" noProof="0">
                          <a:ln>
                            <a:noFill/>
                          </a:ln>
                          <a:solidFill>
                            <a:schemeClr val="tx1"/>
                          </a:solidFill>
                          <a:effectLst/>
                          <a:uLnTx/>
                          <a:uFillTx/>
                          <a:latin typeface="+mj-lt"/>
                          <a:ea typeface="+mn-ea"/>
                          <a:cs typeface="+mn-cs"/>
                        </a:rPr>
                        <a:t>Customer</a:t>
                      </a:r>
                      <a:endParaRPr lang="de-DE"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5000"/>
                        <a:lumOff val="75000"/>
                      </a:schemeClr>
                    </a:solidFill>
                  </a:tcPr>
                </a:tc>
                <a:tc>
                  <a:txBody>
                    <a:bodyPr/>
                    <a:lstStyle/>
                    <a:p>
                      <a:r>
                        <a:rPr kumimoji="0" lang="de-DE" sz="1400" b="0" i="0" u="none" strike="noStrike" kern="1200" cap="none" spc="0" normalizeH="0" baseline="0" noProof="0">
                          <a:ln>
                            <a:noFill/>
                          </a:ln>
                          <a:solidFill>
                            <a:schemeClr val="tx1"/>
                          </a:solidFill>
                          <a:effectLst/>
                          <a:uLnTx/>
                          <a:uFillTx/>
                          <a:latin typeface="+mj-lt"/>
                          <a:ea typeface="+mn-ea"/>
                          <a:cs typeface="+mn-cs"/>
                        </a:rPr>
                        <a:t>Customer</a:t>
                      </a:r>
                      <a:endParaRPr lang="de-DE"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5000"/>
                        <a:lumOff val="75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de-DE" sz="1400" b="0" i="0" u="none" strike="noStrike" kern="1200" cap="none" spc="0" normalizeH="0" baseline="0" noProof="0" dirty="0">
                          <a:ln>
                            <a:noFill/>
                          </a:ln>
                          <a:solidFill>
                            <a:schemeClr val="tx1"/>
                          </a:solidFill>
                          <a:effectLst/>
                          <a:uLnTx/>
                          <a:uFillTx/>
                          <a:latin typeface="+mj-lt"/>
                          <a:ea typeface="+mn-ea"/>
                          <a:cs typeface="+mn-cs"/>
                        </a:rPr>
                        <a:t>Microsoft/</a:t>
                      </a:r>
                    </a:p>
                    <a:p>
                      <a:pPr marL="0" marR="0" lvl="0" indent="0" algn="l" defTabSz="932742" rtl="0" eaLnBrk="1" fontAlgn="auto" latinLnBrk="0" hangingPunct="1">
                        <a:lnSpc>
                          <a:spcPct val="100000"/>
                        </a:lnSpc>
                        <a:spcBef>
                          <a:spcPts val="0"/>
                        </a:spcBef>
                        <a:spcAft>
                          <a:spcPts val="0"/>
                        </a:spcAft>
                        <a:buClrTx/>
                        <a:buSzTx/>
                        <a:buFontTx/>
                        <a:buNone/>
                        <a:tabLst/>
                        <a:defRPr/>
                      </a:pPr>
                      <a:r>
                        <a:rPr kumimoji="0" lang="de-DE" sz="1400" b="0" i="0" u="none" strike="noStrike" kern="1200" cap="none" spc="0" normalizeH="0" baseline="0" noProof="0" dirty="0">
                          <a:ln>
                            <a:noFill/>
                          </a:ln>
                          <a:solidFill>
                            <a:schemeClr val="tx1"/>
                          </a:solidFill>
                          <a:effectLst/>
                          <a:uLnTx/>
                          <a:uFillTx/>
                          <a:latin typeface="+mj-lt"/>
                          <a:ea typeface="+mn-ea"/>
                          <a:cs typeface="+mn-cs"/>
                        </a:rPr>
                        <a:t>Customer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r>
                        <a:rPr kumimoji="0" lang="de-DE" sz="1400" b="0" i="0" u="none" strike="noStrike" kern="1200" cap="none" spc="0" normalizeH="0" baseline="0" noProof="0">
                          <a:ln>
                            <a:noFill/>
                          </a:ln>
                          <a:solidFill>
                            <a:schemeClr val="tx1"/>
                          </a:solidFill>
                          <a:effectLst/>
                          <a:uLnTx/>
                          <a:uFillTx/>
                          <a:latin typeface="+mj-lt"/>
                          <a:ea typeface="+mn-ea"/>
                          <a:cs typeface="+mn-cs"/>
                        </a:rPr>
                        <a:t>Microsoft</a:t>
                      </a:r>
                      <a:endParaRPr lang="de-DE"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extLst>
                  <a:ext uri="{0D108BD9-81ED-4DB2-BD59-A6C34878D82A}">
                    <a16:rowId xmlns:a16="http://schemas.microsoft.com/office/drawing/2014/main" val="724286487"/>
                  </a:ext>
                </a:extLst>
              </a:tr>
              <a:tr h="385247">
                <a:tc>
                  <a:txBody>
                    <a:bodyPr/>
                    <a:lstStyle/>
                    <a:p>
                      <a:r>
                        <a:rPr lang="de-DE" sz="1400" dirty="0">
                          <a:solidFill>
                            <a:schemeClr val="tx1"/>
                          </a:solidFill>
                          <a:latin typeface="+mj-lt"/>
                        </a:rPr>
                        <a:t>Operating system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0" lang="de-DE" sz="1400" b="0" i="0" u="none" strike="noStrike" kern="1200" cap="none" spc="0" normalizeH="0" baseline="0" noProof="0">
                          <a:ln>
                            <a:noFill/>
                          </a:ln>
                          <a:solidFill>
                            <a:schemeClr val="tx1"/>
                          </a:solidFill>
                          <a:effectLst/>
                          <a:uLnTx/>
                          <a:uFillTx/>
                          <a:latin typeface="+mj-lt"/>
                          <a:ea typeface="+mn-ea"/>
                          <a:cs typeface="+mn-cs"/>
                        </a:rPr>
                        <a:t>Customer</a:t>
                      </a:r>
                      <a:endParaRPr lang="de-DE"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5000"/>
                        <a:lumOff val="75000"/>
                      </a:schemeClr>
                    </a:solidFill>
                  </a:tcPr>
                </a:tc>
                <a:tc>
                  <a:txBody>
                    <a:bodyPr/>
                    <a:lstStyle/>
                    <a:p>
                      <a:r>
                        <a:rPr kumimoji="0" lang="de-DE" sz="1400" b="0" i="0" u="none" strike="noStrike" kern="1200" cap="none" spc="0" normalizeH="0" baseline="0" noProof="0" dirty="0">
                          <a:ln>
                            <a:noFill/>
                          </a:ln>
                          <a:solidFill>
                            <a:schemeClr val="tx1"/>
                          </a:solidFill>
                          <a:effectLst/>
                          <a:uLnTx/>
                          <a:uFillTx/>
                          <a:latin typeface="+mj-lt"/>
                          <a:ea typeface="+mn-ea"/>
                          <a:cs typeface="+mn-cs"/>
                        </a:rPr>
                        <a:t>Customer</a:t>
                      </a:r>
                      <a:endParaRPr lang="de-DE"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5000"/>
                        <a:lumOff val="75000"/>
                      </a:schemeClr>
                    </a:solidFill>
                  </a:tcPr>
                </a:tc>
                <a:tc>
                  <a:txBody>
                    <a:bodyPr/>
                    <a:lstStyle/>
                    <a:p>
                      <a:r>
                        <a:rPr lang="de-DE" sz="1400" dirty="0">
                          <a:solidFill>
                            <a:schemeClr val="tx1"/>
                          </a:solidFill>
                          <a:latin typeface="+mj-lt"/>
                        </a:rPr>
                        <a:t>Microsoft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r>
                        <a:rPr kumimoji="0" lang="de-DE" sz="1400" b="0" i="0" u="none" strike="noStrike" kern="1200" cap="none" spc="0" normalizeH="0" baseline="0" noProof="0" dirty="0">
                          <a:ln>
                            <a:noFill/>
                          </a:ln>
                          <a:solidFill>
                            <a:schemeClr val="tx1"/>
                          </a:solidFill>
                          <a:effectLst/>
                          <a:uLnTx/>
                          <a:uFillTx/>
                          <a:latin typeface="+mj-lt"/>
                          <a:ea typeface="+mn-ea"/>
                          <a:cs typeface="+mn-cs"/>
                        </a:rPr>
                        <a:t>Microsoft</a:t>
                      </a:r>
                      <a:endParaRPr lang="de-DE"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extLst>
                  <a:ext uri="{0D108BD9-81ED-4DB2-BD59-A6C34878D82A}">
                    <a16:rowId xmlns:a16="http://schemas.microsoft.com/office/drawing/2014/main" val="553248286"/>
                  </a:ext>
                </a:extLst>
              </a:tr>
              <a:tr h="385247">
                <a:tc>
                  <a:txBody>
                    <a:bodyPr/>
                    <a:lstStyle/>
                    <a:p>
                      <a:r>
                        <a:rPr lang="de-DE" sz="1400" dirty="0">
                          <a:solidFill>
                            <a:schemeClr val="tx1"/>
                          </a:solidFill>
                          <a:latin typeface="+mj-lt"/>
                        </a:rPr>
                        <a:t>Physical hosts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0" lang="de-DE" sz="1400" b="0" i="0" u="none" strike="noStrike" kern="1200" cap="none" spc="0" normalizeH="0" baseline="0" noProof="0">
                          <a:ln>
                            <a:noFill/>
                          </a:ln>
                          <a:solidFill>
                            <a:schemeClr val="tx1"/>
                          </a:solidFill>
                          <a:effectLst/>
                          <a:uLnTx/>
                          <a:uFillTx/>
                          <a:latin typeface="+mj-lt"/>
                          <a:ea typeface="+mn-ea"/>
                          <a:cs typeface="+mn-cs"/>
                        </a:rPr>
                        <a:t>Customer</a:t>
                      </a:r>
                      <a:endParaRPr lang="de-DE"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5000"/>
                        <a:lumOff val="75000"/>
                      </a:schemeClr>
                    </a:solidFill>
                  </a:tcPr>
                </a:tc>
                <a:tc>
                  <a:txBody>
                    <a:bodyPr/>
                    <a:lstStyle/>
                    <a:p>
                      <a:r>
                        <a:rPr kumimoji="0" lang="de-DE" sz="1400" b="0" i="0" u="none" strike="noStrike" kern="1200" cap="none" spc="0" normalizeH="0" baseline="0" noProof="0">
                          <a:ln>
                            <a:noFill/>
                          </a:ln>
                          <a:solidFill>
                            <a:schemeClr val="tx1"/>
                          </a:solidFill>
                          <a:effectLst/>
                          <a:uLnTx/>
                          <a:uFillTx/>
                          <a:latin typeface="+mj-lt"/>
                          <a:ea typeface="+mn-ea"/>
                          <a:cs typeface="+mn-cs"/>
                        </a:rPr>
                        <a:t>Microsoft</a:t>
                      </a:r>
                      <a:endParaRPr lang="de-DE"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r>
                        <a:rPr kumimoji="0" lang="de-DE" sz="1400" b="0" i="0" u="none" strike="noStrike" kern="1200" cap="none" spc="0" normalizeH="0" baseline="0" noProof="0">
                          <a:ln>
                            <a:noFill/>
                          </a:ln>
                          <a:solidFill>
                            <a:schemeClr val="tx1"/>
                          </a:solidFill>
                          <a:effectLst/>
                          <a:uLnTx/>
                          <a:uFillTx/>
                          <a:latin typeface="+mj-lt"/>
                          <a:ea typeface="+mn-ea"/>
                          <a:cs typeface="+mn-cs"/>
                        </a:rPr>
                        <a:t>Microsoft</a:t>
                      </a:r>
                      <a:endParaRPr lang="de-DE"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r>
                        <a:rPr kumimoji="0" lang="de-DE" sz="1400" b="0" i="0" u="none" strike="noStrike" kern="1200" cap="none" spc="0" normalizeH="0" baseline="0" noProof="0" dirty="0">
                          <a:ln>
                            <a:noFill/>
                          </a:ln>
                          <a:solidFill>
                            <a:schemeClr val="tx1"/>
                          </a:solidFill>
                          <a:effectLst/>
                          <a:uLnTx/>
                          <a:uFillTx/>
                          <a:latin typeface="+mj-lt"/>
                          <a:ea typeface="+mn-ea"/>
                          <a:cs typeface="+mn-cs"/>
                        </a:rPr>
                        <a:t>Microsoft</a:t>
                      </a:r>
                      <a:endParaRPr lang="de-DE"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extLst>
                  <a:ext uri="{0D108BD9-81ED-4DB2-BD59-A6C34878D82A}">
                    <a16:rowId xmlns:a16="http://schemas.microsoft.com/office/drawing/2014/main" val="1138695883"/>
                  </a:ext>
                </a:extLst>
              </a:tr>
              <a:tr h="385247">
                <a:tc>
                  <a:txBody>
                    <a:bodyPr/>
                    <a:lstStyle/>
                    <a:p>
                      <a:r>
                        <a:rPr lang="de-DE" sz="1400" dirty="0">
                          <a:solidFill>
                            <a:schemeClr val="tx1"/>
                          </a:solidFill>
                          <a:latin typeface="+mj-lt"/>
                        </a:rPr>
                        <a:t>Physical network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0" lang="de-DE" sz="1400" b="0" i="0" u="none" strike="noStrike" kern="1200" cap="none" spc="0" normalizeH="0" baseline="0" noProof="0">
                          <a:ln>
                            <a:noFill/>
                          </a:ln>
                          <a:solidFill>
                            <a:schemeClr val="tx1"/>
                          </a:solidFill>
                          <a:effectLst/>
                          <a:uLnTx/>
                          <a:uFillTx/>
                          <a:latin typeface="+mj-lt"/>
                          <a:ea typeface="+mn-ea"/>
                          <a:cs typeface="+mn-cs"/>
                        </a:rPr>
                        <a:t>Customer</a:t>
                      </a:r>
                      <a:endParaRPr lang="de-DE"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5000"/>
                        <a:lumOff val="75000"/>
                      </a:schemeClr>
                    </a:solidFill>
                  </a:tcPr>
                </a:tc>
                <a:tc>
                  <a:txBody>
                    <a:bodyPr/>
                    <a:lstStyle/>
                    <a:p>
                      <a:r>
                        <a:rPr kumimoji="0" lang="de-DE" sz="1400" b="0" i="0" u="none" strike="noStrike" kern="1200" cap="none" spc="0" normalizeH="0" baseline="0" noProof="0">
                          <a:ln>
                            <a:noFill/>
                          </a:ln>
                          <a:solidFill>
                            <a:schemeClr val="tx1"/>
                          </a:solidFill>
                          <a:effectLst/>
                          <a:uLnTx/>
                          <a:uFillTx/>
                          <a:latin typeface="+mj-lt"/>
                          <a:ea typeface="+mn-ea"/>
                          <a:cs typeface="+mn-cs"/>
                        </a:rPr>
                        <a:t>Microsoft</a:t>
                      </a:r>
                      <a:endParaRPr lang="de-DE"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r>
                        <a:rPr kumimoji="0" lang="de-DE" sz="1400" b="0" i="0" u="none" strike="noStrike" kern="1200" cap="none" spc="0" normalizeH="0" baseline="0" noProof="0">
                          <a:ln>
                            <a:noFill/>
                          </a:ln>
                          <a:solidFill>
                            <a:schemeClr val="tx1"/>
                          </a:solidFill>
                          <a:effectLst/>
                          <a:uLnTx/>
                          <a:uFillTx/>
                          <a:latin typeface="+mj-lt"/>
                          <a:ea typeface="+mn-ea"/>
                          <a:cs typeface="+mn-cs"/>
                        </a:rPr>
                        <a:t>Microsoft</a:t>
                      </a:r>
                      <a:endParaRPr lang="de-DE"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r>
                        <a:rPr kumimoji="0" lang="de-DE" sz="1400" b="0" i="0" u="none" strike="noStrike" kern="1200" cap="none" spc="0" normalizeH="0" baseline="0" noProof="0" dirty="0">
                          <a:ln>
                            <a:noFill/>
                          </a:ln>
                          <a:solidFill>
                            <a:schemeClr val="tx1"/>
                          </a:solidFill>
                          <a:effectLst/>
                          <a:uLnTx/>
                          <a:uFillTx/>
                          <a:latin typeface="+mj-lt"/>
                          <a:ea typeface="+mn-ea"/>
                          <a:cs typeface="+mn-cs"/>
                        </a:rPr>
                        <a:t>Microsoft</a:t>
                      </a:r>
                      <a:endParaRPr lang="de-DE"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extLst>
                  <a:ext uri="{0D108BD9-81ED-4DB2-BD59-A6C34878D82A}">
                    <a16:rowId xmlns:a16="http://schemas.microsoft.com/office/drawing/2014/main" val="537528356"/>
                  </a:ext>
                </a:extLst>
              </a:tr>
              <a:tr h="385247">
                <a:tc>
                  <a:txBody>
                    <a:bodyPr/>
                    <a:lstStyle/>
                    <a:p>
                      <a:r>
                        <a:rPr lang="de-DE" sz="1400" dirty="0">
                          <a:solidFill>
                            <a:schemeClr val="tx1"/>
                          </a:solidFill>
                          <a:latin typeface="+mj-lt"/>
                        </a:rPr>
                        <a:t>Physical datacenter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0" lang="de-DE" sz="1400" b="0" i="0" u="none" strike="noStrike" kern="1200" cap="none" spc="0" normalizeH="0" baseline="0" noProof="0" dirty="0">
                          <a:ln>
                            <a:noFill/>
                          </a:ln>
                          <a:solidFill>
                            <a:schemeClr val="tx1"/>
                          </a:solidFill>
                          <a:effectLst/>
                          <a:uLnTx/>
                          <a:uFillTx/>
                          <a:latin typeface="+mj-lt"/>
                          <a:ea typeface="+mn-ea"/>
                          <a:cs typeface="+mn-cs"/>
                        </a:rPr>
                        <a:t>Customer</a:t>
                      </a:r>
                      <a:endParaRPr lang="de-DE"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5000"/>
                        <a:lumOff val="75000"/>
                      </a:schemeClr>
                    </a:solidFill>
                  </a:tcPr>
                </a:tc>
                <a:tc>
                  <a:txBody>
                    <a:bodyPr/>
                    <a:lstStyle/>
                    <a:p>
                      <a:r>
                        <a:rPr kumimoji="0" lang="de-DE" sz="1400" b="0" i="0" u="none" strike="noStrike" kern="1200" cap="none" spc="0" normalizeH="0" baseline="0" noProof="0">
                          <a:ln>
                            <a:noFill/>
                          </a:ln>
                          <a:solidFill>
                            <a:schemeClr val="tx1"/>
                          </a:solidFill>
                          <a:effectLst/>
                          <a:uLnTx/>
                          <a:uFillTx/>
                          <a:latin typeface="+mj-lt"/>
                          <a:ea typeface="+mn-ea"/>
                          <a:cs typeface="+mn-cs"/>
                        </a:rPr>
                        <a:t>Microsoft</a:t>
                      </a:r>
                      <a:endParaRPr lang="de-DE"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r>
                        <a:rPr kumimoji="0" lang="de-DE" sz="1400" b="0" i="0" u="none" strike="noStrike" kern="1200" cap="none" spc="0" normalizeH="0" baseline="0" noProof="0">
                          <a:ln>
                            <a:noFill/>
                          </a:ln>
                          <a:solidFill>
                            <a:schemeClr val="tx1"/>
                          </a:solidFill>
                          <a:effectLst/>
                          <a:uLnTx/>
                          <a:uFillTx/>
                          <a:latin typeface="+mj-lt"/>
                          <a:ea typeface="+mn-ea"/>
                          <a:cs typeface="+mn-cs"/>
                        </a:rPr>
                        <a:t>Microsoft</a:t>
                      </a:r>
                      <a:endParaRPr lang="de-DE"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r>
                        <a:rPr kumimoji="0" lang="de-DE" sz="1400" b="0" i="0" u="none" strike="noStrike" kern="1200" cap="none" spc="0" normalizeH="0" baseline="0" noProof="0" dirty="0">
                          <a:ln>
                            <a:noFill/>
                          </a:ln>
                          <a:solidFill>
                            <a:schemeClr val="tx1"/>
                          </a:solidFill>
                          <a:effectLst/>
                          <a:uLnTx/>
                          <a:uFillTx/>
                          <a:latin typeface="+mj-lt"/>
                          <a:ea typeface="+mn-ea"/>
                          <a:cs typeface="+mn-cs"/>
                        </a:rPr>
                        <a:t>Microsoft</a:t>
                      </a:r>
                      <a:endParaRPr lang="de-DE" sz="14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extLst>
                  <a:ext uri="{0D108BD9-81ED-4DB2-BD59-A6C34878D82A}">
                    <a16:rowId xmlns:a16="http://schemas.microsoft.com/office/drawing/2014/main" val="3209506587"/>
                  </a:ext>
                </a:extLst>
              </a:tr>
            </a:tbl>
          </a:graphicData>
        </a:graphic>
      </p:graphicFrame>
    </p:spTree>
    <p:extLst>
      <p:ext uri="{BB962C8B-B14F-4D97-AF65-F5344CB8AC3E}">
        <p14:creationId xmlns:p14="http://schemas.microsoft.com/office/powerpoint/2010/main" val="482162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noProof="0" dirty="0"/>
              <a:t>Network Security Groups (NSGs)</a:t>
            </a:r>
          </a:p>
        </p:txBody>
      </p:sp>
      <p:sp>
        <p:nvSpPr>
          <p:cNvPr id="6" name="Text Placeholder 5"/>
          <p:cNvSpPr>
            <a:spLocks noGrp="1"/>
          </p:cNvSpPr>
          <p:nvPr>
            <p:ph sz="quarter" idx="4294967295"/>
          </p:nvPr>
        </p:nvSpPr>
        <p:spPr>
          <a:xfrm>
            <a:off x="419100" y="1456896"/>
            <a:ext cx="11340811" cy="3362202"/>
          </a:xfrm>
        </p:spPr>
        <p:txBody>
          <a:bodyPr/>
          <a:lstStyle/>
          <a:p>
            <a:pPr marL="0" indent="0">
              <a:buNone/>
            </a:pPr>
            <a:r>
              <a:rPr lang="en-US" sz="2400" b="1" dirty="0"/>
              <a:t>Network Security Groups (NSGs) </a:t>
            </a:r>
            <a:r>
              <a:rPr lang="en-US" sz="2400" dirty="0">
                <a:latin typeface="+mn-lt"/>
              </a:rPr>
              <a:t>f</a:t>
            </a:r>
            <a:r>
              <a:rPr lang="en-US" sz="2400" noProof="0" dirty="0" err="1">
                <a:latin typeface="+mn-lt"/>
              </a:rPr>
              <a:t>ilter</a:t>
            </a:r>
            <a:r>
              <a:rPr lang="en-US" sz="2400" noProof="0" dirty="0">
                <a:latin typeface="+mn-lt"/>
              </a:rPr>
              <a:t> network traffic to and from Azure resources on Azure Virtual Networks.</a:t>
            </a:r>
          </a:p>
          <a:p>
            <a:pPr marL="0" indent="0">
              <a:buNone/>
            </a:pPr>
            <a:endParaRPr lang="en-US" sz="2400" noProof="0" dirty="0">
              <a:latin typeface="+mn-lt"/>
            </a:endParaRPr>
          </a:p>
          <a:p>
            <a:pPr marL="285750" indent="-285750">
              <a:lnSpc>
                <a:spcPct val="114000"/>
              </a:lnSpc>
              <a:buFont typeface="Arial" panose="020B0604020202020204" pitchFamily="34" charset="0"/>
              <a:buChar char="•"/>
            </a:pPr>
            <a:r>
              <a:rPr lang="en-US" sz="2400" dirty="0">
                <a:latin typeface="+mn-lt"/>
              </a:rPr>
              <a:t>Set inbound and outbound rules to filter by source and destination IP address, port, and protocol.</a:t>
            </a:r>
          </a:p>
          <a:p>
            <a:pPr marL="285750" indent="-285750">
              <a:lnSpc>
                <a:spcPct val="114000"/>
              </a:lnSpc>
              <a:buFont typeface="Arial" panose="020B0604020202020204" pitchFamily="34" charset="0"/>
              <a:buChar char="•"/>
            </a:pPr>
            <a:r>
              <a:rPr lang="en-US" sz="2400" dirty="0">
                <a:latin typeface="+mn-lt"/>
              </a:rPr>
              <a:t>Add multiple rules, as needed, within subscription limits. </a:t>
            </a:r>
          </a:p>
          <a:p>
            <a:pPr marL="285750" indent="-285750">
              <a:lnSpc>
                <a:spcPct val="114000"/>
              </a:lnSpc>
              <a:buFont typeface="Arial" panose="020B0604020202020204" pitchFamily="34" charset="0"/>
              <a:buChar char="•"/>
            </a:pPr>
            <a:r>
              <a:rPr lang="en-US" sz="2400" dirty="0">
                <a:latin typeface="+mn-lt"/>
              </a:rPr>
              <a:t>Azure applies default, baseline security rules to new NSGs.</a:t>
            </a:r>
          </a:p>
          <a:p>
            <a:pPr marL="285750" indent="-285750">
              <a:lnSpc>
                <a:spcPct val="114000"/>
              </a:lnSpc>
              <a:buFont typeface="Arial" panose="020B0604020202020204" pitchFamily="34" charset="0"/>
              <a:buChar char="•"/>
            </a:pPr>
            <a:r>
              <a:rPr lang="en-US" sz="2400" dirty="0">
                <a:latin typeface="+mn-lt"/>
              </a:rPr>
              <a:t>Override default rules with new, higher priority rules.</a:t>
            </a:r>
            <a:endParaRPr lang="en-US" sz="2400" noProof="0" dirty="0">
              <a:latin typeface="+mn-lt"/>
              <a:cs typeface="Segoe UI Semilight" pitchFamily="34" charset="0"/>
            </a:endParaRPr>
          </a:p>
        </p:txBody>
      </p:sp>
      <p:pic>
        <p:nvPicPr>
          <p:cNvPr id="4" name="Picture 3" descr="Image representing Network Security Group (NSG)">
            <a:extLst>
              <a:ext uri="{FF2B5EF4-FFF2-40B4-BE49-F238E27FC236}">
                <a16:creationId xmlns:a16="http://schemas.microsoft.com/office/drawing/2014/main" id="{AB314C1E-84BC-469E-95BE-241BC89020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37302" y="3137997"/>
            <a:ext cx="2236064" cy="2142406"/>
          </a:xfrm>
          <a:prstGeom prst="rect">
            <a:avLst/>
          </a:prstGeom>
        </p:spPr>
      </p:pic>
    </p:spTree>
    <p:extLst>
      <p:ext uri="{BB962C8B-B14F-4D97-AF65-F5344CB8AC3E}">
        <p14:creationId xmlns:p14="http://schemas.microsoft.com/office/powerpoint/2010/main" val="2970238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noProof="0" dirty="0"/>
              <a:t>Azure Firewall</a:t>
            </a:r>
          </a:p>
        </p:txBody>
      </p:sp>
      <p:sp>
        <p:nvSpPr>
          <p:cNvPr id="6" name="Text Placeholder 5"/>
          <p:cNvSpPr>
            <a:spLocks noGrp="1"/>
          </p:cNvSpPr>
          <p:nvPr>
            <p:ph sz="quarter" idx="10"/>
          </p:nvPr>
        </p:nvSpPr>
        <p:spPr>
          <a:xfrm>
            <a:off x="419100" y="1456897"/>
            <a:ext cx="11340811" cy="3188180"/>
          </a:xfrm>
        </p:spPr>
        <p:txBody>
          <a:bodyPr/>
          <a:lstStyle/>
          <a:p>
            <a:pPr marL="0" indent="0">
              <a:lnSpc>
                <a:spcPct val="114000"/>
              </a:lnSpc>
              <a:buNone/>
            </a:pPr>
            <a:r>
              <a:rPr lang="en-US" noProof="0" dirty="0"/>
              <a:t>A stateful, managed</a:t>
            </a:r>
            <a:r>
              <a:rPr lang="en-US" dirty="0"/>
              <a:t> </a:t>
            </a:r>
            <a:r>
              <a:rPr lang="en-US" noProof="0" dirty="0"/>
              <a:t>Firewall as a Service (</a:t>
            </a:r>
            <a:r>
              <a:rPr lang="en-US" noProof="0" dirty="0" err="1"/>
              <a:t>FaaS</a:t>
            </a:r>
            <a:r>
              <a:rPr lang="en-US" noProof="0" dirty="0"/>
              <a:t>) that grants/denies server access based on originating IP address,</a:t>
            </a:r>
            <a:r>
              <a:rPr lang="en-US" dirty="0"/>
              <a:t> in order </a:t>
            </a:r>
            <a:r>
              <a:rPr lang="en-US" noProof="0" dirty="0"/>
              <a:t>to protect network resources.</a:t>
            </a:r>
          </a:p>
          <a:p>
            <a:pPr marL="342900" indent="-342900">
              <a:lnSpc>
                <a:spcPct val="114000"/>
              </a:lnSpc>
              <a:buFont typeface="Arial" panose="020B0604020202020204" pitchFamily="34" charset="0"/>
              <a:buChar char="•"/>
            </a:pPr>
            <a:r>
              <a:rPr lang="en-US" dirty="0"/>
              <a:t>Applies inbound and outbound traffic filtering rules</a:t>
            </a:r>
          </a:p>
          <a:p>
            <a:pPr marL="342900" indent="-342900">
              <a:lnSpc>
                <a:spcPct val="114000"/>
              </a:lnSpc>
              <a:buFont typeface="Arial" panose="020B0604020202020204" pitchFamily="34" charset="0"/>
              <a:buChar char="•"/>
            </a:pPr>
            <a:r>
              <a:rPr lang="en-US" noProof="0" dirty="0"/>
              <a:t>Built-in high availability</a:t>
            </a:r>
          </a:p>
          <a:p>
            <a:pPr marL="342900" indent="-342900">
              <a:lnSpc>
                <a:spcPct val="114000"/>
              </a:lnSpc>
              <a:buFont typeface="Arial" panose="020B0604020202020204" pitchFamily="34" charset="0"/>
              <a:buChar char="•"/>
            </a:pPr>
            <a:r>
              <a:rPr lang="en-US" dirty="0"/>
              <a:t>Unrestricted cloud scalability</a:t>
            </a:r>
          </a:p>
          <a:p>
            <a:pPr marL="342900" indent="-342900">
              <a:lnSpc>
                <a:spcPct val="114000"/>
              </a:lnSpc>
              <a:buFont typeface="Arial" panose="020B0604020202020204" pitchFamily="34" charset="0"/>
              <a:buChar char="•"/>
            </a:pPr>
            <a:r>
              <a:rPr lang="en-US" dirty="0"/>
              <a:t>Uses Azure Monitor logging</a:t>
            </a:r>
            <a:endParaRPr lang="en-US" noProof="0" dirty="0"/>
          </a:p>
        </p:txBody>
      </p:sp>
      <p:pic>
        <p:nvPicPr>
          <p:cNvPr id="8" name="Graphic 7">
            <a:extLst>
              <a:ext uri="{FF2B5EF4-FFF2-40B4-BE49-F238E27FC236}">
                <a16:creationId xmlns:a16="http://schemas.microsoft.com/office/drawing/2014/main" id="{699A1371-042B-4BD4-A880-2D0C6A6512B3}"/>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916896" y="2112459"/>
            <a:ext cx="2642478" cy="2642478"/>
          </a:xfrm>
          <a:prstGeom prst="rect">
            <a:avLst/>
          </a:prstGeom>
        </p:spPr>
      </p:pic>
      <p:grpSp>
        <p:nvGrpSpPr>
          <p:cNvPr id="3" name="Group 2" descr="Azure Application Gateway icon - brick wall in front of applications in the cloud.">
            <a:extLst>
              <a:ext uri="{FF2B5EF4-FFF2-40B4-BE49-F238E27FC236}">
                <a16:creationId xmlns:a16="http://schemas.microsoft.com/office/drawing/2014/main" id="{5CB9A4C7-ABA6-4B21-9F30-6312FFD3F391}"/>
              </a:ext>
            </a:extLst>
          </p:cNvPr>
          <p:cNvGrpSpPr/>
          <p:nvPr/>
        </p:nvGrpSpPr>
        <p:grpSpPr>
          <a:xfrm>
            <a:off x="418643" y="4823241"/>
            <a:ext cx="11354714" cy="646331"/>
            <a:chOff x="418643" y="4786537"/>
            <a:chExt cx="11354714" cy="646331"/>
          </a:xfrm>
        </p:grpSpPr>
        <p:sp>
          <p:nvSpPr>
            <p:cNvPr id="2" name="Rectangle 1">
              <a:extLst>
                <a:ext uri="{FF2B5EF4-FFF2-40B4-BE49-F238E27FC236}">
                  <a16:creationId xmlns:a16="http://schemas.microsoft.com/office/drawing/2014/main" id="{FC351924-337F-4BF9-AB0F-C284E0A75DDA}"/>
                </a:ext>
              </a:extLst>
            </p:cNvPr>
            <p:cNvSpPr/>
            <p:nvPr/>
          </p:nvSpPr>
          <p:spPr>
            <a:xfrm>
              <a:off x="1091270" y="4786537"/>
              <a:ext cx="10682087" cy="646331"/>
            </a:xfrm>
            <a:prstGeom prst="rect">
              <a:avLst/>
            </a:prstGeom>
          </p:spPr>
          <p:txBody>
            <a:bodyPr wrap="square">
              <a:spAutoFit/>
            </a:bodyPr>
            <a:lstStyle/>
            <a:p>
              <a:r>
                <a:rPr lang="en-US" sz="1800" b="1" dirty="0">
                  <a:gradFill>
                    <a:gsLst>
                      <a:gs pos="1250">
                        <a:schemeClr val="tx1"/>
                      </a:gs>
                      <a:gs pos="100000">
                        <a:schemeClr val="tx1"/>
                      </a:gs>
                    </a:gsLst>
                    <a:lin ang="5400000" scaled="0"/>
                  </a:gradFill>
                  <a:cs typeface="Segoe UI Semilight" panose="020B0402040204020203" pitchFamily="34" charset="0"/>
                </a:rPr>
                <a:t>Azure Application Gateway </a:t>
              </a:r>
              <a:r>
                <a:rPr lang="en-US" sz="1800" dirty="0">
                  <a:gradFill>
                    <a:gsLst>
                      <a:gs pos="1250">
                        <a:schemeClr val="tx1"/>
                      </a:gs>
                      <a:gs pos="100000">
                        <a:schemeClr val="tx1"/>
                      </a:gs>
                    </a:gsLst>
                    <a:lin ang="5400000" scaled="0"/>
                  </a:gradFill>
                  <a:cs typeface="Segoe UI Semilight" panose="020B0402040204020203" pitchFamily="34" charset="0"/>
                </a:rPr>
                <a:t>also provides a firewall, Web Application Firewall (WAF). WAF provides centralized, inbound protection for your web applications.</a:t>
              </a:r>
            </a:p>
          </p:txBody>
        </p:sp>
        <p:pic>
          <p:nvPicPr>
            <p:cNvPr id="5" name="Graphic 4">
              <a:extLst>
                <a:ext uri="{FF2B5EF4-FFF2-40B4-BE49-F238E27FC236}">
                  <a16:creationId xmlns:a16="http://schemas.microsoft.com/office/drawing/2014/main" id="{FEA8DE28-8815-46DB-9446-C230FB27D7E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18643" y="4803459"/>
              <a:ext cx="612489" cy="612489"/>
            </a:xfrm>
            <a:prstGeom prst="rect">
              <a:avLst/>
            </a:prstGeom>
          </p:spPr>
        </p:pic>
      </p:grpSp>
    </p:spTree>
    <p:extLst>
      <p:ext uri="{BB962C8B-B14F-4D97-AF65-F5344CB8AC3E}">
        <p14:creationId xmlns:p14="http://schemas.microsoft.com/office/powerpoint/2010/main" val="4255940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Segoe UI Semibold (Headings)"/>
              </a:rPr>
              <a:t>Module outline</a:t>
            </a:r>
          </a:p>
        </p:txBody>
      </p:sp>
      <p:pic>
        <p:nvPicPr>
          <p:cNvPr id="5" name="Graphic 4" descr="Scientific Thought">
            <a:extLst>
              <a:ext uri="{FF2B5EF4-FFF2-40B4-BE49-F238E27FC236}">
                <a16:creationId xmlns:a16="http://schemas.microsoft.com/office/drawing/2014/main" id="{8BDC60DA-415C-40BA-9147-C430D7066A0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124364" y="2810069"/>
            <a:ext cx="1237861" cy="1237861"/>
          </a:xfrm>
          <a:prstGeom prst="rect">
            <a:avLst/>
          </a:prstGeom>
        </p:spPr>
      </p:pic>
    </p:spTree>
    <p:extLst>
      <p:ext uri="{BB962C8B-B14F-4D97-AF65-F5344CB8AC3E}">
        <p14:creationId xmlns:p14="http://schemas.microsoft.com/office/powerpoint/2010/main" val="3414614293"/>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noProof="0" dirty="0"/>
              <a:t>Azure Distributed Denial of Service (</a:t>
            </a:r>
            <a:r>
              <a:rPr lang="en-US" noProof="0" dirty="0" err="1"/>
              <a:t>DDoS</a:t>
            </a:r>
            <a:r>
              <a:rPr lang="en-US" noProof="0" dirty="0"/>
              <a:t>) protection</a:t>
            </a:r>
          </a:p>
        </p:txBody>
      </p:sp>
      <p:sp>
        <p:nvSpPr>
          <p:cNvPr id="6" name="Text Placeholder 5"/>
          <p:cNvSpPr>
            <a:spLocks noGrp="1"/>
          </p:cNvSpPr>
          <p:nvPr>
            <p:ph sz="quarter" idx="10"/>
          </p:nvPr>
        </p:nvSpPr>
        <p:spPr>
          <a:xfrm>
            <a:off x="419100" y="1335517"/>
            <a:ext cx="11340811" cy="2956579"/>
          </a:xfrm>
        </p:spPr>
        <p:txBody>
          <a:bodyPr vert="horz" wrap="square" lIns="0" tIns="91440" rIns="146304" bIns="91440" rtlCol="0" anchor="t">
            <a:spAutoFit/>
          </a:bodyPr>
          <a:lstStyle/>
          <a:p>
            <a:r>
              <a:rPr lang="en-US" noProof="0" dirty="0">
                <a:latin typeface="+mn-lt"/>
              </a:rPr>
              <a:t>DDoS attacks overwhelm and exhaust network resources, making apps slow </a:t>
            </a:r>
            <a:br>
              <a:rPr lang="en-US" dirty="0"/>
            </a:br>
            <a:r>
              <a:rPr lang="en-US" noProof="0" dirty="0">
                <a:latin typeface="+mn-lt"/>
              </a:rPr>
              <a:t>or unresponsive.</a:t>
            </a:r>
            <a:endParaRPr lang="en-US" dirty="0">
              <a:latin typeface="+mn-lt"/>
            </a:endParaRPr>
          </a:p>
          <a:p>
            <a:pPr marL="342900" indent="-342900">
              <a:lnSpc>
                <a:spcPct val="114000"/>
              </a:lnSpc>
              <a:buFont typeface="Arial" panose="020B0604020202020204" pitchFamily="34" charset="0"/>
              <a:buChar char="•"/>
            </a:pPr>
            <a:r>
              <a:rPr lang="en-US" dirty="0">
                <a:latin typeface="+mn-lt"/>
              </a:rPr>
              <a:t>Sanitizes unwanted network traffic before it impacts service availability.</a:t>
            </a:r>
          </a:p>
          <a:p>
            <a:pPr marL="342900" indent="-342900">
              <a:lnSpc>
                <a:spcPct val="114000"/>
              </a:lnSpc>
              <a:buFont typeface="Arial" panose="020B0604020202020204" pitchFamily="34" charset="0"/>
              <a:buChar char="•"/>
            </a:pPr>
            <a:r>
              <a:rPr lang="en-US" dirty="0">
                <a:latin typeface="+mn-lt"/>
              </a:rPr>
              <a:t>Basic service tier is automatically enabled in Azure.</a:t>
            </a:r>
          </a:p>
          <a:p>
            <a:pPr marL="342900" indent="-342900">
              <a:lnSpc>
                <a:spcPct val="114000"/>
              </a:lnSpc>
              <a:buFont typeface="Arial" panose="020B0604020202020204" pitchFamily="34" charset="0"/>
              <a:buChar char="•"/>
            </a:pPr>
            <a:r>
              <a:rPr lang="en-US" dirty="0">
                <a:latin typeface="+mn-lt"/>
              </a:rPr>
              <a:t>Standard service tier</a:t>
            </a:r>
            <a:r>
              <a:rPr lang="en-US" i="1" dirty="0">
                <a:latin typeface="+mn-lt"/>
              </a:rPr>
              <a:t> </a:t>
            </a:r>
            <a:r>
              <a:rPr lang="en-US" dirty="0">
                <a:latin typeface="+mn-lt"/>
              </a:rPr>
              <a:t>adds mitigation capabilities</a:t>
            </a:r>
            <a:r>
              <a:rPr lang="en-US" dirty="0"/>
              <a:t> that are </a:t>
            </a:r>
            <a:r>
              <a:rPr lang="en-US" dirty="0">
                <a:latin typeface="+mn-lt"/>
              </a:rPr>
              <a:t>tuned to protect </a:t>
            </a:r>
            <a:br>
              <a:rPr lang="en-US" dirty="0"/>
            </a:br>
            <a:r>
              <a:rPr lang="en-US" dirty="0">
                <a:latin typeface="+mn-lt"/>
              </a:rPr>
              <a:t>Azure Virtual Network resources.</a:t>
            </a:r>
            <a:endParaRPr lang="en-US" noProof="0" dirty="0">
              <a:latin typeface="+mn-lt"/>
              <a:cs typeface="Segoe UI Semilight" pitchFamily="34" charset="0"/>
            </a:endParaRPr>
          </a:p>
        </p:txBody>
      </p:sp>
      <p:pic>
        <p:nvPicPr>
          <p:cNvPr id="5" name="Picture 4" descr="Picture of an attacker trying to do a denial of service attack on the cloud, and Azure DDoS Protection is blocking the attack.">
            <a:extLst>
              <a:ext uri="{FF2B5EF4-FFF2-40B4-BE49-F238E27FC236}">
                <a16:creationId xmlns:a16="http://schemas.microsoft.com/office/drawing/2014/main" id="{AD98E63B-39CC-4211-9726-13F2BF3357F7}"/>
              </a:ext>
            </a:extLst>
          </p:cNvPr>
          <p:cNvPicPr>
            <a:picLocks noChangeAspect="1"/>
          </p:cNvPicPr>
          <p:nvPr/>
        </p:nvPicPr>
        <p:blipFill>
          <a:blip r:embed="rId3"/>
          <a:stretch>
            <a:fillRect/>
          </a:stretch>
        </p:blipFill>
        <p:spPr>
          <a:xfrm>
            <a:off x="2157305" y="4132603"/>
            <a:ext cx="7509802" cy="1458851"/>
          </a:xfrm>
          <a:prstGeom prst="rect">
            <a:avLst/>
          </a:prstGeom>
        </p:spPr>
      </p:pic>
    </p:spTree>
    <p:extLst>
      <p:ext uri="{BB962C8B-B14F-4D97-AF65-F5344CB8AC3E}">
        <p14:creationId xmlns:p14="http://schemas.microsoft.com/office/powerpoint/2010/main" val="3923577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cs typeface="Segoe UI"/>
              </a:rPr>
              <a:t>Defense in Depth Reviewed</a:t>
            </a:r>
            <a:endParaRPr lang="en-US" noProof="0" dirty="0">
              <a:cs typeface="Segoe UI"/>
            </a:endParaRPr>
          </a:p>
        </p:txBody>
      </p:sp>
      <p:sp>
        <p:nvSpPr>
          <p:cNvPr id="6" name="Text Placeholder 5"/>
          <p:cNvSpPr>
            <a:spLocks noGrp="1"/>
          </p:cNvSpPr>
          <p:nvPr>
            <p:ph sz="quarter" idx="4294967295"/>
          </p:nvPr>
        </p:nvSpPr>
        <p:spPr>
          <a:xfrm>
            <a:off x="419101" y="1456897"/>
            <a:ext cx="6158008" cy="3877985"/>
          </a:xfrm>
        </p:spPr>
        <p:txBody>
          <a:bodyPr vert="horz" wrap="square" lIns="0" tIns="91440" rIns="146304" bIns="91440" rtlCol="0" anchor="t">
            <a:spAutoFit/>
          </a:bodyPr>
          <a:lstStyle/>
          <a:p>
            <a:r>
              <a:rPr lang="en-US" sz="2400" dirty="0"/>
              <a:t>Combining network security solutions</a:t>
            </a:r>
            <a:endParaRPr lang="en-US" sz="2400" dirty="0">
              <a:cs typeface="Segoe UI Semibold"/>
            </a:endParaRPr>
          </a:p>
          <a:p>
            <a:pPr marL="342900" indent="-342900">
              <a:buFont typeface="Arial" panose="020B0604020202020204" pitchFamily="34" charset="0"/>
              <a:buChar char="•"/>
            </a:pPr>
            <a:r>
              <a:rPr lang="en-US" sz="2400" b="1" dirty="0">
                <a:latin typeface="+mn-lt"/>
              </a:rPr>
              <a:t>NSGs </a:t>
            </a:r>
            <a:r>
              <a:rPr lang="en-US" sz="2400" dirty="0">
                <a:latin typeface="+mn-lt"/>
              </a:rPr>
              <a:t>with </a:t>
            </a:r>
            <a:r>
              <a:rPr lang="en-US" sz="2400" b="1" dirty="0">
                <a:latin typeface="+mn-lt"/>
              </a:rPr>
              <a:t>Azure Firewall</a:t>
            </a:r>
            <a:r>
              <a:rPr lang="en-US" sz="2400" dirty="0">
                <a:latin typeface="+mn-lt"/>
              </a:rPr>
              <a:t> </a:t>
            </a:r>
            <a:r>
              <a:rPr lang="en-US" sz="2400" dirty="0">
                <a:solidFill>
                  <a:schemeClr val="tx1"/>
                </a:solidFill>
                <a:latin typeface="+mn-lt"/>
              </a:rPr>
              <a:t>to achieve defense in depth. </a:t>
            </a:r>
            <a:endParaRPr lang="en-US" sz="2400" dirty="0">
              <a:solidFill>
                <a:schemeClr val="tx1"/>
              </a:solidFill>
              <a:latin typeface="+mn-lt"/>
              <a:cs typeface="Segoe UI"/>
            </a:endParaRPr>
          </a:p>
          <a:p>
            <a:pPr marL="342900" indent="-342900">
              <a:buFont typeface="Arial" panose="020B0604020202020204" pitchFamily="34" charset="0"/>
              <a:buChar char="•"/>
            </a:pPr>
            <a:r>
              <a:rPr lang="en-US" sz="2400" b="1" noProof="0" dirty="0">
                <a:latin typeface="+mn-lt"/>
              </a:rPr>
              <a:t>Perimeter layer </a:t>
            </a:r>
            <a:r>
              <a:rPr lang="en-US" sz="2400" noProof="0" dirty="0">
                <a:latin typeface="+mn-lt"/>
              </a:rPr>
              <a:t>protects your network boundaries with Azure DDoS Protection and Azure Firewall.</a:t>
            </a:r>
          </a:p>
          <a:p>
            <a:pPr marL="342900" indent="-342900">
              <a:buFont typeface="Arial" panose="020B0604020202020204" pitchFamily="34" charset="0"/>
              <a:buChar char="•"/>
            </a:pPr>
            <a:r>
              <a:rPr lang="en-US" sz="2400" b="1" noProof="0" dirty="0">
                <a:latin typeface="+mn-lt"/>
              </a:rPr>
              <a:t>Networking layer </a:t>
            </a:r>
            <a:r>
              <a:rPr lang="en-US" sz="2400" noProof="0" dirty="0">
                <a:latin typeface="+mn-lt"/>
              </a:rPr>
              <a:t>only permits traffic to pass between networked resources with Network Security Group (NSG) inbound and outbound rules.</a:t>
            </a:r>
          </a:p>
        </p:txBody>
      </p:sp>
      <p:grpSp>
        <p:nvGrpSpPr>
          <p:cNvPr id="2" name="Group 1" descr="Defense in depth graphic: data, application, compute, network, perimeter, identity &amp; access, and physical security. ">
            <a:extLst>
              <a:ext uri="{FF2B5EF4-FFF2-40B4-BE49-F238E27FC236}">
                <a16:creationId xmlns:a16="http://schemas.microsoft.com/office/drawing/2014/main" id="{D844EFE4-F557-47FD-B48B-E92C88C692BB}"/>
              </a:ext>
            </a:extLst>
          </p:cNvPr>
          <p:cNvGrpSpPr/>
          <p:nvPr/>
        </p:nvGrpSpPr>
        <p:grpSpPr>
          <a:xfrm>
            <a:off x="6742377" y="1396403"/>
            <a:ext cx="5012801" cy="3754695"/>
            <a:chOff x="6366893" y="1369646"/>
            <a:chExt cx="2568045" cy="2816227"/>
          </a:xfrm>
        </p:grpSpPr>
        <p:sp>
          <p:nvSpPr>
            <p:cNvPr id="7" name="Rectangle 6">
              <a:extLst>
                <a:ext uri="{FF2B5EF4-FFF2-40B4-BE49-F238E27FC236}">
                  <a16:creationId xmlns:a16="http://schemas.microsoft.com/office/drawing/2014/main" id="{7C56C9B4-7FE3-4EC5-BF7C-FD47C08D7DEA}"/>
                </a:ext>
              </a:extLst>
            </p:cNvPr>
            <p:cNvSpPr/>
            <p:nvPr/>
          </p:nvSpPr>
          <p:spPr>
            <a:xfrm>
              <a:off x="6366893" y="1369646"/>
              <a:ext cx="2568045" cy="2816226"/>
            </a:xfrm>
            <a:prstGeom prst="rect">
              <a:avLst/>
            </a:prstGeom>
            <a:gradFill flip="none" rotWithShape="1">
              <a:gsLst>
                <a:gs pos="0">
                  <a:schemeClr val="accent1">
                    <a:lumMod val="0"/>
                    <a:lumOff val="100000"/>
                  </a:schemeClr>
                </a:gs>
                <a:gs pos="46000">
                  <a:schemeClr val="accent1">
                    <a:lumMod val="0"/>
                    <a:lumOff val="100000"/>
                  </a:schemeClr>
                </a:gs>
                <a:gs pos="100000">
                  <a:schemeClr val="accent1">
                    <a:lumMod val="100000"/>
                  </a:schemeClr>
                </a:gs>
              </a:gsLst>
              <a:path path="circle">
                <a:fillToRect l="50000" t="-80000" r="50000" b="180000"/>
              </a:path>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chemeClr val="tx1"/>
                  </a:solidFill>
                </a:rPr>
                <a:t>Physical Security</a:t>
              </a:r>
            </a:p>
          </p:txBody>
        </p:sp>
        <p:sp>
          <p:nvSpPr>
            <p:cNvPr id="8" name="Rectangle 7">
              <a:extLst>
                <a:ext uri="{FF2B5EF4-FFF2-40B4-BE49-F238E27FC236}">
                  <a16:creationId xmlns:a16="http://schemas.microsoft.com/office/drawing/2014/main" id="{D1F37FA4-52AD-4D14-91E2-7411A17FF5E2}"/>
                </a:ext>
              </a:extLst>
            </p:cNvPr>
            <p:cNvSpPr/>
            <p:nvPr/>
          </p:nvSpPr>
          <p:spPr>
            <a:xfrm>
              <a:off x="6451560" y="1747216"/>
              <a:ext cx="2398711" cy="2438656"/>
            </a:xfrm>
            <a:prstGeom prst="rect">
              <a:avLst/>
            </a:prstGeom>
            <a:gradFill flip="none" rotWithShape="1">
              <a:gsLst>
                <a:gs pos="0">
                  <a:schemeClr val="accent1">
                    <a:lumMod val="0"/>
                    <a:lumOff val="100000"/>
                  </a:schemeClr>
                </a:gs>
                <a:gs pos="46000">
                  <a:schemeClr val="accent1">
                    <a:lumMod val="0"/>
                    <a:lumOff val="100000"/>
                  </a:schemeClr>
                </a:gs>
                <a:gs pos="100000">
                  <a:schemeClr val="accent1">
                    <a:lumMod val="100000"/>
                  </a:schemeClr>
                </a:gs>
              </a:gsLst>
              <a:path path="circle">
                <a:fillToRect l="50000" t="-80000" r="50000" b="180000"/>
              </a:path>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chemeClr val="tx1"/>
                  </a:solidFill>
                </a:rPr>
                <a:t>Identity &amp; Access</a:t>
              </a:r>
            </a:p>
          </p:txBody>
        </p:sp>
        <p:sp>
          <p:nvSpPr>
            <p:cNvPr id="9" name="Rectangle 8">
              <a:extLst>
                <a:ext uri="{FF2B5EF4-FFF2-40B4-BE49-F238E27FC236}">
                  <a16:creationId xmlns:a16="http://schemas.microsoft.com/office/drawing/2014/main" id="{F02755D6-CE95-41B4-AB29-F66E7FCB6E65}"/>
                </a:ext>
              </a:extLst>
            </p:cNvPr>
            <p:cNvSpPr/>
            <p:nvPr/>
          </p:nvSpPr>
          <p:spPr>
            <a:xfrm>
              <a:off x="6530405" y="2116393"/>
              <a:ext cx="2235199" cy="2069479"/>
            </a:xfrm>
            <a:prstGeom prst="rect">
              <a:avLst/>
            </a:prstGeom>
            <a:gradFill flip="none" rotWithShape="1">
              <a:gsLst>
                <a:gs pos="0">
                  <a:schemeClr val="accent1">
                    <a:lumMod val="0"/>
                    <a:lumOff val="100000"/>
                  </a:schemeClr>
                </a:gs>
                <a:gs pos="46000">
                  <a:schemeClr val="accent1">
                    <a:lumMod val="0"/>
                    <a:lumOff val="100000"/>
                  </a:schemeClr>
                </a:gs>
                <a:gs pos="100000">
                  <a:schemeClr val="accent1">
                    <a:lumMod val="100000"/>
                  </a:schemeClr>
                </a:gs>
              </a:gsLst>
              <a:path path="circle">
                <a:fillToRect l="50000" t="-80000" r="50000" b="180000"/>
              </a:path>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chemeClr val="tx1"/>
                  </a:solidFill>
                </a:rPr>
                <a:t>Perimeter</a:t>
              </a:r>
            </a:p>
          </p:txBody>
        </p:sp>
        <p:sp>
          <p:nvSpPr>
            <p:cNvPr id="10" name="Rectangle 9">
              <a:extLst>
                <a:ext uri="{FF2B5EF4-FFF2-40B4-BE49-F238E27FC236}">
                  <a16:creationId xmlns:a16="http://schemas.microsoft.com/office/drawing/2014/main" id="{2B0C5988-5E19-44D0-BF7D-0F5693694A7E}"/>
                </a:ext>
              </a:extLst>
            </p:cNvPr>
            <p:cNvSpPr/>
            <p:nvPr/>
          </p:nvSpPr>
          <p:spPr>
            <a:xfrm>
              <a:off x="6642586" y="2510743"/>
              <a:ext cx="2021420" cy="1675129"/>
            </a:xfrm>
            <a:prstGeom prst="rect">
              <a:avLst/>
            </a:prstGeom>
            <a:gradFill flip="none" rotWithShape="1">
              <a:gsLst>
                <a:gs pos="0">
                  <a:schemeClr val="accent1">
                    <a:lumMod val="0"/>
                    <a:lumOff val="100000"/>
                  </a:schemeClr>
                </a:gs>
                <a:gs pos="46000">
                  <a:schemeClr val="accent1">
                    <a:lumMod val="0"/>
                    <a:lumOff val="100000"/>
                  </a:schemeClr>
                </a:gs>
                <a:gs pos="100000">
                  <a:schemeClr val="accent1">
                    <a:lumMod val="100000"/>
                  </a:schemeClr>
                </a:gs>
              </a:gsLst>
              <a:path path="circle">
                <a:fillToRect l="50000" t="-80000" r="50000" b="180000"/>
              </a:path>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chemeClr val="tx1"/>
                  </a:solidFill>
                </a:rPr>
                <a:t>Network</a:t>
              </a:r>
            </a:p>
          </p:txBody>
        </p:sp>
        <p:sp>
          <p:nvSpPr>
            <p:cNvPr id="11" name="Rectangle 10">
              <a:extLst>
                <a:ext uri="{FF2B5EF4-FFF2-40B4-BE49-F238E27FC236}">
                  <a16:creationId xmlns:a16="http://schemas.microsoft.com/office/drawing/2014/main" id="{1F4352B3-7860-4327-A404-2E33A601A562}"/>
                </a:ext>
              </a:extLst>
            </p:cNvPr>
            <p:cNvSpPr/>
            <p:nvPr/>
          </p:nvSpPr>
          <p:spPr>
            <a:xfrm>
              <a:off x="6767470" y="2910783"/>
              <a:ext cx="1778002" cy="1275090"/>
            </a:xfrm>
            <a:prstGeom prst="rect">
              <a:avLst/>
            </a:prstGeom>
            <a:gradFill flip="none" rotWithShape="1">
              <a:gsLst>
                <a:gs pos="0">
                  <a:schemeClr val="accent1">
                    <a:lumMod val="0"/>
                    <a:lumOff val="100000"/>
                  </a:schemeClr>
                </a:gs>
                <a:gs pos="46000">
                  <a:schemeClr val="accent1">
                    <a:lumMod val="0"/>
                    <a:lumOff val="100000"/>
                  </a:schemeClr>
                </a:gs>
                <a:gs pos="100000">
                  <a:schemeClr val="accent1">
                    <a:lumMod val="100000"/>
                  </a:schemeClr>
                </a:gs>
              </a:gsLst>
              <a:path path="circle">
                <a:fillToRect l="50000" t="-80000" r="50000" b="180000"/>
              </a:path>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chemeClr val="tx1"/>
                  </a:solidFill>
                </a:rPr>
                <a:t>Compute</a:t>
              </a:r>
            </a:p>
          </p:txBody>
        </p:sp>
        <p:sp>
          <p:nvSpPr>
            <p:cNvPr id="12" name="Rectangle 11">
              <a:extLst>
                <a:ext uri="{FF2B5EF4-FFF2-40B4-BE49-F238E27FC236}">
                  <a16:creationId xmlns:a16="http://schemas.microsoft.com/office/drawing/2014/main" id="{671DBBDC-E6B9-4B33-8C12-AB1CCFAE76BB}"/>
                </a:ext>
              </a:extLst>
            </p:cNvPr>
            <p:cNvSpPr/>
            <p:nvPr/>
          </p:nvSpPr>
          <p:spPr>
            <a:xfrm>
              <a:off x="6898703" y="3307833"/>
              <a:ext cx="1515535" cy="878040"/>
            </a:xfrm>
            <a:prstGeom prst="rect">
              <a:avLst/>
            </a:prstGeom>
            <a:gradFill flip="none" rotWithShape="1">
              <a:gsLst>
                <a:gs pos="0">
                  <a:schemeClr val="accent1">
                    <a:lumMod val="0"/>
                    <a:lumOff val="100000"/>
                  </a:schemeClr>
                </a:gs>
                <a:gs pos="46000">
                  <a:schemeClr val="accent1">
                    <a:lumMod val="0"/>
                    <a:lumOff val="100000"/>
                  </a:schemeClr>
                </a:gs>
                <a:gs pos="100000">
                  <a:schemeClr val="accent1">
                    <a:lumMod val="100000"/>
                  </a:schemeClr>
                </a:gs>
              </a:gsLst>
              <a:path path="circle">
                <a:fillToRect l="50000" t="-80000" r="50000" b="180000"/>
              </a:path>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chemeClr val="tx1"/>
                  </a:solidFill>
                </a:rPr>
                <a:t>Application</a:t>
              </a:r>
            </a:p>
          </p:txBody>
        </p:sp>
        <p:sp>
          <p:nvSpPr>
            <p:cNvPr id="13" name="Rectangle 12">
              <a:extLst>
                <a:ext uri="{FF2B5EF4-FFF2-40B4-BE49-F238E27FC236}">
                  <a16:creationId xmlns:a16="http://schemas.microsoft.com/office/drawing/2014/main" id="{0D107C82-D597-4BED-9FBC-6CE7BF8594B2}"/>
                </a:ext>
              </a:extLst>
            </p:cNvPr>
            <p:cNvSpPr/>
            <p:nvPr/>
          </p:nvSpPr>
          <p:spPr>
            <a:xfrm>
              <a:off x="7047929" y="3745184"/>
              <a:ext cx="1210734" cy="440688"/>
            </a:xfrm>
            <a:prstGeom prst="rect">
              <a:avLst/>
            </a:prstGeom>
            <a:gradFill flip="none" rotWithShape="1">
              <a:gsLst>
                <a:gs pos="0">
                  <a:schemeClr val="accent1">
                    <a:lumMod val="0"/>
                    <a:lumOff val="100000"/>
                  </a:schemeClr>
                </a:gs>
                <a:gs pos="46000">
                  <a:schemeClr val="accent1">
                    <a:lumMod val="0"/>
                    <a:lumOff val="100000"/>
                  </a:schemeClr>
                </a:gs>
                <a:gs pos="100000">
                  <a:schemeClr val="accent1">
                    <a:lumMod val="100000"/>
                  </a:schemeClr>
                </a:gs>
              </a:gsLst>
              <a:path path="circle">
                <a:fillToRect l="50000" t="-80000" r="50000" b="180000"/>
              </a:path>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Data</a:t>
              </a:r>
            </a:p>
          </p:txBody>
        </p:sp>
      </p:grpSp>
    </p:spTree>
    <p:extLst>
      <p:ext uri="{BB962C8B-B14F-4D97-AF65-F5344CB8AC3E}">
        <p14:creationId xmlns:p14="http://schemas.microsoft.com/office/powerpoint/2010/main" val="4028246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0CE92-1D76-4F61-8208-4BBDE2BA1DA5}"/>
              </a:ext>
            </a:extLst>
          </p:cNvPr>
          <p:cNvSpPr>
            <a:spLocks noGrp="1"/>
          </p:cNvSpPr>
          <p:nvPr>
            <p:ph type="title"/>
          </p:nvPr>
        </p:nvSpPr>
        <p:spPr/>
        <p:txBody>
          <a:bodyPr/>
          <a:lstStyle/>
          <a:p>
            <a:r>
              <a:rPr lang="en-IE" dirty="0"/>
              <a:t>Walkthrough - Secure network traffic</a:t>
            </a:r>
            <a:endParaRPr lang="en-US" dirty="0"/>
          </a:p>
        </p:txBody>
      </p:sp>
      <p:sp>
        <p:nvSpPr>
          <p:cNvPr id="3" name="Text Placeholder 2">
            <a:extLst>
              <a:ext uri="{FF2B5EF4-FFF2-40B4-BE49-F238E27FC236}">
                <a16:creationId xmlns:a16="http://schemas.microsoft.com/office/drawing/2014/main" id="{D9B7E699-8A7B-44B9-87EE-C5ED24A8C217}"/>
              </a:ext>
            </a:extLst>
          </p:cNvPr>
          <p:cNvSpPr>
            <a:spLocks noGrp="1"/>
          </p:cNvSpPr>
          <p:nvPr>
            <p:ph sz="quarter" idx="10"/>
          </p:nvPr>
        </p:nvSpPr>
        <p:spPr>
          <a:xfrm>
            <a:off x="418642" y="1456897"/>
            <a:ext cx="5394960" cy="4021614"/>
          </a:xfrm>
        </p:spPr>
        <p:txBody>
          <a:bodyPr vert="horz" wrap="square" lIns="0" tIns="91440" rIns="146304" bIns="91440" rtlCol="0" anchor="t">
            <a:spAutoFit/>
          </a:bodyPr>
          <a:lstStyle/>
          <a:p>
            <a:pPr marL="228600" lvl="1" indent="0">
              <a:buNone/>
            </a:pPr>
            <a:r>
              <a:rPr lang="en-US" sz="2400" dirty="0">
                <a:latin typeface="Segoe UI Semibold"/>
                <a:cs typeface="Segoe UI Semibold"/>
              </a:rPr>
              <a:t>Create and configure inbound &amp; outbound security port rules.</a:t>
            </a:r>
          </a:p>
          <a:p>
            <a:pPr marL="747395" lvl="0" indent="-514350">
              <a:buFont typeface="+mj-lt"/>
              <a:buAutoNum type="arabicPeriod"/>
              <a:tabLst>
                <a:tab pos="515938" algn="l"/>
              </a:tabLst>
            </a:pPr>
            <a:r>
              <a:rPr lang="en-US" dirty="0">
                <a:gradFill>
                  <a:gsLst>
                    <a:gs pos="1250">
                      <a:srgbClr val="1A1A1A"/>
                    </a:gs>
                    <a:gs pos="100000">
                      <a:srgbClr val="1A1A1A"/>
                    </a:gs>
                  </a:gsLst>
                  <a:lin ang="5400000" scaled="0"/>
                </a:gradFill>
                <a:latin typeface="+mn-lt"/>
              </a:rPr>
              <a:t>Deploy a custom template to create a virtual machine.</a:t>
            </a:r>
            <a:endParaRPr lang="en-US" dirty="0">
              <a:gradFill>
                <a:gsLst>
                  <a:gs pos="1250">
                    <a:srgbClr val="1A1A1A"/>
                  </a:gs>
                  <a:gs pos="100000">
                    <a:srgbClr val="1A1A1A"/>
                  </a:gs>
                </a:gsLst>
                <a:lin ang="5400000" scaled="0"/>
              </a:gradFill>
              <a:latin typeface="+mn-lt"/>
              <a:cs typeface="Segoe UI"/>
            </a:endParaRPr>
          </a:p>
          <a:p>
            <a:pPr marL="747395" lvl="0" indent="-514350">
              <a:buFont typeface="+mj-lt"/>
              <a:buAutoNum type="arabicPeriod"/>
              <a:tabLst>
                <a:tab pos="515938" algn="l"/>
              </a:tabLst>
            </a:pPr>
            <a:r>
              <a:rPr lang="en-US" dirty="0">
                <a:gradFill>
                  <a:gsLst>
                    <a:gs pos="1250">
                      <a:srgbClr val="1A1A1A"/>
                    </a:gs>
                    <a:gs pos="100000">
                      <a:srgbClr val="1A1A1A"/>
                    </a:gs>
                  </a:gsLst>
                  <a:lin ang="5400000" scaled="0"/>
                </a:gradFill>
                <a:latin typeface="+mn-lt"/>
              </a:rPr>
              <a:t>Create a network security group.</a:t>
            </a:r>
            <a:endParaRPr lang="en-US" dirty="0">
              <a:gradFill>
                <a:gsLst>
                  <a:gs pos="1250">
                    <a:srgbClr val="1A1A1A"/>
                  </a:gs>
                  <a:gs pos="100000">
                    <a:srgbClr val="1A1A1A"/>
                  </a:gs>
                </a:gsLst>
                <a:lin ang="5400000" scaled="0"/>
              </a:gradFill>
              <a:latin typeface="+mn-lt"/>
              <a:cs typeface="Segoe UI"/>
            </a:endParaRPr>
          </a:p>
          <a:p>
            <a:pPr marL="747395" lvl="0" indent="-514350">
              <a:buFont typeface="+mj-lt"/>
              <a:buAutoNum type="arabicPeriod"/>
              <a:tabLst>
                <a:tab pos="515938" algn="l"/>
              </a:tabLst>
            </a:pPr>
            <a:r>
              <a:rPr lang="en-US" dirty="0">
                <a:gradFill>
                  <a:gsLst>
                    <a:gs pos="1250">
                      <a:srgbClr val="1A1A1A"/>
                    </a:gs>
                    <a:gs pos="100000">
                      <a:srgbClr val="1A1A1A"/>
                    </a:gs>
                  </a:gsLst>
                  <a:lin ang="5400000" scaled="0"/>
                </a:gradFill>
                <a:latin typeface="+mn-lt"/>
              </a:rPr>
              <a:t>Create an inbound security port rule to allow RDP.</a:t>
            </a:r>
            <a:endParaRPr lang="en-US" dirty="0">
              <a:gradFill>
                <a:gsLst>
                  <a:gs pos="1250">
                    <a:srgbClr val="1A1A1A"/>
                  </a:gs>
                  <a:gs pos="100000">
                    <a:srgbClr val="1A1A1A"/>
                  </a:gs>
                </a:gsLst>
                <a:lin ang="5400000" scaled="0"/>
              </a:gradFill>
              <a:latin typeface="+mn-lt"/>
              <a:cs typeface="Segoe UI"/>
            </a:endParaRPr>
          </a:p>
          <a:p>
            <a:pPr marL="747395" lvl="0" indent="-514350">
              <a:buFont typeface="+mj-lt"/>
              <a:buAutoNum type="arabicPeriod"/>
              <a:tabLst>
                <a:tab pos="515938" algn="l"/>
              </a:tabLst>
            </a:pPr>
            <a:r>
              <a:rPr lang="en-US" dirty="0">
                <a:gradFill>
                  <a:gsLst>
                    <a:gs pos="1250">
                      <a:srgbClr val="1A1A1A"/>
                    </a:gs>
                    <a:gs pos="100000">
                      <a:srgbClr val="1A1A1A"/>
                    </a:gs>
                  </a:gsLst>
                  <a:lin ang="5400000" scaled="0"/>
                </a:gradFill>
                <a:latin typeface="+mn-lt"/>
                <a:cs typeface="Segoe UI Semilight" panose="020B0402040204020203" pitchFamily="34" charset="0"/>
              </a:rPr>
              <a:t>Configure an outbound security port rule to deny Internet access.</a:t>
            </a:r>
          </a:p>
        </p:txBody>
      </p:sp>
      <p:pic>
        <p:nvPicPr>
          <p:cNvPr id="6" name="Picture 5">
            <a:extLst>
              <a:ext uri="{FF2B5EF4-FFF2-40B4-BE49-F238E27FC236}">
                <a16:creationId xmlns:a16="http://schemas.microsoft.com/office/drawing/2014/main" id="{7CDCCC72-E44C-4A20-A7B0-16FEBBDDB9F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439025" y="1447034"/>
            <a:ext cx="3762375" cy="3963931"/>
          </a:xfrm>
          <a:prstGeom prst="rect">
            <a:avLst/>
          </a:prstGeom>
        </p:spPr>
      </p:pic>
    </p:spTree>
    <p:extLst>
      <p:ext uri="{BB962C8B-B14F-4D97-AF65-F5344CB8AC3E}">
        <p14:creationId xmlns:p14="http://schemas.microsoft.com/office/powerpoint/2010/main" val="1370785303"/>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3">
            <a:extLst>
              <a:ext uri="{FF2B5EF4-FFF2-40B4-BE49-F238E27FC236}">
                <a16:creationId xmlns:a16="http://schemas.microsoft.com/office/drawing/2014/main" id="{470F02D6-55D5-4FF6-9EF6-8C4133929151}"/>
              </a:ext>
            </a:extLst>
          </p:cNvPr>
          <p:cNvSpPr>
            <a:spLocks noGrp="1"/>
          </p:cNvSpPr>
          <p:nvPr>
            <p:ph type="title"/>
          </p:nvPr>
        </p:nvSpPr>
        <p:spPr/>
        <p:txBody>
          <a:bodyPr/>
          <a:lstStyle/>
          <a:p>
            <a:r>
              <a:rPr lang="en-US" dirty="0"/>
              <a:t>Knowledge Check</a:t>
            </a:r>
            <a:endParaRPr lang="en-US" i="1" dirty="0">
              <a:solidFill>
                <a:srgbClr val="C00000"/>
              </a:solidFill>
            </a:endParaRPr>
          </a:p>
        </p:txBody>
      </p:sp>
      <p:sp>
        <p:nvSpPr>
          <p:cNvPr id="10" name="Title 3">
            <a:extLst>
              <a:ext uri="{FF2B5EF4-FFF2-40B4-BE49-F238E27FC236}">
                <a16:creationId xmlns:a16="http://schemas.microsoft.com/office/drawing/2014/main" id="{6A8A87D5-154D-4D17-9FFD-289667452587}"/>
              </a:ext>
            </a:extLst>
          </p:cNvPr>
          <p:cNvSpPr txBox="1">
            <a:spLocks/>
          </p:cNvSpPr>
          <p:nvPr/>
        </p:nvSpPr>
        <p:spPr>
          <a:xfrm>
            <a:off x="418643" y="1762098"/>
            <a:ext cx="5495992" cy="876303"/>
          </a:xfrm>
          <a:prstGeom prst="rect">
            <a:avLst/>
          </a:prstGeom>
        </p:spPr>
        <p:txBody>
          <a:bodyPr vert="horz" wrap="square" lIns="0" tIns="91440" rIns="146304" bIns="91440" rtlCol="0" anchor="t">
            <a:noAutofit/>
          </a:bodyPr>
          <a:lstStyle>
            <a:lvl1pPr algn="l" defTabSz="914367" rtl="0" eaLnBrk="1" latinLnBrk="0" hangingPunct="1">
              <a:lnSpc>
                <a:spcPct val="90000"/>
              </a:lnSpc>
              <a:spcBef>
                <a:spcPct val="0"/>
              </a:spcBef>
              <a:buNone/>
              <a:defRPr lang="en-US" sz="3200" b="0" kern="1200" cap="none" spc="-49" baseline="0" dirty="0" smtClean="0">
                <a:ln w="3175">
                  <a:noFill/>
                </a:ln>
                <a:solidFill>
                  <a:srgbClr val="000000"/>
                </a:solidFill>
                <a:effectLst/>
                <a:latin typeface="+mj-lt"/>
                <a:ea typeface="+mn-ea"/>
                <a:cs typeface="Segoe UI" pitchFamily="34" charset="0"/>
              </a:defRPr>
            </a:lvl1pPr>
          </a:lstStyle>
          <a:p>
            <a:r>
              <a:rPr lang="en-US" sz="2400" i="1" dirty="0">
                <a:solidFill>
                  <a:srgbClr val="C00000"/>
                </a:solidFill>
                <a:latin typeface="+mn-lt"/>
                <a:ea typeface="Times New Roman" panose="02020603050405020304" pitchFamily="18" charset="0"/>
              </a:rPr>
              <a:t>Populate with instructions to use the polling tool of your choice</a:t>
            </a:r>
            <a:endParaRPr lang="en-US" sz="2400" i="1" dirty="0">
              <a:solidFill>
                <a:srgbClr val="C00000"/>
              </a:solidFill>
              <a:latin typeface="+mn-lt"/>
            </a:endParaRPr>
          </a:p>
        </p:txBody>
      </p:sp>
      <p:sp>
        <p:nvSpPr>
          <p:cNvPr id="17" name="Text Placeholder 4">
            <a:extLst>
              <a:ext uri="{FF2B5EF4-FFF2-40B4-BE49-F238E27FC236}">
                <a16:creationId xmlns:a16="http://schemas.microsoft.com/office/drawing/2014/main" id="{7B7984B9-B462-4088-8ED4-2D32C4AF5D71}"/>
              </a:ext>
            </a:extLst>
          </p:cNvPr>
          <p:cNvSpPr txBox="1">
            <a:spLocks/>
          </p:cNvSpPr>
          <p:nvPr/>
        </p:nvSpPr>
        <p:spPr>
          <a:xfrm>
            <a:off x="418643" y="2874947"/>
            <a:ext cx="5495993" cy="461254"/>
          </a:xfrm>
          <a:prstGeom prst="rect">
            <a:avLst/>
          </a:prstGeom>
        </p:spPr>
        <p:txBody>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2353" dirty="0"/>
              <a:t>Module 4</a:t>
            </a:r>
          </a:p>
        </p:txBody>
      </p:sp>
      <p:sp>
        <p:nvSpPr>
          <p:cNvPr id="16" name="Text Placeholder 4">
            <a:extLst>
              <a:ext uri="{FF2B5EF4-FFF2-40B4-BE49-F238E27FC236}">
                <a16:creationId xmlns:a16="http://schemas.microsoft.com/office/drawing/2014/main" id="{C848FFA0-B199-4B33-AE03-9A331313BA1D}"/>
              </a:ext>
            </a:extLst>
          </p:cNvPr>
          <p:cNvSpPr txBox="1">
            <a:spLocks/>
          </p:cNvSpPr>
          <p:nvPr/>
        </p:nvSpPr>
        <p:spPr>
          <a:xfrm>
            <a:off x="418643" y="3630663"/>
            <a:ext cx="5413394" cy="1405955"/>
          </a:xfrm>
          <a:prstGeom prst="rect">
            <a:avLst/>
          </a:prstGeom>
        </p:spPr>
        <p:txBody>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48193" indent="-448193">
              <a:buFont typeface="+mj-lt"/>
              <a:buAutoNum type="arabicPeriod"/>
            </a:pPr>
            <a:r>
              <a:rPr lang="en-US" sz="1961" dirty="0"/>
              <a:t>Use your Smartphones or Mobile Devices</a:t>
            </a:r>
          </a:p>
          <a:p>
            <a:pPr marL="448193" indent="-448193">
              <a:buFont typeface="+mj-lt"/>
              <a:buAutoNum type="arabicPeriod"/>
            </a:pPr>
            <a:r>
              <a:rPr lang="en-US" sz="1961" dirty="0"/>
              <a:t>Go to </a:t>
            </a:r>
            <a:r>
              <a:rPr lang="en-US" sz="1961" i="1" dirty="0"/>
              <a:t>(</a:t>
            </a:r>
            <a:r>
              <a:rPr lang="en-US" sz="1961" b="1" i="1" dirty="0">
                <a:solidFill>
                  <a:srgbClr val="0777D3"/>
                </a:solidFill>
              </a:rPr>
              <a:t>insert polling app link of your choice</a:t>
            </a:r>
            <a:r>
              <a:rPr lang="en-US" sz="1961" i="1" dirty="0"/>
              <a:t>)</a:t>
            </a:r>
          </a:p>
          <a:p>
            <a:pPr marL="448193" indent="-448193">
              <a:buFont typeface="+mj-lt"/>
              <a:buAutoNum type="arabicPeriod"/>
            </a:pPr>
            <a:r>
              <a:rPr lang="en-US" sz="1961" dirty="0"/>
              <a:t>Enter Code: </a:t>
            </a:r>
            <a:r>
              <a:rPr lang="en-US" sz="1961" b="1" dirty="0">
                <a:solidFill>
                  <a:srgbClr val="0777D3"/>
                </a:solidFill>
              </a:rPr>
              <a:t>123-45-678</a:t>
            </a:r>
          </a:p>
          <a:p>
            <a:pPr marL="448193" indent="-448193">
              <a:buFont typeface="+mj-lt"/>
              <a:buAutoNum type="arabicPeriod"/>
            </a:pPr>
            <a:r>
              <a:rPr lang="en-US" sz="1961" dirty="0"/>
              <a:t>Please participate in the quiz for this section</a:t>
            </a:r>
          </a:p>
          <a:p>
            <a:pPr marL="448193" indent="-448193">
              <a:buFont typeface="+mj-lt"/>
              <a:buAutoNum type="arabicPeriod"/>
            </a:pPr>
            <a:endParaRPr lang="en-US" sz="1961" dirty="0"/>
          </a:p>
          <a:p>
            <a:pPr marL="448193" indent="-448193">
              <a:buFont typeface="+mj-lt"/>
              <a:buAutoNum type="arabicPeriod"/>
            </a:pPr>
            <a:endParaRPr lang="en-US" sz="1961" dirty="0"/>
          </a:p>
        </p:txBody>
      </p:sp>
      <p:pic>
        <p:nvPicPr>
          <p:cNvPr id="6" name="Graphic 5" descr="Icon of a computer monitor with some pseudo text and sample quiz questions being displayed.">
            <a:extLst>
              <a:ext uri="{FF2B5EF4-FFF2-40B4-BE49-F238E27FC236}">
                <a16:creationId xmlns:a16="http://schemas.microsoft.com/office/drawing/2014/main" id="{57D604B5-314A-42DC-8473-178D0D29497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04644" y="685367"/>
            <a:ext cx="4657986" cy="4285347"/>
          </a:xfrm>
          <a:prstGeom prst="rect">
            <a:avLst/>
          </a:prstGeom>
        </p:spPr>
      </p:pic>
      <p:pic>
        <p:nvPicPr>
          <p:cNvPr id="11" name="Picture 10" descr="A page displayed on a computer screen with lines on it and one of them has Check mark.  This represents the need to take a knowledge check.">
            <a:extLst>
              <a:ext uri="{FF2B5EF4-FFF2-40B4-BE49-F238E27FC236}">
                <a16:creationId xmlns:a16="http://schemas.microsoft.com/office/drawing/2014/main" id="{E508C814-1FA1-41D2-8120-0784BFAB60C0}"/>
              </a:ext>
            </a:extLst>
          </p:cNvPr>
          <p:cNvPicPr>
            <a:picLocks noChangeAspect="1"/>
          </p:cNvPicPr>
          <p:nvPr/>
        </p:nvPicPr>
        <p:blipFill>
          <a:blip r:embed="rId5"/>
          <a:stretch>
            <a:fillRect/>
          </a:stretch>
        </p:blipFill>
        <p:spPr>
          <a:xfrm>
            <a:off x="7339716" y="1260667"/>
            <a:ext cx="1583442" cy="2302847"/>
          </a:xfrm>
          <a:prstGeom prst="rect">
            <a:avLst/>
          </a:prstGeom>
        </p:spPr>
      </p:pic>
      <p:sp>
        <p:nvSpPr>
          <p:cNvPr id="12" name="TextBox 11">
            <a:extLst>
              <a:ext uri="{FF2B5EF4-FFF2-40B4-BE49-F238E27FC236}">
                <a16:creationId xmlns:a16="http://schemas.microsoft.com/office/drawing/2014/main" id="{7D499B12-E135-4D51-B2C6-1AA1C6D8AFE6}"/>
              </a:ext>
            </a:extLst>
          </p:cNvPr>
          <p:cNvSpPr txBox="1"/>
          <p:nvPr/>
        </p:nvSpPr>
        <p:spPr>
          <a:xfrm>
            <a:off x="8873356" y="1260667"/>
            <a:ext cx="2608347" cy="2220706"/>
          </a:xfrm>
          <a:prstGeom prst="rect">
            <a:avLst/>
          </a:prstGeom>
          <a:noFill/>
        </p:spPr>
        <p:txBody>
          <a:bodyPr wrap="square" lIns="179285" tIns="143428" rIns="179285" bIns="143428" rtlCol="0">
            <a:spAutoFit/>
          </a:bodyPr>
          <a:lstStyle/>
          <a:p>
            <a:pPr>
              <a:lnSpc>
                <a:spcPct val="90000"/>
              </a:lnSpc>
              <a:spcAft>
                <a:spcPts val="588"/>
              </a:spcAft>
            </a:pPr>
            <a:r>
              <a:rPr lang="en-US" sz="2353" dirty="0">
                <a:solidFill>
                  <a:schemeClr val="bg1"/>
                </a:solidFill>
                <a:effectLst>
                  <a:outerShdw blurRad="38100" dist="38100" dir="2700000" algn="tl">
                    <a:srgbClr val="000000">
                      <a:alpha val="43137"/>
                    </a:srgbClr>
                  </a:outerShdw>
                </a:effectLst>
              </a:rPr>
              <a:t>Which one?</a:t>
            </a:r>
          </a:p>
          <a:p>
            <a:pPr>
              <a:lnSpc>
                <a:spcPct val="90000"/>
              </a:lnSpc>
              <a:spcAft>
                <a:spcPts val="588"/>
              </a:spcAft>
            </a:pPr>
            <a:endParaRPr lang="en-US" sz="2353" dirty="0">
              <a:solidFill>
                <a:schemeClr val="bg1"/>
              </a:solidFill>
              <a:effectLst>
                <a:outerShdw blurRad="38100" dist="38100" dir="2700000" algn="tl">
                  <a:srgbClr val="000000">
                    <a:alpha val="43137"/>
                  </a:srgbClr>
                </a:outerShdw>
              </a:effectLst>
            </a:endParaRPr>
          </a:p>
          <a:p>
            <a:pPr>
              <a:lnSpc>
                <a:spcPct val="90000"/>
              </a:lnSpc>
              <a:spcAft>
                <a:spcPts val="588"/>
              </a:spcAft>
            </a:pPr>
            <a:r>
              <a:rPr lang="en-US" sz="2353" dirty="0">
                <a:solidFill>
                  <a:schemeClr val="bg1"/>
                </a:solidFill>
                <a:effectLst>
                  <a:outerShdw blurRad="38100" dist="38100" dir="2700000" algn="tl">
                    <a:srgbClr val="000000">
                      <a:alpha val="43137"/>
                    </a:srgbClr>
                  </a:outerShdw>
                </a:effectLst>
              </a:rPr>
              <a:t>A). Azure Portal</a:t>
            </a:r>
          </a:p>
          <a:p>
            <a:pPr>
              <a:lnSpc>
                <a:spcPct val="90000"/>
              </a:lnSpc>
              <a:spcAft>
                <a:spcPts val="588"/>
              </a:spcAft>
            </a:pPr>
            <a:r>
              <a:rPr lang="en-US" sz="2353" dirty="0">
                <a:solidFill>
                  <a:schemeClr val="bg1"/>
                </a:solidFill>
                <a:effectLst>
                  <a:outerShdw blurRad="38100" dist="38100" dir="2700000" algn="tl">
                    <a:srgbClr val="000000">
                      <a:alpha val="43137"/>
                    </a:srgbClr>
                  </a:outerShdw>
                </a:effectLst>
              </a:rPr>
              <a:t>B). PowerShell</a:t>
            </a:r>
          </a:p>
          <a:p>
            <a:pPr>
              <a:lnSpc>
                <a:spcPct val="90000"/>
              </a:lnSpc>
              <a:spcAft>
                <a:spcPts val="588"/>
              </a:spcAft>
            </a:pPr>
            <a:r>
              <a:rPr lang="en-US" sz="2353" dirty="0">
                <a:solidFill>
                  <a:schemeClr val="bg1"/>
                </a:solidFill>
                <a:effectLst>
                  <a:outerShdw blurRad="38100" dist="38100" dir="2700000" algn="tl">
                    <a:srgbClr val="000000">
                      <a:alpha val="43137"/>
                    </a:srgbClr>
                  </a:outerShdw>
                </a:effectLst>
              </a:rPr>
              <a:t>C). Local Tool</a:t>
            </a:r>
          </a:p>
        </p:txBody>
      </p:sp>
    </p:spTree>
    <p:extLst>
      <p:ext uri="{BB962C8B-B14F-4D97-AF65-F5344CB8AC3E}">
        <p14:creationId xmlns:p14="http://schemas.microsoft.com/office/powerpoint/2010/main" val="17261499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wd">
                                    <p:tmPct val="1000"/>
                                  </p:iterate>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par>
                          <p:cTn id="8" fill="hold">
                            <p:stCondLst>
                              <p:cond delay="510"/>
                            </p:stCondLst>
                            <p:childTnLst>
                              <p:par>
                                <p:cTn id="9" presetID="10" presetClass="entr" presetSubtype="0" fill="hold" nodeType="afterEffect">
                                  <p:stCondLst>
                                    <p:cond delay="0"/>
                                  </p:stCondLst>
                                  <p:iterate type="wd">
                                    <p:tmPct val="1000"/>
                                  </p:iterate>
                                  <p:childTnLst>
                                    <p:set>
                                      <p:cBhvr>
                                        <p:cTn id="10" dur="1" fill="hold">
                                          <p:stCondLst>
                                            <p:cond delay="0"/>
                                          </p:stCondLst>
                                        </p:cTn>
                                        <p:tgtEl>
                                          <p:spTgt spid="12">
                                            <p:txEl>
                                              <p:pRg st="2" end="2"/>
                                            </p:txEl>
                                          </p:spTgt>
                                        </p:tgtEl>
                                        <p:attrNameLst>
                                          <p:attrName>style.visibility</p:attrName>
                                        </p:attrNameLst>
                                      </p:cBhvr>
                                      <p:to>
                                        <p:strVal val="visible"/>
                                      </p:to>
                                    </p:set>
                                    <p:animEffect transition="in" filter="fade">
                                      <p:cBhvr>
                                        <p:cTn id="11" dur="500"/>
                                        <p:tgtEl>
                                          <p:spTgt spid="12">
                                            <p:txEl>
                                              <p:pRg st="2" end="2"/>
                                            </p:txEl>
                                          </p:spTgt>
                                        </p:tgtEl>
                                      </p:cBhvr>
                                    </p:animEffect>
                                  </p:childTnLst>
                                </p:cTn>
                              </p:par>
                            </p:childTnLst>
                          </p:cTn>
                        </p:par>
                        <p:par>
                          <p:cTn id="12" fill="hold">
                            <p:stCondLst>
                              <p:cond delay="1025"/>
                            </p:stCondLst>
                            <p:childTnLst>
                              <p:par>
                                <p:cTn id="13" presetID="10" presetClass="entr" presetSubtype="0" fill="hold" nodeType="afterEffect">
                                  <p:stCondLst>
                                    <p:cond delay="0"/>
                                  </p:stCondLst>
                                  <p:iterate type="wd">
                                    <p:tmPct val="1000"/>
                                  </p:iterate>
                                  <p:childTnLst>
                                    <p:set>
                                      <p:cBhvr>
                                        <p:cTn id="14" dur="1" fill="hold">
                                          <p:stCondLst>
                                            <p:cond delay="0"/>
                                          </p:stCondLst>
                                        </p:cTn>
                                        <p:tgtEl>
                                          <p:spTgt spid="12">
                                            <p:txEl>
                                              <p:pRg st="3" end="3"/>
                                            </p:txEl>
                                          </p:spTgt>
                                        </p:tgtEl>
                                        <p:attrNameLst>
                                          <p:attrName>style.visibility</p:attrName>
                                        </p:attrNameLst>
                                      </p:cBhvr>
                                      <p:to>
                                        <p:strVal val="visible"/>
                                      </p:to>
                                    </p:set>
                                    <p:animEffect transition="in" filter="fade">
                                      <p:cBhvr>
                                        <p:cTn id="15" dur="500"/>
                                        <p:tgtEl>
                                          <p:spTgt spid="12">
                                            <p:txEl>
                                              <p:pRg st="3" end="3"/>
                                            </p:txEl>
                                          </p:spTgt>
                                        </p:tgtEl>
                                      </p:cBhvr>
                                    </p:animEffect>
                                  </p:childTnLst>
                                </p:cTn>
                              </p:par>
                            </p:childTnLst>
                          </p:cTn>
                        </p:par>
                        <p:par>
                          <p:cTn id="16" fill="hold">
                            <p:stCondLst>
                              <p:cond delay="1535"/>
                            </p:stCondLst>
                            <p:childTnLst>
                              <p:par>
                                <p:cTn id="17" presetID="10" presetClass="entr" presetSubtype="0" fill="hold" nodeType="afterEffect">
                                  <p:stCondLst>
                                    <p:cond delay="0"/>
                                  </p:stCondLst>
                                  <p:iterate type="wd">
                                    <p:tmPct val="1000"/>
                                  </p:iterate>
                                  <p:childTnLst>
                                    <p:set>
                                      <p:cBhvr>
                                        <p:cTn id="18" dur="1" fill="hold">
                                          <p:stCondLst>
                                            <p:cond delay="0"/>
                                          </p:stCondLst>
                                        </p:cTn>
                                        <p:tgtEl>
                                          <p:spTgt spid="12">
                                            <p:txEl>
                                              <p:pRg st="4" end="4"/>
                                            </p:txEl>
                                          </p:spTgt>
                                        </p:tgtEl>
                                        <p:attrNameLst>
                                          <p:attrName>style.visibility</p:attrName>
                                        </p:attrNameLst>
                                      </p:cBhvr>
                                      <p:to>
                                        <p:strVal val="visible"/>
                                      </p:to>
                                    </p:set>
                                    <p:animEffect transition="in" filter="fade">
                                      <p:cBhvr>
                                        <p:cTn id="19" dur="5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78853F-16F1-44DD-AC5D-6BB2F2A971AF}"/>
              </a:ext>
            </a:extLst>
          </p:cNvPr>
          <p:cNvSpPr>
            <a:spLocks noGrp="1"/>
          </p:cNvSpPr>
          <p:nvPr>
            <p:ph type="title"/>
          </p:nvPr>
        </p:nvSpPr>
        <p:spPr/>
        <p:txBody>
          <a:bodyPr wrap="square" anchor="t">
            <a:normAutofit/>
          </a:bodyPr>
          <a:lstStyle/>
          <a:p>
            <a:r>
              <a:rPr lang="en-US">
                <a:cs typeface="Segoe UI"/>
              </a:rPr>
              <a:t>Module 4 Review</a:t>
            </a:r>
          </a:p>
        </p:txBody>
      </p:sp>
      <p:grpSp>
        <p:nvGrpSpPr>
          <p:cNvPr id="10" name="Group 9">
            <a:extLst>
              <a:ext uri="{FF2B5EF4-FFF2-40B4-BE49-F238E27FC236}">
                <a16:creationId xmlns:a16="http://schemas.microsoft.com/office/drawing/2014/main" id="{08BF4695-1CC0-4FF0-9CA3-1D20C5EEE338}"/>
              </a:ext>
              <a:ext uri="{C183D7F6-B498-43B3-948B-1728B52AA6E4}">
                <adec:decorative xmlns:adec="http://schemas.microsoft.com/office/drawing/2017/decorative" val="1"/>
              </a:ext>
            </a:extLst>
          </p:cNvPr>
          <p:cNvGrpSpPr/>
          <p:nvPr/>
        </p:nvGrpSpPr>
        <p:grpSpPr>
          <a:xfrm>
            <a:off x="377247" y="2148219"/>
            <a:ext cx="4320000" cy="2568297"/>
            <a:chOff x="1740971" y="3420820"/>
            <a:chExt cx="4320000" cy="2568297"/>
          </a:xfrm>
        </p:grpSpPr>
        <p:sp>
          <p:nvSpPr>
            <p:cNvPr id="7" name="Rectangle 6" descr="Books">
              <a:extLst>
                <a:ext uri="{FF2B5EF4-FFF2-40B4-BE49-F238E27FC236}">
                  <a16:creationId xmlns:a16="http://schemas.microsoft.com/office/drawing/2014/main" id="{0A6C4884-4E57-490E-A2CF-BFB270DC45DD}"/>
                </a:ext>
              </a:extLst>
            </p:cNvPr>
            <p:cNvSpPr/>
            <p:nvPr/>
          </p:nvSpPr>
          <p:spPr>
            <a:xfrm>
              <a:off x="2928971" y="3420820"/>
              <a:ext cx="1944000" cy="1944000"/>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8" name="Freeform: Shape 7">
              <a:extLst>
                <a:ext uri="{FF2B5EF4-FFF2-40B4-BE49-F238E27FC236}">
                  <a16:creationId xmlns:a16="http://schemas.microsoft.com/office/drawing/2014/main" id="{C412844F-E6A1-43BC-B1AB-89184FFF20D2}"/>
                </a:ext>
              </a:extLst>
            </p:cNvPr>
            <p:cNvSpPr/>
            <p:nvPr/>
          </p:nvSpPr>
          <p:spPr>
            <a:xfrm>
              <a:off x="1740971" y="5269117"/>
              <a:ext cx="4320000" cy="720000"/>
            </a:xfrm>
            <a:custGeom>
              <a:avLst/>
              <a:gdLst>
                <a:gd name="connsiteX0" fmla="*/ 0 w 4320000"/>
                <a:gd name="connsiteY0" fmla="*/ 0 h 720000"/>
                <a:gd name="connsiteX1" fmla="*/ 4320000 w 4320000"/>
                <a:gd name="connsiteY1" fmla="*/ 0 h 720000"/>
                <a:gd name="connsiteX2" fmla="*/ 4320000 w 4320000"/>
                <a:gd name="connsiteY2" fmla="*/ 720000 h 720000"/>
                <a:gd name="connsiteX3" fmla="*/ 0 w 4320000"/>
                <a:gd name="connsiteY3" fmla="*/ 720000 h 720000"/>
                <a:gd name="connsiteX4" fmla="*/ 0 w 432000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000" h="720000">
                  <a:moveTo>
                    <a:pt x="0" y="0"/>
                  </a:moveTo>
                  <a:lnTo>
                    <a:pt x="4320000" y="0"/>
                  </a:lnTo>
                  <a:lnTo>
                    <a:pt x="4320000" y="720000"/>
                  </a:lnTo>
                  <a:lnTo>
                    <a:pt x="0" y="7200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933450">
                <a:lnSpc>
                  <a:spcPct val="100000"/>
                </a:lnSpc>
                <a:spcBef>
                  <a:spcPct val="0"/>
                </a:spcBef>
                <a:spcAft>
                  <a:spcPct val="35000"/>
                </a:spcAft>
                <a:buNone/>
              </a:pPr>
              <a:r>
                <a:rPr lang="en-US" sz="2100" kern="1200" baseline="0" dirty="0"/>
                <a:t>Microsoft Learn Modules (docs.microsoft.com/Learn)</a:t>
              </a:r>
              <a:endParaRPr lang="en-US" sz="2100" kern="1200" dirty="0"/>
            </a:p>
          </p:txBody>
        </p:sp>
      </p:grpSp>
      <p:sp>
        <p:nvSpPr>
          <p:cNvPr id="9" name="Content Placeholder 8">
            <a:extLst>
              <a:ext uri="{FF2B5EF4-FFF2-40B4-BE49-F238E27FC236}">
                <a16:creationId xmlns:a16="http://schemas.microsoft.com/office/drawing/2014/main" id="{889B922C-71E2-4868-B986-02EC5DF08368}"/>
              </a:ext>
            </a:extLst>
          </p:cNvPr>
          <p:cNvSpPr>
            <a:spLocks noGrp="1"/>
          </p:cNvSpPr>
          <p:nvPr>
            <p:ph sz="quarter" idx="4294967295"/>
          </p:nvPr>
        </p:nvSpPr>
        <p:spPr>
          <a:xfrm>
            <a:off x="5084648" y="1486636"/>
            <a:ext cx="6385684" cy="2913618"/>
          </a:xfrm>
        </p:spPr>
        <p:txBody>
          <a:bodyPr vert="horz" wrap="square" lIns="0" tIns="91440" rIns="146304" bIns="91440" rtlCol="0" anchor="t">
            <a:spAutoFit/>
          </a:bodyPr>
          <a:lstStyle/>
          <a:p>
            <a:pPr marL="560070" lvl="1" indent="-335915">
              <a:buFont typeface="Arial" panose="020B0604020202020204" pitchFamily="34" charset="0"/>
              <a:buChar char="•"/>
            </a:pPr>
            <a:r>
              <a:rPr lang="en-US" sz="2400" dirty="0"/>
              <a:t>Azure Security Center and resource hygiene</a:t>
            </a:r>
            <a:endParaRPr lang="en-US" dirty="0"/>
          </a:p>
          <a:p>
            <a:pPr marL="560070" lvl="1" indent="-335915">
              <a:buFont typeface="Arial" panose="020B0604020202020204" pitchFamily="34" charset="0"/>
              <a:buChar char="•"/>
            </a:pPr>
            <a:r>
              <a:rPr lang="en-US" sz="2400" dirty="0"/>
              <a:t>Key Vault, Sentinel, and Dedicated Hosts</a:t>
            </a:r>
            <a:endParaRPr lang="en-US" sz="2400" dirty="0">
              <a:cs typeface="Segoe UI"/>
            </a:endParaRPr>
          </a:p>
          <a:p>
            <a:pPr marL="560070" lvl="1" indent="-335915">
              <a:buFont typeface="Arial" panose="020B0604020202020204" pitchFamily="34" charset="0"/>
              <a:buChar char="•"/>
            </a:pPr>
            <a:r>
              <a:rPr lang="en-US" sz="2400" dirty="0"/>
              <a:t>Defense in depth</a:t>
            </a:r>
            <a:endParaRPr lang="en-US" sz="2400" dirty="0">
              <a:cs typeface="Segoe UI"/>
            </a:endParaRPr>
          </a:p>
          <a:p>
            <a:pPr marL="560070" lvl="1" indent="-335915">
              <a:buFont typeface="Arial" panose="020B0604020202020204" pitchFamily="34" charset="0"/>
              <a:buChar char="•"/>
            </a:pPr>
            <a:r>
              <a:rPr lang="en-US" sz="2400" dirty="0"/>
              <a:t>DDoS protection</a:t>
            </a:r>
          </a:p>
          <a:p>
            <a:pPr>
              <a:spcBef>
                <a:spcPts val="392"/>
              </a:spcBef>
              <a:spcAft>
                <a:spcPts val="588"/>
              </a:spcAft>
            </a:pPr>
            <a:endParaRPr lang="en-US" sz="2400" spc="0" dirty="0">
              <a:solidFill>
                <a:srgbClr val="171717"/>
              </a:solidFill>
              <a:latin typeface="Segoe UI"/>
              <a:cs typeface="Segoe UI"/>
            </a:endParaRPr>
          </a:p>
        </p:txBody>
      </p:sp>
    </p:spTree>
    <p:extLst>
      <p:ext uri="{BB962C8B-B14F-4D97-AF65-F5344CB8AC3E}">
        <p14:creationId xmlns:p14="http://schemas.microsoft.com/office/powerpoint/2010/main" val="3991926197"/>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Module 04 – Outline</a:t>
            </a:r>
          </a:p>
        </p:txBody>
      </p:sp>
      <p:sp>
        <p:nvSpPr>
          <p:cNvPr id="10" name="Text Placeholder 14">
            <a:extLst>
              <a:ext uri="{FF2B5EF4-FFF2-40B4-BE49-F238E27FC236}">
                <a16:creationId xmlns:a16="http://schemas.microsoft.com/office/drawing/2014/main" id="{36877184-9CC1-4EBD-ACA1-BA6A2150651C}"/>
              </a:ext>
            </a:extLst>
          </p:cNvPr>
          <p:cNvSpPr>
            <a:spLocks noGrp="1"/>
          </p:cNvSpPr>
          <p:nvPr/>
        </p:nvSpPr>
        <p:spPr>
          <a:xfrm>
            <a:off x="570492" y="1562879"/>
            <a:ext cx="5394960" cy="2831544"/>
          </a:xfrm>
          <a:prstGeom prst="rect">
            <a:avLst/>
          </a:prstGeom>
        </p:spPr>
        <p:txBody>
          <a:bodyPr vert="horz" wrap="square" lIns="0" tIns="0" rIns="0" bIns="0" rtlCol="0">
            <a:spAutoFit/>
          </a:bodyPr>
          <a:lstStyle>
            <a:lvl1pPr marL="336145" marR="0" indent="-336145" algn="l" defTabSz="914367" rtl="0" eaLnBrk="1" fontAlgn="auto" latinLnBrk="0" hangingPunct="1">
              <a:lnSpc>
                <a:spcPts val="2353"/>
              </a:lnSpc>
              <a:spcBef>
                <a:spcPts val="0"/>
              </a:spcBef>
              <a:spcAft>
                <a:spcPts val="0"/>
              </a:spcAft>
              <a:buClrTx/>
              <a:buSzPct val="90000"/>
              <a:buFont typeface="Arial" panose="020B0604020202020204" pitchFamily="34" charset="0"/>
              <a:buChar char="•"/>
              <a:tabLst/>
              <a:defRPr lang="en-US" sz="1961" kern="1200" spc="0" baseline="0" dirty="0">
                <a:solidFill>
                  <a:srgbClr val="000000"/>
                </a:solidFill>
                <a:latin typeface="+mn-lt"/>
                <a:ea typeface="+mn-ea"/>
                <a:cs typeface="+mn-cs"/>
              </a:defRPr>
            </a:lvl1pPr>
            <a:lvl2pPr marL="224097" marR="0" indent="0" algn="l" defTabSz="914367" rtl="0" eaLnBrk="1" fontAlgn="auto" latinLnBrk="0" hangingPunct="1">
              <a:lnSpc>
                <a:spcPct val="100000"/>
              </a:lnSpc>
              <a:spcBef>
                <a:spcPts val="0"/>
              </a:spcBef>
              <a:spcAft>
                <a:spcPts val="0"/>
              </a:spcAft>
              <a:buClrTx/>
              <a:buSzPct val="90000"/>
              <a:buFontTx/>
              <a:buNone/>
              <a:tabLst/>
              <a:defRPr sz="1961" kern="1200" spc="0" baseline="0">
                <a:solidFill>
                  <a:srgbClr val="000000"/>
                </a:solidFill>
                <a:latin typeface="+mn-lt"/>
                <a:ea typeface="+mn-ea"/>
                <a:cs typeface="+mn-cs"/>
              </a:defRPr>
            </a:lvl2pPr>
            <a:lvl3pPr marL="448193"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372" kern="1200" spc="0" baseline="0">
                <a:solidFill>
                  <a:schemeClr val="tx2"/>
                </a:solidFill>
                <a:latin typeface="+mj-lt"/>
                <a:ea typeface="+mn-ea"/>
                <a:cs typeface="+mn-cs"/>
              </a:defRPr>
            </a:lvl3pPr>
            <a:lvl4pPr marL="67229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372" kern="1200" spc="0" baseline="0">
                <a:solidFill>
                  <a:srgbClr val="000000"/>
                </a:solidFill>
                <a:latin typeface="+mn-lt"/>
                <a:ea typeface="+mn-ea"/>
                <a:cs typeface="+mn-cs"/>
              </a:defRPr>
            </a:lvl4pPr>
            <a:lvl5pPr marL="896386"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980" b="1" kern="1200" spc="0" baseline="0">
                <a:solidFill>
                  <a:srgbClr val="000000"/>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0"/>
              </a:spcBef>
              <a:spcAft>
                <a:spcPts val="0"/>
              </a:spcAft>
              <a:buFont typeface="Arial" pitchFamily="34" charset="0"/>
              <a:buNone/>
              <a:defRPr sz="980" kern="1200">
                <a:solidFill>
                  <a:srgbClr val="000000"/>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indent="0">
              <a:lnSpc>
                <a:spcPct val="100000"/>
              </a:lnSpc>
              <a:buNone/>
            </a:pPr>
            <a:r>
              <a:rPr lang="en-US" sz="2400" dirty="0">
                <a:latin typeface="+mj-lt"/>
              </a:rPr>
              <a:t>You will learn the following concepts:</a:t>
            </a:r>
          </a:p>
          <a:p>
            <a:pPr marL="0" indent="0">
              <a:lnSpc>
                <a:spcPct val="100000"/>
              </a:lnSpc>
              <a:buNone/>
            </a:pPr>
            <a:endParaRPr lang="en-US" sz="2000" dirty="0"/>
          </a:p>
          <a:p>
            <a:pPr>
              <a:lnSpc>
                <a:spcPct val="100000"/>
              </a:lnSpc>
              <a:buFont typeface="Wingdings" panose="05000000000000000000" pitchFamily="2" charset="2"/>
              <a:buChar char="§"/>
            </a:pPr>
            <a:r>
              <a:rPr lang="en-US" sz="2000" b="1" dirty="0"/>
              <a:t>Azure Security features</a:t>
            </a:r>
          </a:p>
          <a:p>
            <a:pPr marL="560241" lvl="1" indent="-336145">
              <a:buFont typeface="Arial" panose="020B0604020202020204" pitchFamily="34" charset="0"/>
              <a:buChar char="•"/>
            </a:pPr>
            <a:r>
              <a:rPr lang="en-US" sz="2000" dirty="0"/>
              <a:t>Security Center and resource hygiene</a:t>
            </a:r>
          </a:p>
          <a:p>
            <a:pPr marL="560241" lvl="1" indent="-336145">
              <a:buFont typeface="Arial" panose="020B0604020202020204" pitchFamily="34" charset="0"/>
              <a:buChar char="•"/>
            </a:pPr>
            <a:r>
              <a:rPr lang="en-US" sz="2000" dirty="0"/>
              <a:t>Key Vault, Sentinel, and Dedicated Hosts</a:t>
            </a:r>
          </a:p>
          <a:p>
            <a:pPr>
              <a:lnSpc>
                <a:spcPct val="100000"/>
              </a:lnSpc>
              <a:buFont typeface="Wingdings" panose="05000000000000000000" pitchFamily="2" charset="2"/>
              <a:buChar char="§"/>
            </a:pPr>
            <a:r>
              <a:rPr lang="en-US" sz="2000" b="1" dirty="0"/>
              <a:t>Azure network security</a:t>
            </a:r>
          </a:p>
          <a:p>
            <a:pPr marL="560241" lvl="1" indent="-336145">
              <a:buFont typeface="Arial" panose="020B0604020202020204" pitchFamily="34" charset="0"/>
              <a:buChar char="•"/>
            </a:pPr>
            <a:r>
              <a:rPr lang="en-US" sz="2000" dirty="0"/>
              <a:t>Defense in depth</a:t>
            </a:r>
          </a:p>
          <a:p>
            <a:pPr marL="560241" lvl="1" indent="-336145">
              <a:buFont typeface="Arial" panose="020B0604020202020204" pitchFamily="34" charset="0"/>
              <a:buChar char="•"/>
            </a:pPr>
            <a:r>
              <a:rPr lang="en-US" sz="2000" dirty="0"/>
              <a:t>Network Security Groups and Firewalls</a:t>
            </a:r>
          </a:p>
          <a:p>
            <a:pPr marL="560241" lvl="1" indent="-336145">
              <a:buFont typeface="Arial" panose="020B0604020202020204" pitchFamily="34" charset="0"/>
              <a:buChar char="•"/>
            </a:pPr>
            <a:r>
              <a:rPr lang="en-US" sz="2000" dirty="0"/>
              <a:t>DDoS protection</a:t>
            </a:r>
          </a:p>
        </p:txBody>
      </p:sp>
      <p:pic>
        <p:nvPicPr>
          <p:cNvPr id="3" name="Graphic 3">
            <a:extLst>
              <a:ext uri="{FF2B5EF4-FFF2-40B4-BE49-F238E27FC236}">
                <a16:creationId xmlns:a16="http://schemas.microsoft.com/office/drawing/2014/main" id="{0C65532B-8184-4372-9DF4-0E81C07298FE}"/>
              </a:ext>
              <a:ext uri="{C183D7F6-B498-43B3-948B-1728B52AA6E4}">
                <adec:decorative xmlns:adec="http://schemas.microsoft.com/office/drawing/2017/decorative" val="1"/>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28111" t="25760" r="26571" b="11010"/>
          <a:stretch/>
        </p:blipFill>
        <p:spPr>
          <a:xfrm>
            <a:off x="6705601" y="1467629"/>
            <a:ext cx="4718458" cy="3922741"/>
          </a:xfrm>
          <a:prstGeom prst="rect">
            <a:avLst/>
          </a:prstGeom>
        </p:spPr>
      </p:pic>
    </p:spTree>
    <p:extLst>
      <p:ext uri="{BB962C8B-B14F-4D97-AF65-F5344CB8AC3E}">
        <p14:creationId xmlns:p14="http://schemas.microsoft.com/office/powerpoint/2010/main" val="3669250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Segoe UI Semibold (Headings)"/>
              </a:rPr>
              <a:t>Security tools and features</a:t>
            </a:r>
          </a:p>
        </p:txBody>
      </p:sp>
      <p:pic>
        <p:nvPicPr>
          <p:cNvPr id="5" name="Graphic 4" descr="Shield Tick">
            <a:extLst>
              <a:ext uri="{FF2B5EF4-FFF2-40B4-BE49-F238E27FC236}">
                <a16:creationId xmlns:a16="http://schemas.microsoft.com/office/drawing/2014/main" id="{ED15557A-7D37-4374-A200-1D0CFE4EC57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091530" y="2804491"/>
            <a:ext cx="1249018" cy="1249018"/>
          </a:xfrm>
          <a:prstGeom prst="rect">
            <a:avLst/>
          </a:prstGeom>
        </p:spPr>
      </p:pic>
    </p:spTree>
    <p:extLst>
      <p:ext uri="{BB962C8B-B14F-4D97-AF65-F5344CB8AC3E}">
        <p14:creationId xmlns:p14="http://schemas.microsoft.com/office/powerpoint/2010/main" val="4247893095"/>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6C51F7-C138-4579-99AA-765A48F87567}"/>
              </a:ext>
            </a:extLst>
          </p:cNvPr>
          <p:cNvSpPr>
            <a:spLocks noGrp="1"/>
          </p:cNvSpPr>
          <p:nvPr>
            <p:ph type="title"/>
          </p:nvPr>
        </p:nvSpPr>
        <p:spPr/>
        <p:txBody>
          <a:bodyPr/>
          <a:lstStyle/>
          <a:p>
            <a:r>
              <a:rPr lang="en-US" dirty="0"/>
              <a:t>Security tools and features - Objective Domain</a:t>
            </a:r>
          </a:p>
        </p:txBody>
      </p:sp>
      <p:sp>
        <p:nvSpPr>
          <p:cNvPr id="3" name="Text Placeholder 2">
            <a:extLst>
              <a:ext uri="{FF2B5EF4-FFF2-40B4-BE49-F238E27FC236}">
                <a16:creationId xmlns:a16="http://schemas.microsoft.com/office/drawing/2014/main" id="{5F448C38-AE4B-4541-BB99-DFEA840E1802}"/>
              </a:ext>
            </a:extLst>
          </p:cNvPr>
          <p:cNvSpPr>
            <a:spLocks noGrp="1"/>
          </p:cNvSpPr>
          <p:nvPr>
            <p:ph sz="quarter" idx="4294967295"/>
          </p:nvPr>
        </p:nvSpPr>
        <p:spPr>
          <a:xfrm>
            <a:off x="419100" y="1456897"/>
            <a:ext cx="11340811" cy="3439852"/>
          </a:xfrm>
        </p:spPr>
        <p:txBody>
          <a:bodyPr/>
          <a:lstStyle/>
          <a:p>
            <a:pPr lvl="0" fontAlgn="base">
              <a:lnSpc>
                <a:spcPct val="150000"/>
              </a:lnSpc>
            </a:pPr>
            <a:r>
              <a:rPr lang="en-US" sz="2400" dirty="0"/>
              <a:t>Describe the features and the functionality of:</a:t>
            </a:r>
            <a:endParaRPr lang="en-US" sz="2400" dirty="0">
              <a:latin typeface="+mn-lt"/>
            </a:endParaRPr>
          </a:p>
          <a:p>
            <a:pPr marL="457200" lvl="0" indent="-457200" fontAlgn="base">
              <a:lnSpc>
                <a:spcPct val="150000"/>
              </a:lnSpc>
              <a:buFont typeface="Arial" panose="020B0604020202020204" pitchFamily="34" charset="0"/>
              <a:buChar char="•"/>
            </a:pPr>
            <a:r>
              <a:rPr lang="en-US" sz="2400" dirty="0">
                <a:latin typeface="+mn-lt"/>
              </a:rPr>
              <a:t>Azure Security Center, including policy compliance, security alerts, secure score, and resource hygiene</a:t>
            </a:r>
          </a:p>
          <a:p>
            <a:pPr marL="457200" indent="-457200" fontAlgn="base">
              <a:lnSpc>
                <a:spcPct val="150000"/>
              </a:lnSpc>
              <a:buFont typeface="Arial" panose="020B0604020202020204" pitchFamily="34" charset="0"/>
              <a:buChar char="•"/>
            </a:pPr>
            <a:r>
              <a:rPr lang="en-US" sz="2400" dirty="0">
                <a:latin typeface="+mn-lt"/>
              </a:rPr>
              <a:t>Azure Sentinel</a:t>
            </a:r>
          </a:p>
          <a:p>
            <a:pPr marL="457200" lvl="0" indent="-457200" fontAlgn="base">
              <a:lnSpc>
                <a:spcPct val="150000"/>
              </a:lnSpc>
              <a:buFont typeface="Arial" panose="020B0604020202020204" pitchFamily="34" charset="0"/>
              <a:buChar char="•"/>
            </a:pPr>
            <a:r>
              <a:rPr lang="en-US" sz="2400" dirty="0">
                <a:latin typeface="+mn-lt"/>
              </a:rPr>
              <a:t>Key Vault</a:t>
            </a:r>
          </a:p>
          <a:p>
            <a:pPr marL="457200" lvl="0" indent="-457200" fontAlgn="base">
              <a:lnSpc>
                <a:spcPct val="150000"/>
              </a:lnSpc>
              <a:buFont typeface="Arial" panose="020B0604020202020204" pitchFamily="34" charset="0"/>
              <a:buChar char="•"/>
            </a:pPr>
            <a:r>
              <a:rPr lang="en-US" sz="2400" dirty="0">
                <a:latin typeface="+mn-lt"/>
              </a:rPr>
              <a:t>Azure Dedicated Hosts</a:t>
            </a:r>
          </a:p>
        </p:txBody>
      </p:sp>
    </p:spTree>
    <p:extLst>
      <p:ext uri="{BB962C8B-B14F-4D97-AF65-F5344CB8AC3E}">
        <p14:creationId xmlns:p14="http://schemas.microsoft.com/office/powerpoint/2010/main" val="33440100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noProof="0" dirty="0"/>
              <a:t>Azure Security Center</a:t>
            </a:r>
          </a:p>
        </p:txBody>
      </p:sp>
      <p:sp>
        <p:nvSpPr>
          <p:cNvPr id="6" name="Text Placeholder 5"/>
          <p:cNvSpPr>
            <a:spLocks noGrp="1"/>
          </p:cNvSpPr>
          <p:nvPr>
            <p:ph sz="quarter" idx="4294967295"/>
          </p:nvPr>
        </p:nvSpPr>
        <p:spPr>
          <a:xfrm>
            <a:off x="419100" y="1456897"/>
            <a:ext cx="11340811" cy="724173"/>
          </a:xfrm>
        </p:spPr>
        <p:txBody>
          <a:bodyPr vert="horz" wrap="square" lIns="0" tIns="0" rIns="0" bIns="0" rtlCol="0" anchor="t">
            <a:spAutoFit/>
          </a:bodyPr>
          <a:lstStyle/>
          <a:p>
            <a:r>
              <a:rPr lang="en-US" b="0" i="0" dirty="0">
                <a:solidFill>
                  <a:srgbClr val="171717"/>
                </a:solidFill>
                <a:effectLst/>
                <a:latin typeface="Segoe UI" panose="020B0502040204020203" pitchFamily="34" charset="0"/>
              </a:rPr>
              <a:t>Azure Security Center is a monitoring service that provides threat protection across both Azure and on-premises datacenters. </a:t>
            </a:r>
            <a:endParaRPr lang="en-US" dirty="0">
              <a:latin typeface="Segoe UI" panose="020B0502040204020203" pitchFamily="34" charset="0"/>
              <a:cs typeface="Segoe UI" panose="020B0502040204020203" pitchFamily="34" charset="0"/>
            </a:endParaRPr>
          </a:p>
        </p:txBody>
      </p:sp>
      <p:pic>
        <p:nvPicPr>
          <p:cNvPr id="5" name="Picture 4" descr="Screenshot of Azure Security Center with the Secure Score, and other basic security information about your Azure solutions.">
            <a:extLst>
              <a:ext uri="{FF2B5EF4-FFF2-40B4-BE49-F238E27FC236}">
                <a16:creationId xmlns:a16="http://schemas.microsoft.com/office/drawing/2014/main" id="{1E8D364E-AD64-454E-AC12-C221674BFFB8}"/>
              </a:ext>
            </a:extLst>
          </p:cNvPr>
          <p:cNvPicPr>
            <a:picLocks noChangeAspect="1"/>
          </p:cNvPicPr>
          <p:nvPr/>
        </p:nvPicPr>
        <p:blipFill>
          <a:blip r:embed="rId3"/>
          <a:stretch>
            <a:fillRect/>
          </a:stretch>
        </p:blipFill>
        <p:spPr>
          <a:xfrm>
            <a:off x="6274340" y="2310318"/>
            <a:ext cx="5422962" cy="2597286"/>
          </a:xfrm>
          <a:prstGeom prst="rect">
            <a:avLst/>
          </a:prstGeom>
          <a:ln>
            <a:solidFill>
              <a:schemeClr val="tx1"/>
            </a:solidFill>
          </a:ln>
        </p:spPr>
      </p:pic>
      <p:sp>
        <p:nvSpPr>
          <p:cNvPr id="2" name="TextBox 1">
            <a:extLst>
              <a:ext uri="{FF2B5EF4-FFF2-40B4-BE49-F238E27FC236}">
                <a16:creationId xmlns:a16="http://schemas.microsoft.com/office/drawing/2014/main" id="{7E6F8004-514A-4639-9F04-B80EC2085751}"/>
              </a:ext>
            </a:extLst>
          </p:cNvPr>
          <p:cNvSpPr txBox="1"/>
          <p:nvPr/>
        </p:nvSpPr>
        <p:spPr>
          <a:xfrm>
            <a:off x="418643" y="2310318"/>
            <a:ext cx="6123208" cy="1772793"/>
          </a:xfrm>
          <a:prstGeom prst="rect">
            <a:avLst/>
          </a:prstGeom>
          <a:noFill/>
        </p:spPr>
        <p:txBody>
          <a:bodyPr wrap="square" lIns="182880" tIns="146304" rIns="182880" bIns="146304" rtlCol="0">
            <a:spAutoFit/>
          </a:bodyPr>
          <a:lstStyle/>
          <a:p>
            <a:pPr marL="342900" indent="-342900" algn="l">
              <a:buFont typeface="Arial" panose="020B0604020202020204" pitchFamily="34" charset="0"/>
              <a:buChar char="•"/>
            </a:pPr>
            <a:r>
              <a:rPr lang="en-US" sz="2400" dirty="0">
                <a:solidFill>
                  <a:srgbClr val="171717"/>
                </a:solidFill>
                <a:latin typeface="Segoe UI" panose="020B0502040204020203" pitchFamily="34" charset="0"/>
              </a:rPr>
              <a:t>Provides security recommendations</a:t>
            </a:r>
          </a:p>
          <a:p>
            <a:pPr marL="342900" indent="-342900" algn="l">
              <a:buFont typeface="Arial" panose="020B0604020202020204" pitchFamily="34" charset="0"/>
              <a:buChar char="•"/>
            </a:pPr>
            <a:r>
              <a:rPr lang="en-US" sz="2400" dirty="0">
                <a:solidFill>
                  <a:srgbClr val="171717"/>
                </a:solidFill>
                <a:latin typeface="Segoe UI" panose="020B0502040204020203" pitchFamily="34" charset="0"/>
              </a:rPr>
              <a:t>Detect and block malware</a:t>
            </a:r>
          </a:p>
          <a:p>
            <a:pPr marL="342900" indent="-342900" algn="l">
              <a:buFont typeface="Arial" panose="020B0604020202020204" pitchFamily="34" charset="0"/>
              <a:buChar char="•"/>
            </a:pPr>
            <a:r>
              <a:rPr lang="en-US" sz="2400" dirty="0">
                <a:solidFill>
                  <a:srgbClr val="171717"/>
                </a:solidFill>
                <a:latin typeface="Segoe UI" panose="020B0502040204020203" pitchFamily="34" charset="0"/>
              </a:rPr>
              <a:t>Analyze and identify potential attacks</a:t>
            </a:r>
          </a:p>
          <a:p>
            <a:pPr marL="342900" indent="-342900" algn="l">
              <a:buFont typeface="Arial" panose="020B0604020202020204" pitchFamily="34" charset="0"/>
              <a:buChar char="•"/>
            </a:pPr>
            <a:r>
              <a:rPr lang="en-US" sz="2400" dirty="0">
                <a:solidFill>
                  <a:srgbClr val="171717"/>
                </a:solidFill>
                <a:latin typeface="Segoe UI" panose="020B0502040204020203" pitchFamily="34" charset="0"/>
              </a:rPr>
              <a:t>Just-in-time access control for ports</a:t>
            </a:r>
            <a:endParaRPr lang="en-US" sz="2400" dirty="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897710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0CE92-1D76-4F61-8208-4BBDE2BA1DA5}"/>
              </a:ext>
            </a:extLst>
          </p:cNvPr>
          <p:cNvSpPr>
            <a:spLocks noGrp="1"/>
          </p:cNvSpPr>
          <p:nvPr>
            <p:ph type="title"/>
          </p:nvPr>
        </p:nvSpPr>
        <p:spPr/>
        <p:txBody>
          <a:bodyPr/>
          <a:lstStyle/>
          <a:p>
            <a:r>
              <a:rPr lang="en-IE"/>
              <a:t>Walkthrough-Azure Security Center</a:t>
            </a:r>
            <a:endParaRPr lang="en-US" dirty="0"/>
          </a:p>
        </p:txBody>
      </p:sp>
      <p:sp>
        <p:nvSpPr>
          <p:cNvPr id="3" name="Text Placeholder 2">
            <a:extLst>
              <a:ext uri="{FF2B5EF4-FFF2-40B4-BE49-F238E27FC236}">
                <a16:creationId xmlns:a16="http://schemas.microsoft.com/office/drawing/2014/main" id="{D9B7E699-8A7B-44B9-87EE-C5ED24A8C217}"/>
              </a:ext>
            </a:extLst>
          </p:cNvPr>
          <p:cNvSpPr>
            <a:spLocks noGrp="1"/>
          </p:cNvSpPr>
          <p:nvPr>
            <p:ph sz="quarter" idx="10"/>
          </p:nvPr>
        </p:nvSpPr>
        <p:spPr>
          <a:xfrm>
            <a:off x="418643" y="1447034"/>
            <a:ext cx="5394960" cy="4216539"/>
          </a:xfrm>
        </p:spPr>
        <p:txBody>
          <a:bodyPr/>
          <a:lstStyle/>
          <a:p>
            <a:pPr marL="228600" lvl="1" indent="0">
              <a:buNone/>
            </a:pPr>
            <a:r>
              <a:rPr lang="en-US" sz="2400" dirty="0">
                <a:latin typeface="+mj-lt"/>
                <a:cs typeface="Segoe UI Semilight" panose="020B0402040204020203" pitchFamily="34" charset="0"/>
              </a:rPr>
              <a:t>Open Azure Security Center and view some of the common features and configuration options.</a:t>
            </a:r>
          </a:p>
          <a:p>
            <a:pPr marL="228600" lvl="1" indent="0">
              <a:buNone/>
            </a:pPr>
            <a:endParaRPr lang="en-IE" b="1" dirty="0">
              <a:cs typeface="Segoe UI Semilight" panose="020B0402040204020203" pitchFamily="34" charset="0"/>
            </a:endParaRPr>
          </a:p>
          <a:p>
            <a:pPr marL="742950" lvl="1" indent="-514350">
              <a:buFont typeface="+mj-lt"/>
              <a:buAutoNum type="arabicPeriod"/>
            </a:pPr>
            <a:r>
              <a:rPr lang="en-IE" sz="2400" dirty="0">
                <a:cs typeface="Segoe UI Semilight" panose="020B0402040204020203" pitchFamily="34" charset="0"/>
              </a:rPr>
              <a:t>Launch Azure Security Center.</a:t>
            </a:r>
          </a:p>
          <a:p>
            <a:pPr marL="742950" lvl="1" indent="-514350">
              <a:buFont typeface="+mj-lt"/>
              <a:buAutoNum type="arabicPeriod"/>
            </a:pPr>
            <a:r>
              <a:rPr lang="en-IE" sz="2400" dirty="0">
                <a:cs typeface="Segoe UI Semilight" panose="020B0402040204020203" pitchFamily="34" charset="0"/>
              </a:rPr>
              <a:t>View Policy compliance options.</a:t>
            </a:r>
          </a:p>
          <a:p>
            <a:pPr marL="742950" lvl="1" indent="-514350">
              <a:buFont typeface="+mj-lt"/>
              <a:buAutoNum type="arabicPeriod"/>
            </a:pPr>
            <a:r>
              <a:rPr lang="en-IE" sz="2400" dirty="0">
                <a:cs typeface="Segoe UI Semilight" panose="020B0402040204020203" pitchFamily="34" charset="0"/>
              </a:rPr>
              <a:t>Review your Secure Score.</a:t>
            </a:r>
          </a:p>
          <a:p>
            <a:pPr marL="742950" lvl="1" indent="-514350">
              <a:buFont typeface="+mj-lt"/>
              <a:buAutoNum type="arabicPeriod"/>
            </a:pPr>
            <a:r>
              <a:rPr lang="en-IE" sz="2400" dirty="0">
                <a:cs typeface="Segoe UI Semilight" panose="020B0402040204020203" pitchFamily="34" charset="0"/>
              </a:rPr>
              <a:t>Set a Security Alert.</a:t>
            </a:r>
          </a:p>
          <a:p>
            <a:pPr marL="742950" lvl="1" indent="-514350">
              <a:buFont typeface="+mj-lt"/>
              <a:buAutoNum type="arabicPeriod"/>
            </a:pPr>
            <a:r>
              <a:rPr lang="en-IE" sz="2400" dirty="0">
                <a:cs typeface="Segoe UI Semilight" panose="020B0402040204020203" pitchFamily="34" charset="0"/>
              </a:rPr>
              <a:t>Explore Resource Hygiene.</a:t>
            </a:r>
          </a:p>
        </p:txBody>
      </p:sp>
      <p:pic>
        <p:nvPicPr>
          <p:cNvPr id="6" name="Picture 5">
            <a:extLst>
              <a:ext uri="{FF2B5EF4-FFF2-40B4-BE49-F238E27FC236}">
                <a16:creationId xmlns:a16="http://schemas.microsoft.com/office/drawing/2014/main" id="{7CDCCC72-E44C-4A20-A7B0-16FEBBDDB9F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439025" y="1447034"/>
            <a:ext cx="3762375" cy="3963931"/>
          </a:xfrm>
          <a:prstGeom prst="rect">
            <a:avLst/>
          </a:prstGeom>
        </p:spPr>
      </p:pic>
    </p:spTree>
    <p:extLst>
      <p:ext uri="{BB962C8B-B14F-4D97-AF65-F5344CB8AC3E}">
        <p14:creationId xmlns:p14="http://schemas.microsoft.com/office/powerpoint/2010/main" val="2865878923"/>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 name="Title 16"/>
          <p:cNvSpPr>
            <a:spLocks noGrp="1"/>
          </p:cNvSpPr>
          <p:nvPr>
            <p:ph type="title"/>
          </p:nvPr>
        </p:nvSpPr>
        <p:spPr>
          <a:xfrm>
            <a:off x="418643" y="184462"/>
            <a:ext cx="11341268" cy="680196"/>
          </a:xfrm>
        </p:spPr>
        <p:txBody>
          <a:bodyPr/>
          <a:lstStyle/>
          <a:p>
            <a:r>
              <a:rPr lang="en-US" noProof="0" dirty="0"/>
              <a:t>Azure Security Center – capabilities </a:t>
            </a:r>
          </a:p>
        </p:txBody>
      </p:sp>
      <p:graphicFrame>
        <p:nvGraphicFramePr>
          <p:cNvPr id="9" name="Table 9">
            <a:extLst>
              <a:ext uri="{FF2B5EF4-FFF2-40B4-BE49-F238E27FC236}">
                <a16:creationId xmlns:a16="http://schemas.microsoft.com/office/drawing/2014/main" id="{9A5DAA41-1C1C-42A4-B8CD-A1ADFFAD59B4}"/>
              </a:ext>
            </a:extLst>
          </p:cNvPr>
          <p:cNvGraphicFramePr>
            <a:graphicFrameLocks noGrp="1"/>
          </p:cNvGraphicFramePr>
          <p:nvPr>
            <p:extLst>
              <p:ext uri="{D42A27DB-BD31-4B8C-83A1-F6EECF244321}">
                <p14:modId xmlns:p14="http://schemas.microsoft.com/office/powerpoint/2010/main" val="2960909438"/>
              </p:ext>
            </p:extLst>
          </p:nvPr>
        </p:nvGraphicFramePr>
        <p:xfrm>
          <a:off x="301487" y="1219008"/>
          <a:ext cx="11589026" cy="4286599"/>
        </p:xfrm>
        <a:graphic>
          <a:graphicData uri="http://schemas.openxmlformats.org/drawingml/2006/table">
            <a:tbl>
              <a:tblPr firstRow="1" bandRow="1">
                <a:tableStyleId>{5C22544A-7EE6-4342-B048-85BDC9FD1C3A}</a:tableStyleId>
              </a:tblPr>
              <a:tblGrid>
                <a:gridCol w="5794513">
                  <a:extLst>
                    <a:ext uri="{9D8B030D-6E8A-4147-A177-3AD203B41FA5}">
                      <a16:colId xmlns:a16="http://schemas.microsoft.com/office/drawing/2014/main" val="2519877831"/>
                    </a:ext>
                  </a:extLst>
                </a:gridCol>
                <a:gridCol w="5794513">
                  <a:extLst>
                    <a:ext uri="{9D8B030D-6E8A-4147-A177-3AD203B41FA5}">
                      <a16:colId xmlns:a16="http://schemas.microsoft.com/office/drawing/2014/main" val="3993310095"/>
                    </a:ext>
                  </a:extLst>
                </a:gridCol>
              </a:tblGrid>
              <a:tr h="2391282">
                <a:tc>
                  <a:txBody>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lang="en-US" sz="2400" b="1" dirty="0">
                          <a:solidFill>
                            <a:schemeClr val="tx1"/>
                          </a:solidFill>
                          <a:latin typeface="+mn-lt"/>
                          <a:cs typeface="Segoe UI Semilight"/>
                        </a:rPr>
                        <a:t>Policy compliance</a:t>
                      </a:r>
                      <a:endParaRPr lang="en-US" sz="1800" b="1" dirty="0">
                        <a:solidFill>
                          <a:schemeClr val="tx1"/>
                        </a:solidFill>
                        <a:latin typeface="+mn-lt"/>
                        <a:cs typeface="Segoe UI Semilight"/>
                      </a:endParaRPr>
                    </a:p>
                    <a:p>
                      <a:pPr marL="0" marR="0" lvl="0" indent="0" algn="ctr" defTabSz="914367" rtl="0" eaLnBrk="1" fontAlgn="auto" latinLnBrk="0" hangingPunct="1">
                        <a:lnSpc>
                          <a:spcPct val="100000"/>
                        </a:lnSpc>
                        <a:spcBef>
                          <a:spcPts val="0"/>
                        </a:spcBef>
                        <a:spcAft>
                          <a:spcPts val="0"/>
                        </a:spcAft>
                        <a:buClrTx/>
                        <a:buSzTx/>
                        <a:buFontTx/>
                        <a:buNone/>
                        <a:tabLst/>
                        <a:defRPr/>
                      </a:pPr>
                      <a:endParaRPr lang="en-US" sz="1800" b="0" dirty="0">
                        <a:solidFill>
                          <a:schemeClr val="tx1"/>
                        </a:solidFill>
                        <a:latin typeface="+mn-lt"/>
                        <a:cs typeface="Segoe UI Semilight"/>
                      </a:endParaRPr>
                    </a:p>
                    <a:p>
                      <a:pPr marL="0" marR="0" lvl="0" indent="0" algn="ctr" defTabSz="914367" rtl="0" eaLnBrk="1" fontAlgn="auto" latinLnBrk="0" hangingPunct="1">
                        <a:lnSpc>
                          <a:spcPct val="100000"/>
                        </a:lnSpc>
                        <a:spcBef>
                          <a:spcPts val="0"/>
                        </a:spcBef>
                        <a:spcAft>
                          <a:spcPts val="0"/>
                        </a:spcAft>
                        <a:buClrTx/>
                        <a:buSzTx/>
                        <a:buFontTx/>
                        <a:buNone/>
                        <a:tabLst/>
                        <a:defRPr/>
                      </a:pPr>
                      <a:r>
                        <a:rPr lang="en-US" sz="1800" b="0" dirty="0">
                          <a:solidFill>
                            <a:schemeClr val="tx1"/>
                          </a:solidFill>
                          <a:latin typeface="+mn-lt"/>
                          <a:cs typeface="Segoe UI Semilight"/>
                        </a:rPr>
                        <a:t>Security Center is built on top of Azure Policy controls so you can </a:t>
                      </a:r>
                      <a:r>
                        <a:rPr lang="en-US" sz="1800" b="1" dirty="0">
                          <a:solidFill>
                            <a:schemeClr val="tx1"/>
                          </a:solidFill>
                          <a:latin typeface="+mn-lt"/>
                          <a:cs typeface="Segoe UI Semilight"/>
                        </a:rPr>
                        <a:t>set and monitor</a:t>
                      </a:r>
                      <a:r>
                        <a:rPr lang="en-US" sz="1800" b="0" dirty="0">
                          <a:solidFill>
                            <a:schemeClr val="tx1"/>
                          </a:solidFill>
                          <a:latin typeface="+mn-lt"/>
                          <a:cs typeface="Segoe UI Semilight"/>
                        </a:rPr>
                        <a:t> your policies to run on management groups, across subscriptions, and even for a whole tenant.</a:t>
                      </a:r>
                      <a:endParaRPr lang="en-US" sz="2400" b="0" dirty="0">
                        <a:solidFill>
                          <a:schemeClr val="tx1"/>
                        </a:solidFill>
                        <a:latin typeface="+mn-lt"/>
                      </a:endParaRPr>
                    </a:p>
                  </a:txBody>
                  <a:tcPr>
                    <a:solidFill>
                      <a:schemeClr val="accent2">
                        <a:lumMod val="20000"/>
                        <a:lumOff val="80000"/>
                      </a:schemeClr>
                    </a:solidFill>
                  </a:tcPr>
                </a:tc>
                <a:tc>
                  <a:txBody>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lang="en-US" sz="2400" b="1" dirty="0">
                          <a:solidFill>
                            <a:schemeClr val="tx1"/>
                          </a:solidFill>
                          <a:latin typeface="+mn-lt"/>
                          <a:cs typeface="Segoe UI Semilight"/>
                        </a:rPr>
                        <a:t>Security alerts</a:t>
                      </a:r>
                      <a:endParaRPr lang="en-US" sz="1800" b="1" dirty="0">
                        <a:solidFill>
                          <a:schemeClr val="tx1"/>
                        </a:solidFill>
                        <a:latin typeface="+mn-lt"/>
                        <a:cs typeface="Segoe UI Semilight"/>
                      </a:endParaRPr>
                    </a:p>
                    <a:p>
                      <a:pPr marL="0" marR="0" lvl="0" indent="0" algn="ctr" defTabSz="914367" rtl="0" eaLnBrk="1" fontAlgn="auto" latinLnBrk="0" hangingPunct="1">
                        <a:lnSpc>
                          <a:spcPct val="100000"/>
                        </a:lnSpc>
                        <a:spcBef>
                          <a:spcPts val="0"/>
                        </a:spcBef>
                        <a:spcAft>
                          <a:spcPts val="0"/>
                        </a:spcAft>
                        <a:buClrTx/>
                        <a:buSzTx/>
                        <a:buFontTx/>
                        <a:buNone/>
                        <a:tabLst/>
                        <a:defRPr/>
                      </a:pPr>
                      <a:endParaRPr lang="en-US" sz="1800" b="0" dirty="0">
                        <a:solidFill>
                          <a:schemeClr val="tx1"/>
                        </a:solidFill>
                        <a:latin typeface="+mn-lt"/>
                        <a:cs typeface="Segoe UI Semilight"/>
                      </a:endParaRPr>
                    </a:p>
                    <a:p>
                      <a:pPr marL="0" marR="0" lvl="0" indent="0" algn="ctr" defTabSz="914367" rtl="0" eaLnBrk="1" fontAlgn="auto" latinLnBrk="0" hangingPunct="1">
                        <a:lnSpc>
                          <a:spcPct val="100000"/>
                        </a:lnSpc>
                        <a:spcBef>
                          <a:spcPts val="0"/>
                        </a:spcBef>
                        <a:spcAft>
                          <a:spcPts val="0"/>
                        </a:spcAft>
                        <a:buClrTx/>
                        <a:buSzTx/>
                        <a:buFontTx/>
                        <a:buNone/>
                        <a:tabLst/>
                        <a:defRPr/>
                      </a:pPr>
                      <a:r>
                        <a:rPr lang="en-US" sz="1800" b="0" dirty="0">
                          <a:solidFill>
                            <a:schemeClr val="tx1"/>
                          </a:solidFill>
                          <a:latin typeface="+mn-lt"/>
                          <a:cs typeface="Segoe UI Semilight"/>
                        </a:rPr>
                        <a:t>Security Center automatically collects, analyzes, and integrates log data from your Azure resources like firewall and endpoint protection to detect real threats. Then list of prioritized security alerts is shown in Security Center along with the information you need to quickly investigate and remediate an attack.</a:t>
                      </a:r>
                      <a:endParaRPr lang="en-US" sz="2400" b="0" dirty="0">
                        <a:solidFill>
                          <a:schemeClr val="tx1"/>
                        </a:solidFill>
                        <a:latin typeface="+mn-lt"/>
                      </a:endParaRPr>
                    </a:p>
                  </a:txBody>
                  <a:tcPr>
                    <a:solidFill>
                      <a:schemeClr val="accent2">
                        <a:lumMod val="20000"/>
                        <a:lumOff val="80000"/>
                      </a:schemeClr>
                    </a:solidFill>
                  </a:tcPr>
                </a:tc>
                <a:extLst>
                  <a:ext uri="{0D108BD9-81ED-4DB2-BD59-A6C34878D82A}">
                    <a16:rowId xmlns:a16="http://schemas.microsoft.com/office/drawing/2014/main" val="2325249282"/>
                  </a:ext>
                </a:extLst>
              </a:tr>
              <a:tr h="1895317">
                <a:tc>
                  <a:txBody>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lang="en-US" sz="2400" b="1" dirty="0">
                          <a:solidFill>
                            <a:schemeClr val="tx1"/>
                          </a:solidFill>
                          <a:latin typeface="+mn-lt"/>
                          <a:cs typeface="Segoe UI Semilight"/>
                        </a:rPr>
                        <a:t>Secure score</a:t>
                      </a:r>
                    </a:p>
                    <a:p>
                      <a:pPr marL="0" marR="0" lvl="0" indent="0" algn="ctr" defTabSz="914367" rtl="0" eaLnBrk="1" fontAlgn="auto" latinLnBrk="0" hangingPunct="1">
                        <a:lnSpc>
                          <a:spcPct val="100000"/>
                        </a:lnSpc>
                        <a:spcBef>
                          <a:spcPts val="0"/>
                        </a:spcBef>
                        <a:spcAft>
                          <a:spcPts val="0"/>
                        </a:spcAft>
                        <a:buClrTx/>
                        <a:buSzTx/>
                        <a:buFontTx/>
                        <a:buNone/>
                        <a:tabLst/>
                        <a:defRPr/>
                      </a:pPr>
                      <a:endParaRPr lang="en-US" sz="1800" b="1" dirty="0">
                        <a:solidFill>
                          <a:schemeClr val="tx1"/>
                        </a:solidFill>
                        <a:latin typeface="+mn-lt"/>
                        <a:cs typeface="Segoe UI Semilight"/>
                      </a:endParaRPr>
                    </a:p>
                    <a:p>
                      <a:pPr marL="0" marR="0" lvl="0" indent="0" algn="ctr" defTabSz="914367" rtl="0" eaLnBrk="1" fontAlgn="auto" latinLnBrk="0" hangingPunct="1">
                        <a:lnSpc>
                          <a:spcPct val="100000"/>
                        </a:lnSpc>
                        <a:spcBef>
                          <a:spcPts val="0"/>
                        </a:spcBef>
                        <a:spcAft>
                          <a:spcPts val="0"/>
                        </a:spcAft>
                        <a:buClrTx/>
                        <a:buSzTx/>
                        <a:buFontTx/>
                        <a:buNone/>
                        <a:tabLst/>
                        <a:defRPr/>
                      </a:pPr>
                      <a:r>
                        <a:rPr lang="en-US" sz="1800" b="0" dirty="0">
                          <a:solidFill>
                            <a:schemeClr val="tx1"/>
                          </a:solidFill>
                          <a:latin typeface="+mn-lt"/>
                          <a:cs typeface="Segoe UI Semilight"/>
                        </a:rPr>
                        <a:t>Security Center continually assesses your resources for security issues; then aggregates all the findings into a single score so that you can tell your current security situation.</a:t>
                      </a:r>
                      <a:endParaRPr lang="en-US" sz="2400" b="0" dirty="0">
                        <a:solidFill>
                          <a:schemeClr val="tx1"/>
                        </a:solidFill>
                        <a:latin typeface="+mn-lt"/>
                      </a:endParaRPr>
                    </a:p>
                  </a:txBody>
                  <a:tcPr/>
                </a:tc>
                <a:tc>
                  <a:txBody>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lang="en-US" sz="2400" b="1" dirty="0">
                          <a:solidFill>
                            <a:schemeClr val="tx1"/>
                          </a:solidFill>
                          <a:latin typeface="+mn-lt"/>
                          <a:cs typeface="Segoe UI Semilight"/>
                        </a:rPr>
                        <a:t>Resource Security Hygiene</a:t>
                      </a:r>
                      <a:endParaRPr lang="en-US" sz="1800" b="1" dirty="0">
                        <a:solidFill>
                          <a:schemeClr val="tx1"/>
                        </a:solidFill>
                        <a:latin typeface="+mn-lt"/>
                        <a:cs typeface="Segoe UI Semilight"/>
                      </a:endParaRPr>
                    </a:p>
                    <a:p>
                      <a:pPr marL="0" marR="0" lvl="0" indent="0" algn="ctr" defTabSz="914367" rtl="0" eaLnBrk="1" fontAlgn="auto" latinLnBrk="0" hangingPunct="1">
                        <a:lnSpc>
                          <a:spcPct val="100000"/>
                        </a:lnSpc>
                        <a:spcBef>
                          <a:spcPts val="0"/>
                        </a:spcBef>
                        <a:spcAft>
                          <a:spcPts val="0"/>
                        </a:spcAft>
                        <a:buClrTx/>
                        <a:buSzTx/>
                        <a:buFontTx/>
                        <a:buNone/>
                        <a:tabLst/>
                        <a:defRPr/>
                      </a:pPr>
                      <a:r>
                        <a:rPr lang="en-US" sz="1800" b="0" dirty="0">
                          <a:solidFill>
                            <a:schemeClr val="tx1"/>
                          </a:solidFill>
                          <a:latin typeface="+mn-lt"/>
                          <a:cs typeface="Segoe UI Semilight"/>
                        </a:rPr>
                        <a:t>Security visibility and recommendations by resource.</a:t>
                      </a:r>
                      <a:endParaRPr lang="en-US" sz="2400" b="0" dirty="0">
                        <a:solidFill>
                          <a:schemeClr val="tx1"/>
                        </a:solidFill>
                        <a:latin typeface="+mn-lt"/>
                      </a:endParaRPr>
                    </a:p>
                  </a:txBody>
                  <a:tcPr/>
                </a:tc>
                <a:extLst>
                  <a:ext uri="{0D108BD9-81ED-4DB2-BD59-A6C34878D82A}">
                    <a16:rowId xmlns:a16="http://schemas.microsoft.com/office/drawing/2014/main" val="2481572178"/>
                  </a:ext>
                </a:extLst>
              </a:tr>
            </a:tbl>
          </a:graphicData>
        </a:graphic>
      </p:graphicFrame>
      <p:pic>
        <p:nvPicPr>
          <p:cNvPr id="13" name="Picture 12" descr="Screenshot showing the different components of Azure that Security Hygiene is available for.  They are Recommendations, compute, apps, and networking.">
            <a:extLst>
              <a:ext uri="{FF2B5EF4-FFF2-40B4-BE49-F238E27FC236}">
                <a16:creationId xmlns:a16="http://schemas.microsoft.com/office/drawing/2014/main" id="{1735151E-3C5B-4502-8F2E-8799986FF773}"/>
              </a:ext>
            </a:extLst>
          </p:cNvPr>
          <p:cNvPicPr>
            <a:picLocks noChangeAspect="1"/>
          </p:cNvPicPr>
          <p:nvPr/>
        </p:nvPicPr>
        <p:blipFill>
          <a:blip r:embed="rId3"/>
          <a:stretch>
            <a:fillRect/>
          </a:stretch>
        </p:blipFill>
        <p:spPr>
          <a:xfrm>
            <a:off x="7965350" y="4323662"/>
            <a:ext cx="2057400" cy="1181100"/>
          </a:xfrm>
          <a:prstGeom prst="rect">
            <a:avLst/>
          </a:prstGeom>
        </p:spPr>
      </p:pic>
      <p:pic>
        <p:nvPicPr>
          <p:cNvPr id="4" name="Picture 3" descr="Azure Security Center icon">
            <a:extLst>
              <a:ext uri="{FF2B5EF4-FFF2-40B4-BE49-F238E27FC236}">
                <a16:creationId xmlns:a16="http://schemas.microsoft.com/office/drawing/2014/main" id="{DCC03043-BD46-4F9F-AF26-68C5A9D27199}"/>
              </a:ext>
              <a:ext uri="{C183D7F6-B498-43B3-948B-1728B52AA6E4}">
                <adec:decorative xmlns:adec="http://schemas.microsoft.com/office/drawing/2017/decorative" val="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58580" y="114240"/>
            <a:ext cx="1331933" cy="1452178"/>
          </a:xfrm>
          <a:prstGeom prst="rect">
            <a:avLst/>
          </a:prstGeom>
        </p:spPr>
      </p:pic>
      <p:sp>
        <p:nvSpPr>
          <p:cNvPr id="2" name="TextBox 1">
            <a:extLst>
              <a:ext uri="{FF2B5EF4-FFF2-40B4-BE49-F238E27FC236}">
                <a16:creationId xmlns:a16="http://schemas.microsoft.com/office/drawing/2014/main" id="{CEA4346A-6B57-4448-8595-0971E27B1C96}"/>
              </a:ext>
            </a:extLst>
          </p:cNvPr>
          <p:cNvSpPr txBox="1"/>
          <p:nvPr/>
        </p:nvSpPr>
        <p:spPr>
          <a:xfrm>
            <a:off x="3417712" y="5638992"/>
            <a:ext cx="6380703" cy="683264"/>
          </a:xfrm>
          <a:prstGeom prst="rect">
            <a:avLst/>
          </a:prstGeom>
          <a:noFill/>
        </p:spPr>
        <p:txBody>
          <a:bodyPr wrap="square" lIns="182880" tIns="146304" rIns="182880" bIns="146304" rtlCol="0">
            <a:spAutoFit/>
          </a:bodyPr>
          <a:lstStyle/>
          <a:p>
            <a:pPr>
              <a:lnSpc>
                <a:spcPct val="90000"/>
              </a:lnSpc>
              <a:spcAft>
                <a:spcPts val="600"/>
              </a:spcAft>
            </a:pPr>
            <a:r>
              <a:rPr lang="en-US" sz="1400" dirty="0">
                <a:solidFill>
                  <a:srgbClr val="FF0000"/>
                </a:solidFill>
              </a:rPr>
              <a:t>This is a OPTIONAL hidden slide.  The content can be done as a demo/walkthrough.  Or you can explain each point to the student.</a:t>
            </a:r>
          </a:p>
        </p:txBody>
      </p:sp>
    </p:spTree>
    <p:extLst>
      <p:ext uri="{BB962C8B-B14F-4D97-AF65-F5344CB8AC3E}">
        <p14:creationId xmlns:p14="http://schemas.microsoft.com/office/powerpoint/2010/main" val="4155824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noProof="0" dirty="0"/>
              <a:t>Azure Security Center - capabilities</a:t>
            </a:r>
          </a:p>
        </p:txBody>
      </p:sp>
      <p:grpSp>
        <p:nvGrpSpPr>
          <p:cNvPr id="23" name="Group 22">
            <a:extLst>
              <a:ext uri="{FF2B5EF4-FFF2-40B4-BE49-F238E27FC236}">
                <a16:creationId xmlns:a16="http://schemas.microsoft.com/office/drawing/2014/main" id="{F9E1F50D-FBB4-496D-99D2-4A20CDB3E8B0}"/>
              </a:ext>
              <a:ext uri="{C183D7F6-B498-43B3-948B-1728B52AA6E4}">
                <adec:decorative xmlns:adec="http://schemas.microsoft.com/office/drawing/2017/decorative" val="1"/>
              </a:ext>
            </a:extLst>
          </p:cNvPr>
          <p:cNvGrpSpPr/>
          <p:nvPr/>
        </p:nvGrpSpPr>
        <p:grpSpPr>
          <a:xfrm>
            <a:off x="788632" y="1292896"/>
            <a:ext cx="10601289" cy="4146308"/>
            <a:chOff x="818745" y="1355846"/>
            <a:chExt cx="10601289" cy="4146308"/>
          </a:xfrm>
        </p:grpSpPr>
        <p:sp>
          <p:nvSpPr>
            <p:cNvPr id="6" name="Rectangle: Rounded Corners 5">
              <a:extLst>
                <a:ext uri="{FF2B5EF4-FFF2-40B4-BE49-F238E27FC236}">
                  <a16:creationId xmlns:a16="http://schemas.microsoft.com/office/drawing/2014/main" id="{CCA35B26-8640-4D2D-90E9-3B044C798C03}"/>
                </a:ext>
              </a:extLst>
            </p:cNvPr>
            <p:cNvSpPr/>
            <p:nvPr/>
          </p:nvSpPr>
          <p:spPr bwMode="auto">
            <a:xfrm>
              <a:off x="818745" y="1355846"/>
              <a:ext cx="5277255" cy="2047672"/>
            </a:xfrm>
            <a:prstGeom prst="roundRect">
              <a:avLst/>
            </a:prstGeom>
            <a:solidFill>
              <a:schemeClr val="bg1">
                <a:lumMod val="8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Rounded Corners 9">
              <a:extLst>
                <a:ext uri="{FF2B5EF4-FFF2-40B4-BE49-F238E27FC236}">
                  <a16:creationId xmlns:a16="http://schemas.microsoft.com/office/drawing/2014/main" id="{F39BE854-F13D-4CF3-8C77-2D9995611A3C}"/>
                </a:ext>
              </a:extLst>
            </p:cNvPr>
            <p:cNvSpPr/>
            <p:nvPr/>
          </p:nvSpPr>
          <p:spPr bwMode="auto">
            <a:xfrm>
              <a:off x="6142778" y="1355846"/>
              <a:ext cx="5277255" cy="2047672"/>
            </a:xfrm>
            <a:prstGeom prst="roundRect">
              <a:avLst/>
            </a:prstGeom>
            <a:solidFill>
              <a:schemeClr val="bg1">
                <a:lumMod val="8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Rounded Corners 10">
              <a:extLst>
                <a:ext uri="{FF2B5EF4-FFF2-40B4-BE49-F238E27FC236}">
                  <a16:creationId xmlns:a16="http://schemas.microsoft.com/office/drawing/2014/main" id="{C3334160-4241-4B1B-A944-0E77612D05CF}"/>
                </a:ext>
              </a:extLst>
            </p:cNvPr>
            <p:cNvSpPr/>
            <p:nvPr/>
          </p:nvSpPr>
          <p:spPr bwMode="auto">
            <a:xfrm>
              <a:off x="825468" y="3454482"/>
              <a:ext cx="5277255" cy="2047672"/>
            </a:xfrm>
            <a:prstGeom prst="roundRect">
              <a:avLst/>
            </a:prstGeom>
            <a:solidFill>
              <a:schemeClr val="bg1">
                <a:lumMod val="8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Rounded Corners 11">
              <a:extLst>
                <a:ext uri="{FF2B5EF4-FFF2-40B4-BE49-F238E27FC236}">
                  <a16:creationId xmlns:a16="http://schemas.microsoft.com/office/drawing/2014/main" id="{64863C7F-3945-478A-A1C0-4F8A48F5BB8B}"/>
                </a:ext>
              </a:extLst>
            </p:cNvPr>
            <p:cNvSpPr/>
            <p:nvPr/>
          </p:nvSpPr>
          <p:spPr bwMode="auto">
            <a:xfrm>
              <a:off x="6142779" y="3454482"/>
              <a:ext cx="5277255" cy="2047672"/>
            </a:xfrm>
            <a:prstGeom prst="roundRect">
              <a:avLst/>
            </a:prstGeom>
            <a:solidFill>
              <a:schemeClr val="bg1">
                <a:lumMod val="8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Oval 4">
              <a:extLst>
                <a:ext uri="{FF2B5EF4-FFF2-40B4-BE49-F238E27FC236}">
                  <a16:creationId xmlns:a16="http://schemas.microsoft.com/office/drawing/2014/main" id="{A1DAD022-6BDC-4DCB-BD99-2B990DA75565}"/>
                </a:ext>
              </a:extLst>
            </p:cNvPr>
            <p:cNvSpPr/>
            <p:nvPr/>
          </p:nvSpPr>
          <p:spPr bwMode="auto">
            <a:xfrm>
              <a:off x="5428892" y="2745579"/>
              <a:ext cx="1427772" cy="1417806"/>
            </a:xfrm>
            <a:prstGeom prst="ellipse">
              <a:avLst/>
            </a:prstGeom>
            <a:solidFill>
              <a:schemeClr val="bg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8" name="Graphic 7">
              <a:extLst>
                <a:ext uri="{FF2B5EF4-FFF2-40B4-BE49-F238E27FC236}">
                  <a16:creationId xmlns:a16="http://schemas.microsoft.com/office/drawing/2014/main" id="{709FE9AD-B0A8-4201-90C7-7ED0BF9CACC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93291" y="2829315"/>
              <a:ext cx="1298974" cy="1298974"/>
            </a:xfrm>
            <a:prstGeom prst="rect">
              <a:avLst/>
            </a:prstGeom>
          </p:spPr>
        </p:pic>
        <p:sp>
          <p:nvSpPr>
            <p:cNvPr id="14" name="TextBox 13">
              <a:extLst>
                <a:ext uri="{FF2B5EF4-FFF2-40B4-BE49-F238E27FC236}">
                  <a16:creationId xmlns:a16="http://schemas.microsoft.com/office/drawing/2014/main" id="{F7BE81D1-C055-4E5F-BAD9-FB7BDC47C86A}"/>
                </a:ext>
              </a:extLst>
            </p:cNvPr>
            <p:cNvSpPr txBox="1"/>
            <p:nvPr/>
          </p:nvSpPr>
          <p:spPr>
            <a:xfrm>
              <a:off x="1230549" y="1468877"/>
              <a:ext cx="4362855"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dirty="0">
                  <a:gradFill>
                    <a:gsLst>
                      <a:gs pos="2917">
                        <a:schemeClr val="tx1"/>
                      </a:gs>
                      <a:gs pos="30000">
                        <a:schemeClr val="tx1"/>
                      </a:gs>
                    </a:gsLst>
                    <a:lin ang="5400000" scaled="0"/>
                  </a:gradFill>
                  <a:latin typeface="+mj-lt"/>
                </a:rPr>
                <a:t>Policy Compliance</a:t>
              </a:r>
            </a:p>
          </p:txBody>
        </p:sp>
        <p:sp>
          <p:nvSpPr>
            <p:cNvPr id="16" name="TextBox 15">
              <a:extLst>
                <a:ext uri="{FF2B5EF4-FFF2-40B4-BE49-F238E27FC236}">
                  <a16:creationId xmlns:a16="http://schemas.microsoft.com/office/drawing/2014/main" id="{005F4D8D-7E2A-49B2-A508-040F49B1014D}"/>
                </a:ext>
              </a:extLst>
            </p:cNvPr>
            <p:cNvSpPr txBox="1"/>
            <p:nvPr/>
          </p:nvSpPr>
          <p:spPr>
            <a:xfrm>
              <a:off x="6598596" y="1456622"/>
              <a:ext cx="4362855"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dirty="0">
                  <a:gradFill>
                    <a:gsLst>
                      <a:gs pos="2917">
                        <a:schemeClr val="tx1"/>
                      </a:gs>
                      <a:gs pos="30000">
                        <a:schemeClr val="tx1"/>
                      </a:gs>
                    </a:gsLst>
                    <a:lin ang="5400000" scaled="0"/>
                  </a:gradFill>
                  <a:latin typeface="+mj-lt"/>
                </a:rPr>
                <a:t>Continuous Assessments</a:t>
              </a:r>
            </a:p>
          </p:txBody>
        </p:sp>
        <p:sp>
          <p:nvSpPr>
            <p:cNvPr id="18" name="TextBox 17">
              <a:extLst>
                <a:ext uri="{FF2B5EF4-FFF2-40B4-BE49-F238E27FC236}">
                  <a16:creationId xmlns:a16="http://schemas.microsoft.com/office/drawing/2014/main" id="{4E23F94D-9D83-497B-BE50-032CE59899F4}"/>
                </a:ext>
              </a:extLst>
            </p:cNvPr>
            <p:cNvSpPr txBox="1"/>
            <p:nvPr/>
          </p:nvSpPr>
          <p:spPr>
            <a:xfrm>
              <a:off x="1230548" y="3564878"/>
              <a:ext cx="4362855"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dirty="0">
                  <a:gradFill>
                    <a:gsLst>
                      <a:gs pos="2917">
                        <a:schemeClr val="tx1"/>
                      </a:gs>
                      <a:gs pos="30000">
                        <a:schemeClr val="tx1"/>
                      </a:gs>
                    </a:gsLst>
                    <a:lin ang="5400000" scaled="0"/>
                  </a:gradFill>
                  <a:latin typeface="+mj-lt"/>
                </a:rPr>
                <a:t>Tailored Recommendations</a:t>
              </a:r>
            </a:p>
          </p:txBody>
        </p:sp>
        <p:sp>
          <p:nvSpPr>
            <p:cNvPr id="19" name="TextBox 18">
              <a:extLst>
                <a:ext uri="{FF2B5EF4-FFF2-40B4-BE49-F238E27FC236}">
                  <a16:creationId xmlns:a16="http://schemas.microsoft.com/office/drawing/2014/main" id="{4156FFA0-F7E7-430E-B6B9-094BD3C2C60D}"/>
                </a:ext>
              </a:extLst>
            </p:cNvPr>
            <p:cNvSpPr txBox="1"/>
            <p:nvPr/>
          </p:nvSpPr>
          <p:spPr>
            <a:xfrm>
              <a:off x="6598596" y="3535521"/>
              <a:ext cx="4362855"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dirty="0">
                  <a:gradFill>
                    <a:gsLst>
                      <a:gs pos="2917">
                        <a:schemeClr val="tx1"/>
                      </a:gs>
                      <a:gs pos="30000">
                        <a:schemeClr val="tx1"/>
                      </a:gs>
                    </a:gsLst>
                    <a:lin ang="5400000" scaled="0"/>
                  </a:gradFill>
                  <a:latin typeface="+mj-lt"/>
                </a:rPr>
                <a:t>Threat Protection</a:t>
              </a:r>
            </a:p>
          </p:txBody>
        </p:sp>
        <p:sp>
          <p:nvSpPr>
            <p:cNvPr id="15" name="TextBox 14">
              <a:extLst>
                <a:ext uri="{FF2B5EF4-FFF2-40B4-BE49-F238E27FC236}">
                  <a16:creationId xmlns:a16="http://schemas.microsoft.com/office/drawing/2014/main" id="{C10100F7-E0F1-452B-B8AA-40A0492CB3E9}"/>
                </a:ext>
              </a:extLst>
            </p:cNvPr>
            <p:cNvSpPr txBox="1"/>
            <p:nvPr/>
          </p:nvSpPr>
          <p:spPr>
            <a:xfrm>
              <a:off x="825468" y="2001799"/>
              <a:ext cx="5252911" cy="849463"/>
            </a:xfrm>
            <a:prstGeom prst="rect">
              <a:avLst/>
            </a:prstGeom>
            <a:noFill/>
          </p:spPr>
          <p:txBody>
            <a:bodyPr wrap="square" lIns="182880" tIns="146304" rIns="182880" bIns="146304" rtlCol="0">
              <a:spAutoFit/>
            </a:bodyPr>
            <a:lstStyle/>
            <a:p>
              <a:pPr algn="ctr">
                <a:lnSpc>
                  <a:spcPct val="90000"/>
                </a:lnSpc>
                <a:spcAft>
                  <a:spcPts val="600"/>
                </a:spcAft>
              </a:pPr>
              <a:r>
                <a:rPr lang="en-US" sz="2000" dirty="0">
                  <a:gradFill>
                    <a:gsLst>
                      <a:gs pos="2917">
                        <a:schemeClr val="tx1"/>
                      </a:gs>
                      <a:gs pos="30000">
                        <a:schemeClr val="tx1"/>
                      </a:gs>
                    </a:gsLst>
                    <a:lin ang="5400000" scaled="0"/>
                  </a:gradFill>
                </a:rPr>
                <a:t>Run policies across management groups, subscriptions, or tenants. </a:t>
              </a:r>
            </a:p>
          </p:txBody>
        </p:sp>
        <p:sp>
          <p:nvSpPr>
            <p:cNvPr id="20" name="TextBox 19">
              <a:extLst>
                <a:ext uri="{FF2B5EF4-FFF2-40B4-BE49-F238E27FC236}">
                  <a16:creationId xmlns:a16="http://schemas.microsoft.com/office/drawing/2014/main" id="{490D6176-2F78-4C28-A12A-0D194D8A6B85}"/>
                </a:ext>
              </a:extLst>
            </p:cNvPr>
            <p:cNvSpPr txBox="1"/>
            <p:nvPr/>
          </p:nvSpPr>
          <p:spPr>
            <a:xfrm>
              <a:off x="818745" y="4045602"/>
              <a:ext cx="5252911" cy="1126462"/>
            </a:xfrm>
            <a:prstGeom prst="rect">
              <a:avLst/>
            </a:prstGeom>
            <a:noFill/>
          </p:spPr>
          <p:txBody>
            <a:bodyPr wrap="square" lIns="182880" tIns="146304" rIns="182880" bIns="146304" rtlCol="0">
              <a:spAutoFit/>
            </a:bodyPr>
            <a:lstStyle/>
            <a:p>
              <a:pPr algn="ctr">
                <a:lnSpc>
                  <a:spcPct val="90000"/>
                </a:lnSpc>
                <a:spcAft>
                  <a:spcPts val="600"/>
                </a:spcAft>
              </a:pPr>
              <a:r>
                <a:rPr lang="en-US" sz="2000" dirty="0">
                  <a:gradFill>
                    <a:gsLst>
                      <a:gs pos="2917">
                        <a:schemeClr val="tx1"/>
                      </a:gs>
                      <a:gs pos="30000">
                        <a:schemeClr val="tx1"/>
                      </a:gs>
                    </a:gsLst>
                    <a:lin ang="5400000" scaled="0"/>
                  </a:gradFill>
                </a:rPr>
                <a:t>Recommendations based on existing workload with instructions on how to implement them. </a:t>
              </a:r>
            </a:p>
          </p:txBody>
        </p:sp>
        <p:sp>
          <p:nvSpPr>
            <p:cNvPr id="21" name="TextBox 20">
              <a:extLst>
                <a:ext uri="{FF2B5EF4-FFF2-40B4-BE49-F238E27FC236}">
                  <a16:creationId xmlns:a16="http://schemas.microsoft.com/office/drawing/2014/main" id="{6896D8A2-05D5-40D2-8AEB-8532D490DE43}"/>
                </a:ext>
              </a:extLst>
            </p:cNvPr>
            <p:cNvSpPr txBox="1"/>
            <p:nvPr/>
          </p:nvSpPr>
          <p:spPr>
            <a:xfrm>
              <a:off x="6127067" y="2001799"/>
              <a:ext cx="5252911" cy="849463"/>
            </a:xfrm>
            <a:prstGeom prst="rect">
              <a:avLst/>
            </a:prstGeom>
            <a:noFill/>
          </p:spPr>
          <p:txBody>
            <a:bodyPr wrap="square" lIns="182880" tIns="146304" rIns="182880" bIns="146304" rtlCol="0">
              <a:spAutoFit/>
            </a:bodyPr>
            <a:lstStyle/>
            <a:p>
              <a:pPr algn="ctr">
                <a:lnSpc>
                  <a:spcPct val="90000"/>
                </a:lnSpc>
                <a:spcAft>
                  <a:spcPts val="600"/>
                </a:spcAft>
              </a:pPr>
              <a:r>
                <a:rPr lang="en-US" sz="2000" dirty="0">
                  <a:gradFill>
                    <a:gsLst>
                      <a:gs pos="2917">
                        <a:schemeClr val="tx1"/>
                      </a:gs>
                      <a:gs pos="30000">
                        <a:schemeClr val="tx1"/>
                      </a:gs>
                    </a:gsLst>
                    <a:lin ang="5400000" scaled="0"/>
                  </a:gradFill>
                </a:rPr>
                <a:t>Assess new and deployed resources to ensure that they are configure properly.  </a:t>
              </a:r>
            </a:p>
          </p:txBody>
        </p:sp>
        <p:sp>
          <p:nvSpPr>
            <p:cNvPr id="22" name="TextBox 21">
              <a:extLst>
                <a:ext uri="{FF2B5EF4-FFF2-40B4-BE49-F238E27FC236}">
                  <a16:creationId xmlns:a16="http://schemas.microsoft.com/office/drawing/2014/main" id="{CBE922E9-C1E6-4F2B-87D5-59E512047ED6}"/>
                </a:ext>
              </a:extLst>
            </p:cNvPr>
            <p:cNvSpPr txBox="1"/>
            <p:nvPr/>
          </p:nvSpPr>
          <p:spPr>
            <a:xfrm>
              <a:off x="6120344" y="4045602"/>
              <a:ext cx="5252911" cy="849463"/>
            </a:xfrm>
            <a:prstGeom prst="rect">
              <a:avLst/>
            </a:prstGeom>
            <a:noFill/>
          </p:spPr>
          <p:txBody>
            <a:bodyPr wrap="square" lIns="182880" tIns="146304" rIns="182880" bIns="146304" rtlCol="0">
              <a:spAutoFit/>
            </a:bodyPr>
            <a:lstStyle/>
            <a:p>
              <a:pPr algn="ctr">
                <a:lnSpc>
                  <a:spcPct val="90000"/>
                </a:lnSpc>
                <a:spcAft>
                  <a:spcPts val="600"/>
                </a:spcAft>
              </a:pPr>
              <a:r>
                <a:rPr lang="en-US" sz="2000" dirty="0">
                  <a:gradFill>
                    <a:gsLst>
                      <a:gs pos="2917">
                        <a:schemeClr val="tx1"/>
                      </a:gs>
                      <a:gs pos="30000">
                        <a:schemeClr val="tx1"/>
                      </a:gs>
                    </a:gsLst>
                    <a:lin ang="5400000" scaled="0"/>
                  </a:gradFill>
                </a:rPr>
                <a:t>Analyze attempted threats through alerts and impacted resource reports. </a:t>
              </a:r>
            </a:p>
          </p:txBody>
        </p:sp>
      </p:grpSp>
    </p:spTree>
    <p:extLst>
      <p:ext uri="{BB962C8B-B14F-4D97-AF65-F5344CB8AC3E}">
        <p14:creationId xmlns:p14="http://schemas.microsoft.com/office/powerpoint/2010/main" val="2045157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WHITE TEMPLATE">
  <a:themeElements>
    <a:clrScheme name="ST_Illustration_White_Blue">
      <a:dk1>
        <a:srgbClr val="1A1A1A"/>
      </a:dk1>
      <a:lt1>
        <a:srgbClr val="FFFFFF"/>
      </a:lt1>
      <a:dk2>
        <a:srgbClr val="0D0D0D"/>
      </a:dk2>
      <a:lt2>
        <a:srgbClr val="D2D2D2"/>
      </a:lt2>
      <a:accent1>
        <a:srgbClr val="0078D4"/>
      </a:accent1>
      <a:accent2>
        <a:srgbClr val="002050"/>
      </a:accent2>
      <a:accent3>
        <a:srgbClr val="107C10"/>
      </a:accent3>
      <a:accent4>
        <a:srgbClr val="D73B01"/>
      </a:accent4>
      <a:accent5>
        <a:srgbClr val="737373"/>
      </a:accent5>
      <a:accent6>
        <a:srgbClr val="E6E6E6"/>
      </a:accent6>
      <a:hlink>
        <a:srgbClr val="0078D4"/>
      </a:hlink>
      <a:folHlink>
        <a:srgbClr val="0078D4"/>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16-9_Illustration_2018_Cloud_011.potx" id="{762B47AA-A827-4F63-8EDD-1F6B4767BB62}" vid="{53DB83EF-4F78-4F48-A301-01610C79C1EF}"/>
    </a:ext>
  </a:extLst>
</a:theme>
</file>

<file path=ppt/theme/theme2.xml><?xml version="1.0" encoding="utf-8"?>
<a:theme xmlns:a="http://schemas.openxmlformats.org/drawingml/2006/main" name="Microsoft Power Platform Template">
  <a:themeElements>
    <a:clrScheme name="Azure">
      <a:dk1>
        <a:srgbClr val="000000"/>
      </a:dk1>
      <a:lt1>
        <a:srgbClr val="FFFFFF"/>
      </a:lt1>
      <a:dk2>
        <a:srgbClr val="0078D4"/>
      </a:dk2>
      <a:lt2>
        <a:srgbClr val="FFFFFF"/>
      </a:lt2>
      <a:accent1>
        <a:srgbClr val="243A5E"/>
      </a:accent1>
      <a:accent2>
        <a:srgbClr val="75757A"/>
      </a:accent2>
      <a:accent3>
        <a:srgbClr val="000041"/>
      </a:accent3>
      <a:accent4>
        <a:srgbClr val="0078D4"/>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TT_Azure_PowerPoint_Template_Dec19" id="{4D812253-AE16-49B7-9E8B-E155C396F1B1}" vid="{CDFF03D5-E879-4992-95FD-25D14F5B9F5C}"/>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A5B7356A06F744439C0CE932EEB009F5" ma:contentTypeVersion="6" ma:contentTypeDescription="Create a new document." ma:contentTypeScope="" ma:versionID="d10da16756ea923870ae2deb524579bc">
  <xsd:schema xmlns:xsd="http://www.w3.org/2001/XMLSchema" xmlns:xs="http://www.w3.org/2001/XMLSchema" xmlns:p="http://schemas.microsoft.com/office/2006/metadata/properties" xmlns:ns2="6656ffad-92b0-4efb-bc78-5d5af2c7fd93" xmlns:ns3="e7cc3f53-dbdf-4ffb-90f1-33d3d1806439" targetNamespace="http://schemas.microsoft.com/office/2006/metadata/properties" ma:root="true" ma:fieldsID="b6b9ea322e60814eb61348a7c2360d68" ns2:_="" ns3:_="">
    <xsd:import namespace="6656ffad-92b0-4efb-bc78-5d5af2c7fd93"/>
    <xsd:import namespace="e7cc3f53-dbdf-4ffb-90f1-33d3d180643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56ffad-92b0-4efb-bc78-5d5af2c7fd9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7cc3f53-dbdf-4ffb-90f1-33d3d180643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1E4379D-1DA4-48E9-97B8-AFC19E7B5484}">
  <ds:schemaRefs>
    <ds:schemaRef ds:uri="6656ffad-92b0-4efb-bc78-5d5af2c7fd93"/>
    <ds:schemaRef ds:uri="http://purl.org/dc/terms/"/>
    <ds:schemaRef ds:uri="http://purl.org/dc/dcmitype/"/>
    <ds:schemaRef ds:uri="http://www.w3.org/XML/1998/namespace"/>
    <ds:schemaRef ds:uri="http://schemas.microsoft.com/office/2006/documentManagement/types"/>
    <ds:schemaRef ds:uri="http://purl.org/dc/elements/1.1/"/>
    <ds:schemaRef ds:uri="e7cc3f53-dbdf-4ffb-90f1-33d3d1806439"/>
    <ds:schemaRef ds:uri="http://schemas.microsoft.com/office/2006/metadata/properties"/>
    <ds:schemaRef ds:uri="http://schemas.microsoft.com/office/infopath/2007/PartnerControls"/>
    <ds:schemaRef ds:uri="http://schemas.openxmlformats.org/package/2006/metadata/core-properties"/>
  </ds:schemaRefs>
</ds:datastoreItem>
</file>

<file path=customXml/itemProps2.xml><?xml version="1.0" encoding="utf-8"?>
<ds:datastoreItem xmlns:ds="http://schemas.openxmlformats.org/officeDocument/2006/customXml" ds:itemID="{8B920E3E-C9E4-4A6F-830C-975C78DCC90A}">
  <ds:schemaRefs>
    <ds:schemaRef ds:uri="http://schemas.microsoft.com/sharepoint/v3/contenttype/forms"/>
  </ds:schemaRefs>
</ds:datastoreItem>
</file>

<file path=customXml/itemProps3.xml><?xml version="1.0" encoding="utf-8"?>
<ds:datastoreItem xmlns:ds="http://schemas.openxmlformats.org/officeDocument/2006/customXml" ds:itemID="{922CA896-A39A-461B-B69C-2B9A24A337B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56ffad-92b0-4efb-bc78-5d5af2c7fd93"/>
    <ds:schemaRef ds:uri="e7cc3f53-dbdf-4ffb-90f1-33d3d180643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16-9_Illustration_2018_Cloud_011</Template>
  <TotalTime>0</TotalTime>
  <Words>3691</Words>
  <Application>Microsoft Office PowerPoint</Application>
  <PresentationFormat>Widescreen</PresentationFormat>
  <Paragraphs>431</Paragraphs>
  <Slides>24</Slides>
  <Notes>24</Notes>
  <HiddenSlides>1</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24</vt:i4>
      </vt:variant>
    </vt:vector>
  </HeadingPairs>
  <TitlesOfParts>
    <vt:vector size="34" baseType="lpstr">
      <vt:lpstr>Arial</vt:lpstr>
      <vt:lpstr>Calibri</vt:lpstr>
      <vt:lpstr>Segoe UI</vt:lpstr>
      <vt:lpstr>Segoe UI Light</vt:lpstr>
      <vt:lpstr>Segoe UI Semibold</vt:lpstr>
      <vt:lpstr>Segoe UI Semibold (Headings)</vt:lpstr>
      <vt:lpstr>Segoe UI Semilight</vt:lpstr>
      <vt:lpstr>Wingdings</vt:lpstr>
      <vt:lpstr>WHITE TEMPLATE</vt:lpstr>
      <vt:lpstr>Microsoft Power Platform Template</vt:lpstr>
      <vt:lpstr>AZ-900T0x Module 04:  Security</vt:lpstr>
      <vt:lpstr>Module outline</vt:lpstr>
      <vt:lpstr>Module 04 – Outline</vt:lpstr>
      <vt:lpstr>Security tools and features</vt:lpstr>
      <vt:lpstr>Security tools and features - Objective Domain</vt:lpstr>
      <vt:lpstr>Azure Security Center</vt:lpstr>
      <vt:lpstr>Walkthrough-Azure Security Center</vt:lpstr>
      <vt:lpstr>Azure Security Center – capabilities </vt:lpstr>
      <vt:lpstr>Azure Security Center - capabilities</vt:lpstr>
      <vt:lpstr>Azure Sentinel</vt:lpstr>
      <vt:lpstr>Azure Key Vault</vt:lpstr>
      <vt:lpstr>Walkthrough-Implement Azure Key Vault</vt:lpstr>
      <vt:lpstr>Azure Dedicated Host</vt:lpstr>
      <vt:lpstr>Secure network connectivity</vt:lpstr>
      <vt:lpstr>Secure Network Connectivity - Objective Domain</vt:lpstr>
      <vt:lpstr>Defense in depth</vt:lpstr>
      <vt:lpstr>Shared Security</vt:lpstr>
      <vt:lpstr>Network Security Groups (NSGs)</vt:lpstr>
      <vt:lpstr>Azure Firewall</vt:lpstr>
      <vt:lpstr>Azure Distributed Denial of Service (DDoS) protection</vt:lpstr>
      <vt:lpstr>Defense in Depth Reviewed</vt:lpstr>
      <vt:lpstr>Walkthrough - Secure network traffic</vt:lpstr>
      <vt:lpstr>Knowledge Check</vt:lpstr>
      <vt:lpstr>Module 4 Review</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AZ-900T0x Module 04:  Security</dc:title>
  <dc:subject/>
  <dc:creator/>
  <cp:keywords/>
  <dc:description/>
  <cp:lastModifiedBy/>
  <cp:revision>142</cp:revision>
  <dcterms:created xsi:type="dcterms:W3CDTF">2019-10-20T18:53:17Z</dcterms:created>
  <dcterms:modified xsi:type="dcterms:W3CDTF">2021-05-07T22:39:10Z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0x010100A5B7356A06F744439C0CE932EEB009F5</vt:lpwstr>
  </property>
  <property fmtid="{D5CDD505-2E9C-101B-9397-08002B2CF9AE}" pid="3" name="MSIP_Label_f42aa342-8706-4288-bd11-ebb85995028c_Enabled">
    <vt:lpwstr>true</vt:lpwstr>
  </property>
  <property fmtid="{D5CDD505-2E9C-101B-9397-08002B2CF9AE}" pid="4" name="MSIP_Label_f42aa342-8706-4288-bd11-ebb85995028c_SetDate">
    <vt:lpwstr>2020-08-18T21:14:07Z</vt:lpwstr>
  </property>
  <property fmtid="{D5CDD505-2E9C-101B-9397-08002B2CF9AE}" pid="5" name="MSIP_Label_f42aa342-8706-4288-bd11-ebb85995028c_Method">
    <vt:lpwstr>Standard</vt:lpwstr>
  </property>
  <property fmtid="{D5CDD505-2E9C-101B-9397-08002B2CF9AE}" pid="6" name="MSIP_Label_f42aa342-8706-4288-bd11-ebb85995028c_Name">
    <vt:lpwstr>Internal</vt:lpwstr>
  </property>
  <property fmtid="{D5CDD505-2E9C-101B-9397-08002B2CF9AE}" pid="7" name="MSIP_Label_f42aa342-8706-4288-bd11-ebb85995028c_SiteId">
    <vt:lpwstr>72f988bf-86f1-41af-91ab-2d7cd011db47</vt:lpwstr>
  </property>
  <property fmtid="{D5CDD505-2E9C-101B-9397-08002B2CF9AE}" pid="8" name="MSIP_Label_f42aa342-8706-4288-bd11-ebb85995028c_ActionId">
    <vt:lpwstr>448a4eda-7236-4b86-89d1-c2d8c5f6c365</vt:lpwstr>
  </property>
  <property fmtid="{D5CDD505-2E9C-101B-9397-08002B2CF9AE}" pid="9" name="MSIP_Label_f42aa342-8706-4288-bd11-ebb85995028c_ContentBits">
    <vt:lpwstr>0</vt:lpwstr>
  </property>
</Properties>
</file>