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 id="2147484742" r:id="rId5"/>
  </p:sldMasterIdLst>
  <p:notesMasterIdLst>
    <p:notesMasterId r:id="rId40"/>
  </p:notesMasterIdLst>
  <p:handoutMasterIdLst>
    <p:handoutMasterId r:id="rId41"/>
  </p:handoutMasterIdLst>
  <p:sldIdLst>
    <p:sldId id="1719" r:id="rId6"/>
    <p:sldId id="1856" r:id="rId7"/>
    <p:sldId id="1945" r:id="rId8"/>
    <p:sldId id="1864" r:id="rId9"/>
    <p:sldId id="1937" r:id="rId10"/>
    <p:sldId id="1946" r:id="rId11"/>
    <p:sldId id="1958" r:id="rId12"/>
    <p:sldId id="1904" r:id="rId13"/>
    <p:sldId id="1944" r:id="rId14"/>
    <p:sldId id="1933" r:id="rId15"/>
    <p:sldId id="1876" r:id="rId16"/>
    <p:sldId id="1938" r:id="rId17"/>
    <p:sldId id="1963" r:id="rId18"/>
    <p:sldId id="1964" r:id="rId19"/>
    <p:sldId id="1949" r:id="rId20"/>
    <p:sldId id="1965" r:id="rId21"/>
    <p:sldId id="1950" r:id="rId22"/>
    <p:sldId id="1966" r:id="rId23"/>
    <p:sldId id="1947" r:id="rId24"/>
    <p:sldId id="1967" r:id="rId25"/>
    <p:sldId id="1942" r:id="rId26"/>
    <p:sldId id="1888" r:id="rId27"/>
    <p:sldId id="1941" r:id="rId28"/>
    <p:sldId id="1972" r:id="rId29"/>
    <p:sldId id="1970" r:id="rId30"/>
    <p:sldId id="1969" r:id="rId31"/>
    <p:sldId id="1973" r:id="rId32"/>
    <p:sldId id="1974" r:id="rId33"/>
    <p:sldId id="1953" r:id="rId34"/>
    <p:sldId id="1975" r:id="rId35"/>
    <p:sldId id="1976" r:id="rId36"/>
    <p:sldId id="1925" r:id="rId37"/>
    <p:sldId id="1977" r:id="rId38"/>
    <p:sldId id="1957" r:id="rId39"/>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19"/>
            <p14:sldId id="1856"/>
            <p14:sldId id="1945"/>
            <p14:sldId id="1864"/>
            <p14:sldId id="1937"/>
            <p14:sldId id="1946"/>
            <p14:sldId id="1958"/>
            <p14:sldId id="1904"/>
            <p14:sldId id="1944"/>
            <p14:sldId id="1933"/>
            <p14:sldId id="1876"/>
            <p14:sldId id="1938"/>
            <p14:sldId id="1963"/>
            <p14:sldId id="1964"/>
            <p14:sldId id="1949"/>
            <p14:sldId id="1965"/>
            <p14:sldId id="1950"/>
            <p14:sldId id="1966"/>
            <p14:sldId id="1947"/>
            <p14:sldId id="1967"/>
            <p14:sldId id="1942"/>
            <p14:sldId id="1888"/>
            <p14:sldId id="1941"/>
            <p14:sldId id="1972"/>
            <p14:sldId id="1970"/>
            <p14:sldId id="1969"/>
            <p14:sldId id="1973"/>
            <p14:sldId id="1974"/>
            <p14:sldId id="1953"/>
            <p14:sldId id="1975"/>
            <p14:sldId id="1976"/>
            <p14:sldId id="1925"/>
            <p14:sldId id="1977"/>
            <p14:sldId id="195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14"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78D4"/>
    <a:srgbClr val="0079D6"/>
    <a:srgbClr val="75757A"/>
    <a:srgbClr val="FFFFFF"/>
    <a:srgbClr val="243A5E"/>
    <a:srgbClr val="E7ECF7"/>
    <a:srgbClr val="CBD6EF"/>
    <a:srgbClr val="0066FF"/>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94AD43-8212-46AA-BED1-A762917CA37F}" v="1" dt="2021-05-07T22:38:45.8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081" autoAdjust="0"/>
  </p:normalViewPr>
  <p:slideViewPr>
    <p:cSldViewPr snapToGrid="0">
      <p:cViewPr varScale="1">
        <p:scale>
          <a:sx n="74" d="100"/>
          <a:sy n="74" d="100"/>
        </p:scale>
        <p:origin x="501" y="33"/>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5/7/2021 3:38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5/7/2021 3:36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microsoft.com/en-us/trustcenter/compliance/complianceofferings"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microsoft.com/privacystatement"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microsoft.com/en-us/azure/active-directory/conditional-access/overview"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Adjust the cover for either AZ-900T00 or AZ-900T01.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content in SkillPipe is now aligned with the content in Learn. The notes section of the PPT will call out any free Learn sandbox exercises available and provide direct links that can be shared with students (if they are not able to create a free Azure account and/or are not following along in Learn).</a:t>
            </a:r>
          </a:p>
          <a:p>
            <a:endParaRPr lang="en-US" dirty="0"/>
          </a:p>
          <a:p>
            <a:r>
              <a:rPr lang="en-US" dirty="0"/>
              <a:t>https://docs.microsoft.com/en-us/learn/paths/az-900-describe-identity-governance-privacy-compliance-features/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080395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Slides 11-12 </a:t>
            </a:r>
          </a:p>
          <a:p>
            <a:r>
              <a:rPr lang="en-US" dirty="0"/>
              <a:t>https://docs.microsoft.com/en-us/learn/modules/build-cloud-governance-strategy-azure/1-introduction</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326038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Slides 11-12 </a:t>
            </a:r>
          </a:p>
          <a:p>
            <a:r>
              <a:rPr lang="en-US" dirty="0"/>
              <a:t>https://docs.microsoft.com/en-us/learn/modules/build-cloud-governance-strategy-azure/1-introduction</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756284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kern="1200" dirty="0">
                <a:solidFill>
                  <a:schemeClr val="tx1"/>
                </a:solidFill>
                <a:effectLst/>
                <a:latin typeface="Segoe UI Light" pitchFamily="34" charset="0"/>
                <a:ea typeface="+mn-ea"/>
                <a:cs typeface="+mn-cs"/>
              </a:rPr>
              <a:t>Azure RBAC </a:t>
            </a:r>
            <a:r>
              <a:rPr lang="en-IE" sz="900" b="0" kern="120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https://docs.microsoft.com/en-us/azure/role-based-access-control/overview</a:t>
            </a:r>
          </a:p>
          <a:p>
            <a:endParaRPr lang="en-IE" sz="900" b="0" i="0" u="none" strike="noStrike" kern="1200" dirty="0">
              <a:solidFill>
                <a:schemeClr val="tx1"/>
              </a:solidFill>
              <a:effectLst/>
              <a:latin typeface="Segoe UI Light" pitchFamily="34" charset="0"/>
              <a:ea typeface="+mn-ea"/>
              <a:cs typeface="+mn-cs"/>
            </a:endParaRPr>
          </a:p>
          <a:p>
            <a:r>
              <a:rPr lang="en-US" sz="900" b="1" dirty="0"/>
              <a:t>Learn and SkillPipe content order note:</a:t>
            </a:r>
          </a:p>
          <a:p>
            <a:r>
              <a:rPr lang="en-US" sz="900" dirty="0"/>
              <a:t>https://docs.microsoft.com/en-us/learn/modules/build-cloud-governance-strategy-azure/4-control-access-azure-rbac</a:t>
            </a:r>
            <a:endParaRPr lang="en-IE" sz="900" b="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38757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kern="1200" dirty="0">
                <a:solidFill>
                  <a:schemeClr val="tx1"/>
                </a:solidFill>
                <a:effectLst/>
                <a:latin typeface="Segoe UI Light" pitchFamily="34" charset="0"/>
                <a:ea typeface="+mn-ea"/>
                <a:cs typeface="+mn-cs"/>
              </a:rPr>
              <a:t>Resource Locks </a:t>
            </a:r>
            <a:r>
              <a:rPr lang="en-IE" sz="900" kern="120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https://docs.microsoft.com/en-us/azure/azure-resource-manager/resource-group-lock-resources</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kern="1200" dirty="0">
                <a:solidFill>
                  <a:schemeClr val="tx1"/>
                </a:solidFill>
                <a:effectLst/>
                <a:latin typeface="Segoe UI Light" pitchFamily="34" charset="0"/>
                <a:ea typeface="+mn-ea"/>
                <a:cs typeface="+mn-cs"/>
              </a:rPr>
              <a:t>https://docs.microsoft.com/en-us/learn/modules/build-cloud-governance-strategy-azure/5-prevent-changes-resource-locks</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601089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rgbClr val="000000"/>
                </a:solidFill>
                <a:effectLst/>
                <a:latin typeface="Segoe UI Light" panose="020B0502040204020203" pitchFamily="34" charset="0"/>
              </a:rPr>
              <a:t>Learn has a sandbox exercise - </a:t>
            </a:r>
            <a:r>
              <a:rPr lang="en-US" sz="4400" b="1" i="0" dirty="0">
                <a:solidFill>
                  <a:srgbClr val="171717"/>
                </a:solidFill>
                <a:effectLst/>
                <a:latin typeface="Segoe UI" panose="020B0502040204020203" pitchFamily="34" charset="0"/>
              </a:rPr>
              <a:t>Exercise - Protect a storage account from accidental deletion by using a resource lock</a:t>
            </a:r>
          </a:p>
          <a:p>
            <a:pPr>
              <a:spcBef>
                <a:spcPts val="0"/>
              </a:spcBef>
              <a:spcAft>
                <a:spcPts val="300"/>
              </a:spcAft>
            </a:pPr>
            <a:r>
              <a:rPr lang="en-US" sz="1800" dirty="0">
                <a:solidFill>
                  <a:srgbClr val="171717"/>
                </a:solidFill>
                <a:effectLst/>
                <a:latin typeface="Segoe UI" panose="020B0502040204020203" pitchFamily="34" charset="0"/>
              </a:rPr>
              <a:t>https://docs.microsoft.com/en-us/learn/modules/build-cloud-governance-strategy-azure/6-protect-storage-account-resource-lock</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693286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b="1" kern="1200" dirty="0">
                <a:solidFill>
                  <a:schemeClr val="tx1"/>
                </a:solidFill>
                <a:effectLst/>
                <a:latin typeface="Segoe UI Light" pitchFamily="34" charset="0"/>
                <a:ea typeface="+mn-ea"/>
                <a:cs typeface="+mn-cs"/>
              </a:rPr>
              <a:t>Tags - </a:t>
            </a:r>
            <a:r>
              <a:rPr lang="en-US" sz="882" b="0" kern="1200" dirty="0">
                <a:solidFill>
                  <a:schemeClr val="tx1"/>
                </a:solidFill>
                <a:effectLst/>
                <a:latin typeface="Segoe UI Light" pitchFamily="34" charset="0"/>
                <a:ea typeface="+mn-ea"/>
                <a:cs typeface="+mn-cs"/>
              </a:rPr>
              <a:t>https://docs.microsoft.com/en-us/azure/azure-resource-manager/resource-group-using-tags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2" b="0"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1" kern="1200" dirty="0">
                <a:solidFill>
                  <a:schemeClr val="tx1"/>
                </a:solidFill>
                <a:effectLst/>
                <a:latin typeface="Segoe UI Light" pitchFamily="34" charset="0"/>
                <a:ea typeface="+mn-ea"/>
                <a:cs typeface="+mn-cs"/>
              </a:rPr>
              <a:t>Learn and SkillPipe content order note:</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kern="1200" dirty="0">
                <a:solidFill>
                  <a:schemeClr val="tx1"/>
                </a:solidFill>
                <a:effectLst/>
                <a:latin typeface="Segoe UI Light" pitchFamily="34" charset="0"/>
                <a:ea typeface="+mn-ea"/>
                <a:cs typeface="+mn-cs"/>
              </a:rPr>
              <a:t>https://docs.microsoft.com/en-us/learn/modules/build-cloud-governance-strategy-azure/7-organize-resource-tags</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86572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kern="1200" dirty="0">
                <a:solidFill>
                  <a:schemeClr val="tx1"/>
                </a:solidFill>
                <a:effectLst/>
                <a:latin typeface="Segoe UI Light" pitchFamily="34" charset="0"/>
                <a:ea typeface="+mn-ea"/>
                <a:cs typeface="+mn-cs"/>
              </a:rPr>
              <a:t>Azure Policy </a:t>
            </a:r>
            <a:r>
              <a:rPr lang="en-IE" sz="900" kern="120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https://azure.microsoft.com/en-us/services/azure-policy</a:t>
            </a:r>
          </a:p>
          <a:p>
            <a:endParaRPr lang="en-IE" sz="900" b="0" i="0" u="none" strike="noStrike" kern="1200" dirty="0">
              <a:solidFill>
                <a:schemeClr val="tx1"/>
              </a:solidFill>
              <a:effectLst/>
              <a:latin typeface="Segoe UI Light" pitchFamily="34" charset="0"/>
              <a:ea typeface="+mn-ea"/>
              <a:cs typeface="+mn-cs"/>
            </a:endParaRPr>
          </a:p>
          <a:p>
            <a:pPr marL="0" indent="0">
              <a:buNone/>
            </a:pPr>
            <a:r>
              <a:rPr lang="en-US" noProof="0" dirty="0"/>
              <a:t>Stay compliant with your corporate standards and service level agreements (SLAs) by using policy definitions to enforce rules and effects for your Azure resources.</a:t>
            </a:r>
          </a:p>
          <a:p>
            <a:pPr lvl="1">
              <a:lnSpc>
                <a:spcPct val="114000"/>
              </a:lnSpc>
            </a:pPr>
            <a:r>
              <a:rPr lang="en-US" sz="2800" dirty="0">
                <a:latin typeface="Segoe UI Semilight" panose="020B0402040204020203" pitchFamily="34" charset="0"/>
                <a:cs typeface="Segoe UI Semilight" panose="020B0402040204020203" pitchFamily="34" charset="0"/>
              </a:rPr>
              <a:t>Evaluates and identifies Azure resources that do not comply with your policies.</a:t>
            </a:r>
          </a:p>
          <a:p>
            <a:pPr lvl="1">
              <a:lnSpc>
                <a:spcPct val="114000"/>
              </a:lnSpc>
            </a:pPr>
            <a:r>
              <a:rPr lang="en-US" sz="2800" dirty="0">
                <a:latin typeface="Segoe UI Semilight" panose="020B0402040204020203" pitchFamily="34" charset="0"/>
                <a:cs typeface="Segoe UI Semilight" panose="020B0402040204020203" pitchFamily="34" charset="0"/>
              </a:rPr>
              <a:t>Provides built-in policy and initiative definitions, under categories such as Storage, Networking, Compute, Security Center, and Monitoring.</a:t>
            </a:r>
          </a:p>
          <a:p>
            <a:pPr marL="107153" lvl="1" indent="0">
              <a:lnSpc>
                <a:spcPct val="114000"/>
              </a:lnSpc>
              <a:buNone/>
            </a:pPr>
            <a:endParaRPr lang="en-US" sz="2800" dirty="0">
              <a:latin typeface="Segoe UI Semilight" panose="020B0402040204020203" pitchFamily="34" charset="0"/>
              <a:cs typeface="Segoe UI Semilight" panose="020B0402040204020203" pitchFamily="34" charset="0"/>
            </a:endParaRPr>
          </a:p>
          <a:p>
            <a:pPr marL="0" lvl="0" indent="-105829">
              <a:lnSpc>
                <a:spcPct val="114000"/>
              </a:lnSpc>
              <a:buNone/>
            </a:pPr>
            <a:r>
              <a:rPr lang="en-US" sz="2800" b="1" dirty="0">
                <a:latin typeface="Segoe UI Semilight" panose="020B0402040204020203" pitchFamily="34" charset="0"/>
                <a:cs typeface="Segoe UI Semilight" panose="020B0402040204020203" pitchFamily="34" charset="0"/>
              </a:rPr>
              <a:t>Learn content notes:</a:t>
            </a:r>
          </a:p>
          <a:p>
            <a:pPr marL="0" lvl="0" indent="-105829">
              <a:lnSpc>
                <a:spcPct val="114000"/>
              </a:lnSpc>
              <a:buNone/>
            </a:pPr>
            <a:r>
              <a:rPr lang="en-US" sz="2800" b="0" dirty="0">
                <a:latin typeface="Segoe UI Semilight" panose="020B0402040204020203" pitchFamily="34" charset="0"/>
                <a:cs typeface="Segoe UI Semilight" panose="020B0402040204020203" pitchFamily="34" charset="0"/>
              </a:rPr>
              <a:t>https://docs.microsoft.com/en-us/learn/modules/build-cloud-governance-strategy-azure/8-control-audit-resources-azure-policy</a:t>
            </a:r>
          </a:p>
          <a:p>
            <a:pPr marL="0" lvl="0" indent="-105829">
              <a:lnSpc>
                <a:spcPct val="114000"/>
              </a:lnSpc>
              <a:buNone/>
            </a:pPr>
            <a:endParaRPr lang="en-US" sz="2800" b="0" dirty="0">
              <a:latin typeface="Segoe UI Semilight" panose="020B0402040204020203" pitchFamily="34" charset="0"/>
              <a:cs typeface="Segoe UI Semilight" panose="020B0402040204020203" pitchFamily="34" charset="0"/>
            </a:endParaRPr>
          </a:p>
          <a:p>
            <a:endParaRPr lang="en-IE"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732071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rgbClr val="000000"/>
                </a:solidFill>
                <a:effectLst/>
                <a:latin typeface="Segoe UI Light" panose="020B0502040204020203" pitchFamily="34" charset="0"/>
              </a:rPr>
              <a:t>Learn has a sandbox exercise - </a:t>
            </a:r>
            <a:r>
              <a:rPr lang="en-US" sz="4400" b="1" i="0" dirty="0">
                <a:solidFill>
                  <a:srgbClr val="171717"/>
                </a:solidFill>
                <a:effectLst/>
                <a:latin typeface="Segoe UI" panose="020B0502040204020203" pitchFamily="34" charset="0"/>
              </a:rPr>
              <a:t>Exercise - Restrict deployments to a specific location by using Azure Policy</a:t>
            </a:r>
          </a:p>
          <a:p>
            <a:pPr>
              <a:spcBef>
                <a:spcPts val="0"/>
              </a:spcBef>
              <a:spcAft>
                <a:spcPts val="300"/>
              </a:spcAft>
            </a:pPr>
            <a:r>
              <a:rPr lang="en-US" sz="1800" dirty="0">
                <a:solidFill>
                  <a:srgbClr val="171717"/>
                </a:solidFill>
                <a:effectLst/>
                <a:latin typeface="Segoe UI" panose="020B0502040204020203" pitchFamily="34" charset="0"/>
              </a:rPr>
              <a:t>https://docs.microsoft.com/en-us/learn/modules/build-cloud-governance-strategy-azure/9-restrict-location-azure-policy</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090208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kern="1200" dirty="0">
                <a:solidFill>
                  <a:schemeClr val="tx1"/>
                </a:solidFill>
                <a:effectLst/>
                <a:latin typeface="Segoe UI Light" pitchFamily="34" charset="0"/>
                <a:ea typeface="+mn-ea"/>
                <a:cs typeface="+mn-cs"/>
              </a:rPr>
              <a:t>Azure Blueprints - </a:t>
            </a:r>
            <a:r>
              <a:rPr lang="en-IE" sz="900" b="0" i="0" u="none" strike="noStrike" kern="1200" dirty="0">
                <a:solidFill>
                  <a:schemeClr val="tx1"/>
                </a:solidFill>
                <a:effectLst/>
                <a:latin typeface="Segoe UI Light" pitchFamily="34" charset="0"/>
                <a:ea typeface="+mn-ea"/>
                <a:cs typeface="+mn-cs"/>
              </a:rPr>
              <a:t>https://azure.microsoft.com/en-us/services/blueprints/ </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kern="1200" dirty="0">
                <a:solidFill>
                  <a:schemeClr val="tx1"/>
                </a:solidFill>
                <a:effectLst/>
                <a:latin typeface="Segoe UI Light" pitchFamily="34" charset="0"/>
                <a:ea typeface="+mn-ea"/>
                <a:cs typeface="+mn-cs"/>
              </a:rPr>
              <a:t>https://docs.microsoft.com/en-us/learn/modules/build-cloud-governance-strategy-azure/10-govern-subscriptions-azure-blueprints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0069988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https://docs.microsoft.com/en-us/learn/modules/build-cloud-governance-strategy-azure/2-accelerate-cloud-adoption-framework</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330649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Slides 1-5</a:t>
            </a:r>
          </a:p>
          <a:p>
            <a:r>
              <a:rPr lang="en-US" dirty="0"/>
              <a:t>https://docs.microsoft.com/en-us/learn/modules/secure-access-azure-identity-services/1-introduction</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065685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22-24</a:t>
            </a:r>
          </a:p>
          <a:p>
            <a:r>
              <a:rPr lang="en-US" b="0" dirty="0"/>
              <a:t>https://docs.microsoft.com/en-us/learn/modules/examine-privacy-compliance-data-protection-standards/1-introduction</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076343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22-24</a:t>
            </a:r>
          </a:p>
          <a:p>
            <a:r>
              <a:rPr lang="en-US" b="0" dirty="0"/>
              <a:t>https://docs.microsoft.com/en-us/learn/modules/examine-privacy-compliance-data-protection-standards/1-introduction</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118543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b="0" dirty="0"/>
              <a:t>Slides 22-24</a:t>
            </a:r>
          </a:p>
          <a:p>
            <a:r>
              <a:rPr lang="en-US" b="0" dirty="0"/>
              <a:t>https://docs.microsoft.com/en-us/learn/modules/examine-privacy-compliance-data-protection-standards/1-introduction</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3992601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0" i="0" u="none" strike="noStrike" kern="1200" dirty="0">
                <a:solidFill>
                  <a:schemeClr val="tx1"/>
                </a:solidFill>
                <a:effectLst/>
                <a:latin typeface="Segoe UI Light" pitchFamily="34" charset="0"/>
                <a:ea typeface="+mn-ea"/>
                <a:cs typeface="+mn-cs"/>
              </a:rPr>
              <a:t>Should discuss the questions below with students. When selecting a cloud provider to host your solutions, you should understand how that provider can help you comply with regulations and standards. Some questions to ask about a potential provider include:</a:t>
            </a:r>
          </a:p>
          <a:p>
            <a:pPr marL="171450" indent="-171450">
              <a:buFont typeface="Arial" panose="020B0604020202020204" pitchFamily="34" charset="0"/>
              <a:buChar char="•"/>
            </a:pPr>
            <a:r>
              <a:rPr lang="en-IE" sz="900" b="0" i="0" u="none" strike="noStrike" kern="1200" dirty="0">
                <a:solidFill>
                  <a:schemeClr val="tx1"/>
                </a:solidFill>
                <a:effectLst/>
                <a:latin typeface="Segoe UI Light" pitchFamily="34" charset="0"/>
                <a:ea typeface="+mn-ea"/>
                <a:cs typeface="+mn-cs"/>
              </a:rPr>
              <a:t>How compliant is the cloud provider when it comes to handling sensitive data?</a:t>
            </a:r>
          </a:p>
          <a:p>
            <a:pPr marL="171450" indent="-171450">
              <a:buFont typeface="Arial" panose="020B0604020202020204" pitchFamily="34" charset="0"/>
              <a:buChar char="•"/>
            </a:pPr>
            <a:r>
              <a:rPr lang="en-IE" sz="900" b="0" i="0" u="none" strike="noStrike" kern="1200" dirty="0">
                <a:solidFill>
                  <a:schemeClr val="tx1"/>
                </a:solidFill>
                <a:effectLst/>
                <a:latin typeface="Segoe UI Light" pitchFamily="34" charset="0"/>
                <a:ea typeface="+mn-ea"/>
                <a:cs typeface="+mn-cs"/>
              </a:rPr>
              <a:t>How compliant are the services offered by the cloud provider?</a:t>
            </a:r>
          </a:p>
          <a:p>
            <a:pPr marL="171450" indent="-171450">
              <a:buFont typeface="Arial" panose="020B0604020202020204" pitchFamily="34" charset="0"/>
              <a:buChar char="•"/>
            </a:pPr>
            <a:r>
              <a:rPr lang="en-IE" sz="900" b="0" i="0" u="none" strike="noStrike" kern="1200" dirty="0">
                <a:solidFill>
                  <a:schemeClr val="tx1"/>
                </a:solidFill>
                <a:effectLst/>
                <a:latin typeface="Segoe UI Light" pitchFamily="34" charset="0"/>
                <a:ea typeface="+mn-ea"/>
                <a:cs typeface="+mn-cs"/>
              </a:rPr>
              <a:t>How can I deploy my own cloud-based solutions to scenarios that have accreditation or compliance requirements?</a:t>
            </a:r>
          </a:p>
          <a:p>
            <a:pPr marL="171450" indent="-171450">
              <a:buFont typeface="Arial" panose="020B0604020202020204" pitchFamily="34" charset="0"/>
              <a:buChar char="•"/>
            </a:pPr>
            <a:endParaRPr lang="en-IE" sz="900" b="0" i="0" u="none" strike="noStrike" kern="1200" dirty="0">
              <a:solidFill>
                <a:schemeClr val="tx1"/>
              </a:solidFill>
              <a:effectLst/>
              <a:latin typeface="Segoe UI Light" pitchFamily="34" charset="0"/>
              <a:ea typeface="+mn-ea"/>
              <a:cs typeface="+mn-cs"/>
            </a:endParaRPr>
          </a:p>
          <a:p>
            <a:r>
              <a:rPr lang="en-IE" sz="900" dirty="0"/>
              <a:t>You can view all the Microsoft compliance offerings at </a:t>
            </a:r>
            <a:r>
              <a:rPr lang="en-IE" sz="900" dirty="0">
                <a:hlinkClick r:id="rId3"/>
              </a:rPr>
              <a:t>Microsoft Compliance Center - Compliance Offerings</a:t>
            </a:r>
            <a:endParaRPr lang="en-IE" sz="900" dirty="0"/>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https://docs.microsoft.com/en-us/learn/modules/examine-privacy-compliance-data-protection-standards/2-explore-compliance-terms-requirements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14713487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Microsoft's Privacy Statement at - </a:t>
            </a:r>
            <a:r>
              <a:rPr lang="en-US" dirty="0">
                <a:hlinkClick r:id="rId3"/>
              </a:rPr>
              <a:t>microsoft.com/</a:t>
            </a:r>
            <a:r>
              <a:rPr lang="en-US" dirty="0" err="1">
                <a:hlinkClick r:id="rId3"/>
              </a:rPr>
              <a:t>privacystatement</a:t>
            </a:r>
            <a:endParaRPr lang="en-US" dirty="0"/>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0" u="none" strike="noStrike" kern="1200" dirty="0">
                <a:solidFill>
                  <a:schemeClr val="tx1"/>
                </a:solidFill>
                <a:effectLst/>
                <a:latin typeface="Segoe UI Light" pitchFamily="34" charset="0"/>
                <a:ea typeface="+mn-ea"/>
                <a:cs typeface="+mn-cs"/>
              </a:rPr>
              <a:t>Learn and SkillPipe content order note:</a:t>
            </a:r>
            <a:endParaRPr lang="en-IE" sz="800" b="1" i="0" u="none" strike="noStrike" kern="1200" dirty="0">
              <a:solidFill>
                <a:schemeClr val="tx1"/>
              </a:solidFill>
              <a:effectLst/>
              <a:latin typeface="Segoe UI Light" pitchFamily="34" charset="0"/>
              <a:ea typeface="+mn-ea"/>
              <a:cs typeface="+mn-cs"/>
            </a:endParaRPr>
          </a:p>
          <a:p>
            <a:r>
              <a:rPr lang="en-US" dirty="0"/>
              <a:t>Slides 26-67</a:t>
            </a:r>
          </a:p>
          <a:p>
            <a:r>
              <a:rPr lang="en-US" dirty="0"/>
              <a:t>https://docs.microsoft.com/en-us/learn/modules/examine-privacy-compliance-data-protection-standards/3-access-microsoft-privacy-statement</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686964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Online Services Term - https://www.microsoft.com/en-us/licensing/product-licensing/products</a:t>
            </a:r>
          </a:p>
          <a:p>
            <a:r>
              <a:rPr lang="en-US" dirty="0"/>
              <a:t>Data Protection Addendum -- https://www.microsoftvolumelicensing.com/DocumentSearch.aspx?Mode=3&amp;DocumentTypeId=67</a:t>
            </a: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800" b="1" i="0" u="none" strike="noStrike" kern="1200" dirty="0">
                <a:solidFill>
                  <a:schemeClr val="tx1"/>
                </a:solidFill>
                <a:effectLst/>
                <a:latin typeface="Segoe UI Light" pitchFamily="34" charset="0"/>
                <a:ea typeface="+mn-ea"/>
                <a:cs typeface="+mn-cs"/>
              </a:rPr>
              <a:t>Learn and SkillPipe content order note:</a:t>
            </a:r>
            <a:endParaRPr lang="en-IE" sz="800" b="1" i="0" u="none" strike="noStrike" kern="1200" dirty="0">
              <a:solidFill>
                <a:schemeClr val="tx1"/>
              </a:solidFill>
              <a:effectLst/>
              <a:latin typeface="Segoe UI Light" pitchFamily="34" charset="0"/>
              <a:ea typeface="+mn-ea"/>
              <a:cs typeface="+mn-cs"/>
            </a:endParaRPr>
          </a:p>
          <a:p>
            <a:r>
              <a:rPr lang="en-US" dirty="0"/>
              <a:t>Slides 26-67</a:t>
            </a:r>
          </a:p>
          <a:p>
            <a:r>
              <a:rPr lang="en-US" dirty="0"/>
              <a:t>https://docs.microsoft.com/en-us/learn/modules/examine-privacy-compliance-data-protection-standards/3-access-microsoft-privacy-statement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6268992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i="0" u="none" strike="noStrike" kern="1200" baseline="0" dirty="0">
                <a:solidFill>
                  <a:schemeClr val="tx1"/>
                </a:solidFill>
                <a:effectLst/>
                <a:latin typeface="Segoe UI Light" pitchFamily="34" charset="0"/>
                <a:ea typeface="+mn-ea"/>
                <a:cs typeface="+mn-cs"/>
              </a:rPr>
              <a:t>Trust Center </a:t>
            </a:r>
            <a:r>
              <a:rPr lang="en-IE" sz="900" b="0" i="0" u="none" strike="noStrike" kern="1200" baseline="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 https://www.microsoft.com/trustcenter</a:t>
            </a:r>
          </a:p>
          <a:p>
            <a:endParaRPr lang="en-US" dirty="0"/>
          </a:p>
          <a:p>
            <a:r>
              <a:rPr lang="en-US" b="1" dirty="0"/>
              <a:t>Learn and SkillPipe content order note:</a:t>
            </a:r>
          </a:p>
          <a:p>
            <a:r>
              <a:rPr lang="en-US" dirty="0"/>
              <a:t>https://docs.microsoft.com/en-us/learn/modules/examine-privacy-compliance-data-protection-standards/4-explore-trust-center</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4911504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rgbClr val="000000"/>
                </a:solidFill>
                <a:effectLst/>
                <a:latin typeface="Segoe UI Light" panose="020B0502040204020203" pitchFamily="34" charset="0"/>
              </a:rPr>
              <a:t>Learn has a non-sandbox exercise - </a:t>
            </a:r>
            <a:r>
              <a:rPr lang="en-US" sz="4400" b="1" i="0" dirty="0">
                <a:solidFill>
                  <a:srgbClr val="171717"/>
                </a:solidFill>
                <a:effectLst/>
                <a:latin typeface="Segoe UI" panose="020B0502040204020203" pitchFamily="34" charset="0"/>
              </a:rPr>
              <a:t>Explore the Trust Center</a:t>
            </a:r>
          </a:p>
          <a:p>
            <a:pPr>
              <a:spcBef>
                <a:spcPts val="0"/>
              </a:spcBef>
              <a:spcAft>
                <a:spcPts val="300"/>
              </a:spcAft>
            </a:pPr>
            <a:r>
              <a:rPr lang="en-US" sz="1800" dirty="0">
                <a:solidFill>
                  <a:srgbClr val="171717"/>
                </a:solidFill>
                <a:effectLst/>
                <a:latin typeface="Segoe UI" panose="020B0502040204020203" pitchFamily="34" charset="0"/>
              </a:rPr>
              <a:t>https://docs.microsoft.com/en-us/learn/modules/examine-privacy-compliance-data-protection-standards/4-explore-trust-center</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9200734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https://docs.microsoft.com/en-us/azure/compliance/</a:t>
            </a:r>
          </a:p>
          <a:p>
            <a:endParaRPr lang="en-US" dirty="0"/>
          </a:p>
          <a:p>
            <a:r>
              <a:rPr lang="en-US" dirty="0"/>
              <a:t>Broad range of compliance standards that Microsoft meets with its services and resources to support you and complying with regulations your business is subject to.</a:t>
            </a:r>
          </a:p>
          <a:p>
            <a:endParaRPr lang="en-US" dirty="0"/>
          </a:p>
          <a:p>
            <a:r>
              <a:rPr lang="en-US" b="1" dirty="0"/>
              <a:t>Learn and SkillPipe content order note:</a:t>
            </a:r>
          </a:p>
          <a:p>
            <a:r>
              <a:rPr lang="en-US" dirty="0"/>
              <a:t>https://docs.microsoft.com/en-us/learn/modules/examine-privacy-compliance-data-protection-standards/5-access-azure-compliance-documentation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4573456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IE" sz="900" b="0" i="0" u="none" strike="noStrike" kern="1200" dirty="0">
                <a:solidFill>
                  <a:schemeClr val="tx1"/>
                </a:solidFill>
                <a:effectLst/>
                <a:latin typeface="Segoe UI Light" pitchFamily="34" charset="0"/>
                <a:ea typeface="+mn-ea"/>
                <a:cs typeface="+mn-cs"/>
              </a:rPr>
              <a:t>Azure Government - https://azure.microsoft.com/en-us/global-infrastructure/government/</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900" b="1" i="0" u="none" strike="noStrike"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IE" sz="900" b="1" i="0" u="none" strike="noStrike" kern="1200" dirty="0">
                <a:solidFill>
                  <a:schemeClr val="tx1"/>
                </a:solidFill>
                <a:effectLst/>
                <a:latin typeface="Segoe UI Light" pitchFamily="34" charset="0"/>
                <a:ea typeface="+mn-ea"/>
                <a:cs typeface="+mn-cs"/>
              </a:rPr>
              <a:t>Acronym explanations</a:t>
            </a:r>
            <a:endParaRPr lang="en-IE" sz="900" b="0" i="0" u="none" strike="noStrike" kern="1200" dirty="0">
              <a:solidFill>
                <a:schemeClr val="tx1"/>
              </a:solidFill>
              <a:effectLst/>
              <a:latin typeface="Segoe UI Light" pitchFamily="34" charset="0"/>
              <a:ea typeface="+mn-ea"/>
              <a:cs typeface="+mn-cs"/>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dirty="0" err="1"/>
              <a:t>FedRAMP</a:t>
            </a:r>
            <a:r>
              <a:rPr lang="en-US" sz="900" baseline="0" dirty="0"/>
              <a:t> : US Federal Risk and Authorization Management Program (</a:t>
            </a:r>
            <a:r>
              <a:rPr lang="en-US" sz="900" dirty="0" err="1"/>
              <a:t>FedRAMP</a:t>
            </a:r>
            <a:r>
              <a:rPr lang="en-US" sz="900" baseline="0" dirty="0"/>
              <a:t>) is a standardized approach for assessing, monitoring, and authorizing cloud computing products and services under the US Federal Information Security Management Act (FISMA).</a:t>
            </a:r>
            <a:endParaRPr lang="en-US" sz="900" dirty="0"/>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dirty="0"/>
              <a:t>NIST 800.171 (DIB)</a:t>
            </a:r>
            <a:r>
              <a:rPr lang="en-US" sz="900" dirty="0"/>
              <a:t> : National Institute of Standards and Technology (NIST) 800.171 standardizes</a:t>
            </a:r>
            <a:r>
              <a:rPr lang="en-US" sz="900" baseline="0" dirty="0"/>
              <a:t> </a:t>
            </a:r>
            <a:r>
              <a:rPr lang="en-US" sz="900" dirty="0"/>
              <a:t>security requirements for handling US Federal controlled unclassified information. </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dirty="0"/>
              <a:t>ITAR</a:t>
            </a:r>
            <a:r>
              <a:rPr lang="en-US" sz="900" dirty="0"/>
              <a:t> : International Traffic in Arms Regulations (ITAR) relate</a:t>
            </a:r>
            <a:r>
              <a:rPr lang="en-US" sz="900" baseline="0" dirty="0"/>
              <a:t> to </a:t>
            </a:r>
            <a:r>
              <a:rPr lang="en-US" sz="900" dirty="0"/>
              <a:t>managing the export and import of defense articles</a:t>
            </a:r>
            <a:r>
              <a:rPr lang="en-US" sz="900" baseline="0" dirty="0"/>
              <a:t>.</a:t>
            </a:r>
            <a:endParaRPr lang="en-US" sz="900" dirty="0"/>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dirty="0"/>
              <a:t>IRS 1075</a:t>
            </a:r>
            <a:r>
              <a:rPr lang="en-US" sz="900" dirty="0"/>
              <a:t> : US Internal Revenue Service Publication 1075 contains guidelines for US government agencies to protect Federal tax information.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dirty="0" err="1"/>
              <a:t>DoD</a:t>
            </a:r>
            <a:r>
              <a:rPr lang="en-US" sz="900" b="1" dirty="0"/>
              <a:t> L2, L4 &amp; L5</a:t>
            </a:r>
            <a:r>
              <a:rPr lang="en-US" sz="900" dirty="0"/>
              <a:t> : US Department of Defense (</a:t>
            </a:r>
            <a:r>
              <a:rPr lang="en-US" sz="900" dirty="0" err="1"/>
              <a:t>DoD</a:t>
            </a:r>
            <a:r>
              <a:rPr lang="en-US" sz="900" dirty="0"/>
              <a:t>) Levels 2, 4, and 5 are</a:t>
            </a:r>
            <a:r>
              <a:rPr lang="en-US" sz="900" baseline="0" dirty="0"/>
              <a:t> </a:t>
            </a:r>
            <a:r>
              <a:rPr lang="en-US" sz="900" dirty="0"/>
              <a:t>security authorization</a:t>
            </a:r>
            <a:r>
              <a:rPr lang="en-US" sz="900" baseline="0" dirty="0"/>
              <a:t> requirements </a:t>
            </a:r>
            <a:r>
              <a:rPr lang="en-US" sz="900" dirty="0"/>
              <a:t>for cloud service providers that host </a:t>
            </a:r>
            <a:r>
              <a:rPr lang="en-US" sz="900" dirty="0" err="1"/>
              <a:t>DoD</a:t>
            </a:r>
            <a:r>
              <a:rPr lang="en-US" sz="900" dirty="0"/>
              <a:t> information, systems, and applications.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dirty="0"/>
              <a:t>CJIS</a:t>
            </a:r>
            <a:r>
              <a:rPr lang="en-US" sz="900" baseline="0" dirty="0"/>
              <a:t> : US </a:t>
            </a:r>
            <a:r>
              <a:rPr lang="en-US" sz="900" b="0" dirty="0"/>
              <a:t>Criminal Justice Information Services’ (CJIS) policies establish security requirements and controls to safeguard criminal justice information.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sz="900" b="0" dirty="0"/>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900" b="1" dirty="0"/>
              <a:t>Learn and SkillPipe content order note:</a:t>
            </a: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900" b="0" dirty="0"/>
              <a:t>https://docs.microsoft.com/en-us/learn/modules/examine-privacy-compliance-data-protection-standards/6-what-is-azure-government</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105982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Slides 1-5</a:t>
            </a:r>
          </a:p>
          <a:p>
            <a:r>
              <a:rPr lang="en-US" dirty="0"/>
              <a:t>https://docs.microsoft.com/en-us/learn/modules/secure-access-azure-identity-services/1-introduction</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900" b="1" i="0" u="none" strike="noStrike" kern="1200" dirty="0">
                <a:solidFill>
                  <a:schemeClr val="tx1"/>
                </a:solidFill>
                <a:effectLst/>
                <a:latin typeface="Segoe UI Light" pitchFamily="34" charset="0"/>
                <a:ea typeface="+mn-ea"/>
                <a:cs typeface="+mn-cs"/>
              </a:rPr>
              <a:t>Azure China 21Vianet </a:t>
            </a:r>
            <a:r>
              <a:rPr lang="en-IE" sz="900" b="0" i="0" u="none" strike="noStrike" kern="1200" dirty="0">
                <a:solidFill>
                  <a:schemeClr val="tx1"/>
                </a:solidFill>
                <a:effectLst/>
                <a:latin typeface="Segoe UI Light" pitchFamily="34" charset="0"/>
                <a:ea typeface="+mn-ea"/>
                <a:cs typeface="+mn-cs"/>
              </a:rPr>
              <a:t>- https://docs.microsoft.com/en-us/azure/china/</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b="0" i="0" u="none" strike="noStrike" kern="1200" dirty="0">
                <a:solidFill>
                  <a:schemeClr val="tx1"/>
                </a:solidFill>
                <a:effectLst/>
                <a:latin typeface="Segoe UI Light" pitchFamily="34" charset="0"/>
                <a:ea typeface="+mn-ea"/>
                <a:cs typeface="+mn-cs"/>
              </a:rPr>
              <a:t>https://docs.microsoft.com/en-us/learn/modules/examine-privacy-compliance-data-protection-standards/7-what-is-azure-china-21vianet</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7295291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WWL recommends using polling to be completed for every 7 – 10 slides and preferably at the end of each section. This helps break classes up and adds more interactivity especially for remote classes.</a:t>
            </a:r>
          </a:p>
          <a:p>
            <a:endParaRPr lang="en-US" dirty="0"/>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dirty="0">
                <a:effectLst/>
                <a:latin typeface="Calibri" panose="020F0502020204030204" pitchFamily="34" charset="0"/>
                <a:ea typeface="Times New Roman" panose="02020603050405020304" pitchFamily="18" charset="0"/>
              </a:rPr>
              <a:t>In order to promote interactivity, WWL suggests the use of Mentimeter, Kahoot or a similar polling technology. Please feel free to adjust this slide as needed and populate with the instructions based on the polling tool of your choice.</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1800" dirty="0">
              <a:effectLst/>
              <a:latin typeface="Calibri" panose="020F0502020204030204" pitchFamily="34" charset="0"/>
              <a:ea typeface="Calibri" panose="020F0502020204030204"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b="0" dirty="0">
                <a:effectLst/>
                <a:latin typeface="Calibri" panose="020F0502020204030204" pitchFamily="34" charset="0"/>
                <a:ea typeface="Calibri" panose="020F0502020204030204" pitchFamily="34" charset="0"/>
              </a:rPr>
              <a:t>SkillPipe has a Module 3 review questions slide, while Learn has Knowledge checks individually through Learn modules that follow this PPT.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dirty="0">
                <a:effectLst/>
                <a:latin typeface="Calibri" panose="020F0502020204030204" pitchFamily="34" charset="0"/>
                <a:ea typeface="Calibri" panose="020F0502020204030204" pitchFamily="34" charset="0"/>
              </a:rPr>
              <a:t>https://docs.microsoft.com/en-us/learn/modules/secure-access-azure-identity-services/5-knowledge-check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dirty="0">
                <a:effectLst/>
                <a:latin typeface="Calibri" panose="020F0502020204030204" pitchFamily="34" charset="0"/>
                <a:ea typeface="Calibri" panose="020F0502020204030204" pitchFamily="34" charset="0"/>
              </a:rPr>
              <a:t>https://docs.microsoft.com/en-us/learn/modules/build-cloud-governance-strategy-azure/11-knowledge-check</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800" dirty="0">
                <a:effectLst/>
                <a:latin typeface="Calibri" panose="020F0502020204030204" pitchFamily="34" charset="0"/>
                <a:ea typeface="Calibri" panose="020F0502020204030204" pitchFamily="34" charset="0"/>
              </a:rPr>
              <a:t>https://docs.microsoft.com/en-us/learn/modules/examine-privacy-compliance-data-protection-standards/8-knowledge-check</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1800" dirty="0">
              <a:effectLst/>
              <a:latin typeface="Calibri" panose="020F0502020204030204" pitchFamily="34" charset="0"/>
              <a:ea typeface="Calibri" panose="020F0502020204030204" pitchFamily="34" charset="0"/>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2214777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800" b="1" dirty="0">
                <a:effectLst/>
                <a:latin typeface="Calibri" panose="020F0502020204030204" pitchFamily="34" charset="0"/>
                <a:ea typeface="Calibri" panose="020F0502020204030204" pitchFamily="34" charset="0"/>
              </a:rPr>
              <a:t>Learn/SkillPipe note: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b="0" dirty="0">
                <a:effectLst/>
                <a:latin typeface="Calibri" panose="020F0502020204030204" pitchFamily="34" charset="0"/>
                <a:ea typeface="Calibri" panose="020F0502020204030204" pitchFamily="34" charset="0"/>
              </a:rPr>
              <a:t>SkillPipe has a Module 3 summary slide, while Learn has summary units individually through Learn modules that follow this PPT.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dirty="0">
                <a:effectLst/>
                <a:latin typeface="Calibri" panose="020F0502020204030204" pitchFamily="34" charset="0"/>
                <a:ea typeface="Calibri" panose="020F0502020204030204" pitchFamily="34" charset="0"/>
              </a:rPr>
              <a:t>https://docs.microsoft.com/en-us/learn/modules/secure-access-azure-identity-services/summary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dirty="0">
                <a:effectLst/>
                <a:latin typeface="Calibri" panose="020F0502020204030204" pitchFamily="34" charset="0"/>
                <a:ea typeface="Calibri" panose="020F0502020204030204" pitchFamily="34" charset="0"/>
              </a:rPr>
              <a:t>https://docs.microsoft.com/en-us/learn/modules/build-cloud-governance-strategy-azure/summary</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800" dirty="0">
                <a:effectLst/>
                <a:latin typeface="Calibri" panose="020F0502020204030204" pitchFamily="34" charset="0"/>
                <a:ea typeface="Calibri" panose="020F0502020204030204" pitchFamily="34" charset="0"/>
              </a:rPr>
              <a:t>https://docs.microsoft.com/en-us/learn/modules/</a:t>
            </a:r>
            <a:r>
              <a:rPr lang="en-US" sz="800">
                <a:effectLst/>
                <a:latin typeface="Calibri" panose="020F0502020204030204" pitchFamily="34" charset="0"/>
                <a:ea typeface="Calibri" panose="020F0502020204030204" pitchFamily="34" charset="0"/>
              </a:rPr>
              <a:t>examine-privacy-compliance-data-protection-standards/summary</a:t>
            </a:r>
            <a:endParaRPr lang="en-US" sz="800" dirty="0">
              <a:effectLst/>
              <a:latin typeface="Calibri" panose="020F0502020204030204" pitchFamily="34" charset="0"/>
              <a:ea typeface="Calibri" panose="020F0502020204030204" pitchFamily="34" charset="0"/>
            </a:endParaRPr>
          </a:p>
          <a:p>
            <a:endParaRPr lang="en-US" sz="800" dirty="0">
              <a:latin typeface="Segoe UI Light"/>
              <a:cs typeface="Segoe UI Ligh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780702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Slides 1-5</a:t>
            </a:r>
          </a:p>
          <a:p>
            <a:r>
              <a:rPr lang="en-US" dirty="0"/>
              <a:t>https://docs.microsoft.com/en-us/learn/modules/secure-access-azure-identity-services/1-introduction</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1980802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 and SkillPipe content order note:</a:t>
            </a:r>
          </a:p>
          <a:p>
            <a:r>
              <a:rPr lang="en-US" dirty="0"/>
              <a:t>Slides 1-5</a:t>
            </a:r>
          </a:p>
          <a:p>
            <a:r>
              <a:rPr lang="en-US" dirty="0"/>
              <a:t>https://docs.microsoft.com/en-us/learn/modules/secure-access-azure-identity-services/1-introduction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779329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i="0" u="none" strike="noStrike" kern="1200" dirty="0">
                <a:solidFill>
                  <a:schemeClr val="tx1"/>
                </a:solidFill>
                <a:effectLst/>
                <a:latin typeface="Segoe UI Light" pitchFamily="34" charset="0"/>
                <a:ea typeface="+mn-ea"/>
                <a:cs typeface="+mn-cs"/>
              </a:rPr>
              <a:t>✔️</a:t>
            </a:r>
            <a:r>
              <a:rPr lang="en-IE" sz="900" b="0" i="0" u="none" strike="noStrike" kern="1200" dirty="0">
                <a:solidFill>
                  <a:schemeClr val="tx1"/>
                </a:solidFill>
                <a:effectLst/>
                <a:latin typeface="Segoe UI Light" pitchFamily="34" charset="0"/>
                <a:ea typeface="+mn-ea"/>
                <a:cs typeface="+mn-cs"/>
              </a:rPr>
              <a:t>Authentication is sometimes shortened to </a:t>
            </a:r>
            <a:r>
              <a:rPr lang="en-IE" sz="900" b="0" i="1" u="none" strike="noStrike" kern="1200" dirty="0" err="1">
                <a:solidFill>
                  <a:schemeClr val="tx1"/>
                </a:solidFill>
                <a:effectLst/>
                <a:latin typeface="Segoe UI Light" pitchFamily="34" charset="0"/>
                <a:ea typeface="+mn-ea"/>
                <a:cs typeface="+mn-cs"/>
              </a:rPr>
              <a:t>AuthN</a:t>
            </a:r>
            <a:r>
              <a:rPr lang="en-IE" sz="900" b="0" i="0" u="none" strike="noStrike" kern="1200" dirty="0">
                <a:solidFill>
                  <a:schemeClr val="tx1"/>
                </a:solidFill>
                <a:effectLst/>
                <a:latin typeface="Segoe UI Light" pitchFamily="34" charset="0"/>
                <a:ea typeface="+mn-ea"/>
                <a:cs typeface="+mn-cs"/>
              </a:rPr>
              <a:t>, and authorization is sometimes shortened to </a:t>
            </a:r>
            <a:r>
              <a:rPr lang="en-IE" sz="900" b="0" i="1" u="none" strike="noStrike" kern="1200" dirty="0" err="1">
                <a:solidFill>
                  <a:schemeClr val="tx1"/>
                </a:solidFill>
                <a:effectLst/>
                <a:latin typeface="Segoe UI Light" pitchFamily="34" charset="0"/>
                <a:ea typeface="+mn-ea"/>
                <a:cs typeface="+mn-cs"/>
              </a:rPr>
              <a:t>AuthZ</a:t>
            </a:r>
            <a:r>
              <a:rPr lang="en-IE" sz="900" b="0" i="0" u="none" strike="noStrike" kern="1200" dirty="0">
                <a:solidFill>
                  <a:schemeClr val="tx1"/>
                </a:solidFill>
                <a:effectLst/>
                <a:latin typeface="Segoe UI Light" pitchFamily="34" charset="0"/>
                <a:ea typeface="+mn-ea"/>
                <a:cs typeface="+mn-cs"/>
              </a:rPr>
              <a:t>.</a:t>
            </a:r>
            <a:endParaRPr lang="en-US" dirty="0"/>
          </a:p>
          <a:p>
            <a:endParaRPr lang="en-US" dirty="0"/>
          </a:p>
          <a:p>
            <a:pPr marL="0" indent="0">
              <a:buNone/>
            </a:pPr>
            <a:r>
              <a:rPr lang="en-US" b="1" dirty="0"/>
              <a:t>Authentication</a:t>
            </a:r>
          </a:p>
          <a:p>
            <a:pPr marL="171450" indent="-171450">
              <a:buFont typeface="Arial" panose="020B0604020202020204" pitchFamily="34" charset="0"/>
              <a:buChar char="•"/>
            </a:pPr>
            <a:r>
              <a:rPr lang="en-US" dirty="0"/>
              <a:t>Identifies the person or service seeking access to a resource. </a:t>
            </a:r>
          </a:p>
          <a:p>
            <a:pPr marL="171450" indent="-171450">
              <a:buFont typeface="Arial" panose="020B0604020202020204" pitchFamily="34" charset="0"/>
              <a:buChar char="•"/>
            </a:pPr>
            <a:r>
              <a:rPr lang="en-US" dirty="0"/>
              <a:t>Requests legitimate access credentials.</a:t>
            </a:r>
          </a:p>
          <a:p>
            <a:pPr marL="171450" indent="-171450">
              <a:buFont typeface="Arial" panose="020B0604020202020204" pitchFamily="34" charset="0"/>
              <a:buChar char="•"/>
            </a:pPr>
            <a:r>
              <a:rPr lang="en-US" dirty="0"/>
              <a:t>Basis for creating secure identity and access control principles.</a:t>
            </a:r>
          </a:p>
          <a:p>
            <a:pPr marL="0" indent="0">
              <a:buNone/>
            </a:pPr>
            <a:r>
              <a:rPr lang="en-US" b="1" dirty="0"/>
              <a:t>Authorization</a:t>
            </a:r>
          </a:p>
          <a:p>
            <a:pPr marL="171450" indent="-171450">
              <a:buFont typeface="Arial" panose="020B0604020202020204" pitchFamily="34" charset="0"/>
              <a:buChar char="•"/>
            </a:pPr>
            <a:r>
              <a:rPr lang="en-US" dirty="0"/>
              <a:t>Determines an authenticated person’s or service’s level of access.</a:t>
            </a:r>
          </a:p>
          <a:p>
            <a:pPr marL="171450" indent="-171450">
              <a:buFont typeface="Arial" panose="020B0604020202020204" pitchFamily="34" charset="0"/>
              <a:buChar char="•"/>
            </a:pPr>
            <a:r>
              <a:rPr lang="en-US" dirty="0"/>
              <a:t>Defines which data they can access, and what they can do with it.</a:t>
            </a:r>
          </a:p>
          <a:p>
            <a:pPr marL="0" indent="0">
              <a:buFont typeface="Arial" panose="020B0604020202020204" pitchFamily="34" charset="0"/>
              <a:buNone/>
            </a:pPr>
            <a:endParaRPr lang="en-US" dirty="0"/>
          </a:p>
          <a:p>
            <a:r>
              <a:rPr lang="en-US" b="1" dirty="0"/>
              <a:t>Learn and SkillPipe content order note:</a:t>
            </a:r>
          </a:p>
          <a:p>
            <a:r>
              <a:rPr lang="en-US" b="0" dirty="0"/>
              <a:t>https://docs.microsoft.com/en-us/learn/modules/secure-access-azure-identity-services/2-compare-authentication-authorization</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098066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IE" sz="900" b="0" i="1" dirty="0"/>
              <a:t>Discuss what could qualify for each of the items listed</a:t>
            </a:r>
          </a:p>
          <a:p>
            <a:pPr marL="171450" indent="-171450">
              <a:buFont typeface="Arial" panose="020B0604020202020204" pitchFamily="34" charset="0"/>
              <a:buChar char="•"/>
            </a:pPr>
            <a:r>
              <a:rPr lang="en-IE" sz="900" b="1" i="1" dirty="0"/>
              <a:t>Something you know</a:t>
            </a:r>
            <a:r>
              <a:rPr lang="en-IE" sz="900" i="1" dirty="0"/>
              <a:t>:</a:t>
            </a:r>
            <a:r>
              <a:rPr lang="en-IE" sz="900" dirty="0"/>
              <a:t> This could be a password or the answer to a security question.</a:t>
            </a:r>
          </a:p>
          <a:p>
            <a:pPr marL="171450" indent="-171450">
              <a:buFont typeface="Arial" panose="020B0604020202020204" pitchFamily="34" charset="0"/>
              <a:buChar char="•"/>
            </a:pPr>
            <a:r>
              <a:rPr lang="en-IE" sz="900" b="1" i="1" dirty="0"/>
              <a:t>Something you possess</a:t>
            </a:r>
            <a:r>
              <a:rPr lang="en-IE" sz="900" i="1" dirty="0"/>
              <a:t>:</a:t>
            </a:r>
            <a:r>
              <a:rPr lang="en-IE" sz="900" dirty="0"/>
              <a:t> This might be a mobile app that receives a notification, or a token-generating device.</a:t>
            </a:r>
          </a:p>
          <a:p>
            <a:pPr marL="171450" indent="-171450">
              <a:buFont typeface="Arial" panose="020B0604020202020204" pitchFamily="34" charset="0"/>
              <a:buChar char="•"/>
            </a:pPr>
            <a:r>
              <a:rPr lang="en-IE" sz="900" b="1" i="1" dirty="0"/>
              <a:t>Something you are</a:t>
            </a:r>
            <a:r>
              <a:rPr lang="en-IE" sz="900" i="1" dirty="0"/>
              <a:t>:</a:t>
            </a:r>
            <a:r>
              <a:rPr lang="en-IE" sz="900" dirty="0"/>
              <a:t> This is typically some sort of biometric property, such as a fingerprint or face scan used on many mobile devices.</a:t>
            </a:r>
          </a:p>
          <a:p>
            <a:endParaRPr lang="en-IE" sz="900" b="0" i="0" u="none" strike="noStrike" kern="1200" dirty="0">
              <a:solidFill>
                <a:schemeClr val="tx1"/>
              </a:solidFill>
              <a:effectLst/>
              <a:latin typeface="Segoe UI Light" pitchFamily="34" charset="0"/>
              <a:ea typeface="+mn-ea"/>
              <a:cs typeface="+mn-cs"/>
            </a:endParaRPr>
          </a:p>
          <a:p>
            <a:r>
              <a:rPr lang="en-IE" sz="900" b="1" kern="1200" dirty="0">
                <a:solidFill>
                  <a:schemeClr val="tx1"/>
                </a:solidFill>
                <a:effectLst/>
                <a:latin typeface="Segoe UI Light" pitchFamily="34" charset="0"/>
                <a:ea typeface="+mn-ea"/>
                <a:cs typeface="+mn-cs"/>
              </a:rPr>
              <a:t>MFA - </a:t>
            </a:r>
            <a:r>
              <a:rPr lang="en-IE" sz="900" kern="120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https://docs.microsoft.com/en-us/azure/active-directory/authentication/concept-mfa-howitworks</a:t>
            </a:r>
          </a:p>
          <a:p>
            <a:endParaRPr lang="en-IE" sz="900" b="0" i="0" u="none" strike="noStrike" kern="1200" dirty="0">
              <a:solidFill>
                <a:schemeClr val="tx1"/>
              </a:solidFill>
              <a:effectLst/>
              <a:latin typeface="Segoe UI Light" pitchFamily="34" charset="0"/>
              <a:ea typeface="+mn-ea"/>
              <a:cs typeface="+mn-cs"/>
            </a:endParaRPr>
          </a:p>
          <a:p>
            <a:r>
              <a:rPr lang="en-US" sz="900" b="1" i="0" u="none" strike="noStrike" kern="1200" dirty="0">
                <a:solidFill>
                  <a:schemeClr val="tx1"/>
                </a:solidFill>
                <a:effectLst/>
                <a:latin typeface="Segoe UI Light" pitchFamily="34" charset="0"/>
                <a:ea typeface="+mn-ea"/>
                <a:cs typeface="+mn-cs"/>
              </a:rPr>
              <a:t>Learn and SkillPipe content order note:</a:t>
            </a:r>
            <a:endParaRPr lang="en-IE" sz="900" b="1" i="0" u="none" strike="noStrike" kern="1200" dirty="0">
              <a:solidFill>
                <a:schemeClr val="tx1"/>
              </a:solidFill>
              <a:effectLst/>
              <a:latin typeface="Segoe UI Light" pitchFamily="34" charset="0"/>
              <a:ea typeface="+mn-ea"/>
              <a:cs typeface="+mn-cs"/>
            </a:endParaRPr>
          </a:p>
          <a:p>
            <a:r>
              <a:rPr lang="en-IE" sz="900" b="0" kern="1200" dirty="0">
                <a:solidFill>
                  <a:schemeClr val="tx1"/>
                </a:solidFill>
                <a:effectLst/>
                <a:latin typeface="Segoe UI Light" pitchFamily="34" charset="0"/>
                <a:ea typeface="+mn-ea"/>
                <a:cs typeface="+mn-cs"/>
              </a:rPr>
              <a:t>Slides 7 &amp; 9</a:t>
            </a:r>
          </a:p>
          <a:p>
            <a:r>
              <a:rPr lang="en-IE" sz="900" b="0" kern="1200" dirty="0">
                <a:solidFill>
                  <a:schemeClr val="tx1"/>
                </a:solidFill>
                <a:effectLst/>
                <a:latin typeface="Segoe UI Light" pitchFamily="34" charset="0"/>
                <a:ea typeface="+mn-ea"/>
                <a:cs typeface="+mn-cs"/>
              </a:rPr>
              <a:t>https://docs.microsoft.com/en-us/learn/modules/secure-access-azure-identity-services/2-compare-authentication-authorization</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960289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IE" sz="900" b="1" kern="1200" dirty="0">
                <a:solidFill>
                  <a:schemeClr val="tx1"/>
                </a:solidFill>
                <a:effectLst/>
                <a:latin typeface="Segoe UI Light" pitchFamily="34" charset="0"/>
                <a:ea typeface="+mn-ea"/>
                <a:cs typeface="+mn-cs"/>
              </a:rPr>
              <a:t>Azure AD </a:t>
            </a:r>
            <a:r>
              <a:rPr lang="en-IE" sz="900" kern="1200" dirty="0">
                <a:solidFill>
                  <a:schemeClr val="tx1"/>
                </a:solidFill>
                <a:effectLst/>
                <a:latin typeface="Segoe UI Light" pitchFamily="34" charset="0"/>
                <a:ea typeface="+mn-ea"/>
                <a:cs typeface="+mn-cs"/>
              </a:rPr>
              <a:t>- </a:t>
            </a:r>
            <a:r>
              <a:rPr lang="en-IE" sz="900" b="0" i="0" u="none" strike="noStrike" kern="1200" dirty="0">
                <a:solidFill>
                  <a:schemeClr val="tx1"/>
                </a:solidFill>
                <a:effectLst/>
                <a:latin typeface="Segoe UI Light" pitchFamily="34" charset="0"/>
                <a:ea typeface="+mn-ea"/>
                <a:cs typeface="+mn-cs"/>
              </a:rPr>
              <a:t>https://azure.microsoft.com/en-us/services/active-directory/</a:t>
            </a:r>
          </a:p>
          <a:p>
            <a:pPr marL="0" indent="0">
              <a:buFont typeface="Arial" panose="020B0604020202020204" pitchFamily="34" charset="0"/>
              <a:buNone/>
            </a:pPr>
            <a:endParaRPr lang="en-IE" sz="900" b="0" i="0" u="none" strike="noStrike" kern="1200" dirty="0">
              <a:solidFill>
                <a:schemeClr val="tx1"/>
              </a:solidFill>
              <a:effectLst/>
              <a:latin typeface="Segoe UI Light" pitchFamily="34" charset="0"/>
              <a:ea typeface="+mn-ea"/>
              <a:cs typeface="+mn-cs"/>
            </a:endParaRPr>
          </a:p>
          <a:p>
            <a:r>
              <a:rPr lang="en-US" sz="2800" b="1" dirty="0"/>
              <a:t>Azure tenant</a:t>
            </a:r>
          </a:p>
          <a:p>
            <a:r>
              <a:rPr lang="en-US" sz="2800" dirty="0">
                <a:latin typeface="+mn-lt"/>
              </a:rPr>
              <a:t>A dedicated and trusted instance of Azure AD that's automatically created when your organization signs up for a Microsoft cloud service subscription, such as Microsoft Azure, Microsoft Intune, or Office 365. An Azure tenant represents a single organization.</a:t>
            </a:r>
          </a:p>
          <a:p>
            <a:r>
              <a:rPr lang="en-US" sz="2800" b="1" dirty="0"/>
              <a:t>Azure AD directory</a:t>
            </a:r>
          </a:p>
          <a:p>
            <a:r>
              <a:rPr lang="en-US" sz="2800" dirty="0">
                <a:latin typeface="+mn-lt"/>
              </a:rPr>
              <a:t>Each Azure tenant has a dedicated and trusted Azure AD directory. The Azure AD directory includes the tenant's users, groups, and apps and is used to perform identity and access management functions for tenant resources.</a:t>
            </a:r>
          </a:p>
          <a:p>
            <a:endParaRPr lang="en-US" sz="2800" dirty="0">
              <a:latin typeface="+mn-lt"/>
            </a:endParaRPr>
          </a:p>
          <a:p>
            <a:r>
              <a:rPr lang="en-US" sz="2800" b="1" dirty="0">
                <a:latin typeface="+mn-lt"/>
              </a:rPr>
              <a:t>Learn and SkillPipe content order note: </a:t>
            </a:r>
          </a:p>
          <a:p>
            <a:r>
              <a:rPr lang="en-US" sz="2800" dirty="0">
                <a:latin typeface="+mn-lt"/>
              </a:rPr>
              <a:t>https://docs.microsoft.com/en-us/learn/modules/secure-access-azure-identity-services/3-what-is-azure-active-directory</a:t>
            </a:r>
          </a:p>
          <a:p>
            <a:pPr marL="0" indent="0">
              <a:buFont typeface="Arial" panose="020B0604020202020204" pitchFamily="34" charset="0"/>
              <a:buNone/>
            </a:pPr>
            <a:endParaRPr lang="en-IE"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538158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https://docs.microsoft.com/en-us/azure/active-directory/conditional-access/overview</a:t>
            </a:r>
            <a:endParaRPr lang="en-US" dirty="0"/>
          </a:p>
          <a:p>
            <a:endParaRPr lang="en-US" dirty="0"/>
          </a:p>
          <a:p>
            <a:pPr algn="l"/>
            <a:r>
              <a:rPr lang="en-US" b="0" i="0" dirty="0">
                <a:solidFill>
                  <a:srgbClr val="171717"/>
                </a:solidFill>
                <a:effectLst/>
                <a:latin typeface="Segoe UI" panose="020B0502040204020203" pitchFamily="34" charset="0"/>
              </a:rPr>
              <a:t>The modern security perimeter now extends beyond an organization's network to include user and device identity. Organizations can utilize these identity signals as part of their access control decisions.</a:t>
            </a:r>
          </a:p>
          <a:p>
            <a:pPr algn="l"/>
            <a:r>
              <a:rPr lang="en-US" b="0" i="0" dirty="0">
                <a:solidFill>
                  <a:srgbClr val="171717"/>
                </a:solidFill>
                <a:effectLst/>
                <a:latin typeface="Segoe UI" panose="020B0502040204020203" pitchFamily="34" charset="0"/>
              </a:rPr>
              <a:t>Conditional Access is the tool used by Azure Active Directory to bring signals together, to make decisions, and enforce organizational policies. Conditional Access is at the heart of the new identity driven control plane.</a:t>
            </a:r>
          </a:p>
          <a:p>
            <a:pPr algn="l"/>
            <a:r>
              <a:rPr lang="en-US" b="0" i="0" dirty="0">
                <a:solidFill>
                  <a:srgbClr val="171717"/>
                </a:solidFill>
                <a:effectLst/>
                <a:latin typeface="Segoe UI" panose="020B0502040204020203" pitchFamily="34" charset="0"/>
              </a:rPr>
              <a:t>Conditional Access policies at their simplest are if-then statements, if a user wants to access a resource, then they must complete an action. Example: A payroll manager wants to access the payroll application and is required to perform multi-factor authentication to access it.</a:t>
            </a:r>
          </a:p>
          <a:p>
            <a:pPr algn="l"/>
            <a:r>
              <a:rPr lang="en-US" b="0" i="0" dirty="0">
                <a:solidFill>
                  <a:srgbClr val="171717"/>
                </a:solidFill>
                <a:effectLst/>
                <a:latin typeface="Segoe UI" panose="020B0502040204020203" pitchFamily="34" charset="0"/>
              </a:rPr>
              <a:t>Administrators are faced with two primary goals:</a:t>
            </a:r>
          </a:p>
          <a:p>
            <a:pPr algn="l">
              <a:buFont typeface="Arial" panose="020B0604020202020204" pitchFamily="34" charset="0"/>
              <a:buChar char="•"/>
            </a:pPr>
            <a:r>
              <a:rPr lang="en-US" b="0" i="0" dirty="0">
                <a:solidFill>
                  <a:srgbClr val="171717"/>
                </a:solidFill>
                <a:effectLst/>
                <a:latin typeface="Segoe UI" panose="020B0502040204020203" pitchFamily="34" charset="0"/>
              </a:rPr>
              <a:t>Empower users to be productive wherever and whenever</a:t>
            </a:r>
          </a:p>
          <a:p>
            <a:pPr algn="l">
              <a:buFont typeface="Arial" panose="020B0604020202020204" pitchFamily="34" charset="0"/>
              <a:buChar char="•"/>
            </a:pPr>
            <a:r>
              <a:rPr lang="en-US" b="0" i="0" dirty="0">
                <a:solidFill>
                  <a:srgbClr val="171717"/>
                </a:solidFill>
                <a:effectLst/>
                <a:latin typeface="Segoe UI" panose="020B0502040204020203" pitchFamily="34" charset="0"/>
              </a:rPr>
              <a:t>Protect the organization's assets</a:t>
            </a:r>
          </a:p>
          <a:p>
            <a:pPr algn="l"/>
            <a:r>
              <a:rPr lang="en-US" b="0" i="0" dirty="0">
                <a:solidFill>
                  <a:srgbClr val="171717"/>
                </a:solidFill>
                <a:effectLst/>
                <a:latin typeface="Segoe UI" panose="020B0502040204020203" pitchFamily="34" charset="0"/>
              </a:rPr>
              <a:t>By using Conditional Access policies, you can apply the right access controls when needed to keep your organization secure and stay out of your user's way when not needed.</a:t>
            </a:r>
          </a:p>
          <a:p>
            <a:endParaRPr lang="en-US" dirty="0"/>
          </a:p>
          <a:p>
            <a:r>
              <a:rPr lang="en-US" sz="800" b="1" i="0" u="none" strike="noStrike" kern="1200" dirty="0">
                <a:solidFill>
                  <a:schemeClr val="tx1"/>
                </a:solidFill>
                <a:effectLst/>
                <a:latin typeface="Segoe UI Light" pitchFamily="34" charset="0"/>
                <a:ea typeface="+mn-ea"/>
                <a:cs typeface="+mn-cs"/>
              </a:rPr>
              <a:t>Learn and SkillPipe content order note:</a:t>
            </a:r>
            <a:endParaRPr lang="en-IE" sz="800" b="1" i="0" u="none" strike="noStrike" kern="1200" dirty="0">
              <a:solidFill>
                <a:schemeClr val="tx1"/>
              </a:solidFill>
              <a:effectLst/>
              <a:latin typeface="Segoe UI Light" pitchFamily="34" charset="0"/>
              <a:ea typeface="+mn-ea"/>
              <a:cs typeface="+mn-cs"/>
            </a:endParaRPr>
          </a:p>
          <a:p>
            <a:r>
              <a:rPr lang="en-IE" sz="800" b="0" kern="1200" dirty="0">
                <a:solidFill>
                  <a:schemeClr val="tx1"/>
                </a:solidFill>
                <a:effectLst/>
                <a:latin typeface="Segoe UI Light" pitchFamily="34" charset="0"/>
                <a:ea typeface="+mn-ea"/>
                <a:cs typeface="+mn-cs"/>
              </a:rPr>
              <a:t>Slides 7 &amp; 9</a:t>
            </a:r>
          </a:p>
          <a:p>
            <a:r>
              <a:rPr lang="en-IE" sz="800" b="0" kern="1200" dirty="0">
                <a:solidFill>
                  <a:schemeClr val="tx1"/>
                </a:solidFill>
                <a:effectLst/>
                <a:latin typeface="Segoe UI Light" pitchFamily="34" charset="0"/>
                <a:ea typeface="+mn-ea"/>
                <a:cs typeface="+mn-cs"/>
              </a:rPr>
              <a:t>https://docs.microsoft.com/en-us/learn/modules/secure-access-azure-identity-services/2-compare-authentication-authorization</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5862373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4572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572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12" name="Picture 11">
            <a:extLst>
              <a:ext uri="{FF2B5EF4-FFF2-40B4-BE49-F238E27FC236}">
                <a16:creationId xmlns:a16="http://schemas.microsoft.com/office/drawing/2014/main" id="{99F328AE-26F0-42B9-988D-535B1145C96D}"/>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65035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782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56723"/>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4" userDrawn="1">
          <p15:clr>
            <a:srgbClr val="5ACBF0"/>
          </p15:clr>
        </p15:guide>
        <p15:guide id="3" orient="horz" pos="288"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7868072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30550708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785611115"/>
      </p:ext>
    </p:extLst>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574682271"/>
      </p:ext>
    </p:extLst>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2141542450"/>
      </p:ext>
    </p:extLst>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334000" y="0"/>
            <a:ext cx="6858000" cy="6858000"/>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30174309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FBAE40"/>
          </p15:clr>
        </p15:guide>
        <p15:guide id="5" orient="horz" pos="2160" userDrawn="1">
          <p15:clr>
            <a:srgbClr val="FBAE40"/>
          </p15:clr>
        </p15:guide>
        <p15:guide id="6" orient="horz" pos="2229" userDrawn="1">
          <p15:clr>
            <a:srgbClr val="5ACBF0"/>
          </p15:clr>
        </p15:guide>
        <p15:guide id="7" pos="2996" userDrawn="1">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76752091"/>
      </p:ext>
    </p:extLst>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048884094"/>
      </p:ext>
    </p:extLst>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544286"/>
          </a:xfrm>
        </p:spPr>
        <p:txBody>
          <a:bodyPr/>
          <a:lstStyle>
            <a:lvl1pPr>
              <a:spcBef>
                <a:spcPts val="392"/>
              </a:spcBef>
              <a:spcAft>
                <a:spcPts val="588"/>
              </a:spcAft>
              <a:defRPr sz="2400" b="0">
                <a:latin typeface="+mn-lt"/>
              </a:defRPr>
            </a:lvl1pPr>
            <a:lvl2pPr>
              <a:spcBef>
                <a:spcPts val="392"/>
              </a:spcBef>
              <a:spcAft>
                <a:spcPts val="588"/>
              </a:spcAft>
              <a:defRPr sz="2400" b="0">
                <a:latin typeface="+mn-lt"/>
              </a:defRPr>
            </a:lvl2pPr>
            <a:lvl3pPr>
              <a:spcBef>
                <a:spcPts val="392"/>
              </a:spcBef>
              <a:spcAft>
                <a:spcPts val="588"/>
              </a:spcAft>
              <a:defRPr sz="2400" b="0">
                <a:latin typeface="+mn-lt"/>
              </a:defRPr>
            </a:lvl3pPr>
            <a:lvl4pPr>
              <a:spcBef>
                <a:spcPts val="392"/>
              </a:spcBef>
              <a:spcAft>
                <a:spcPts val="588"/>
              </a:spcAft>
              <a:defRPr sz="2400" b="0">
                <a:latin typeface="+mn-lt"/>
              </a:defRPr>
            </a:lvl4pPr>
            <a:lvl5pPr>
              <a:spcBef>
                <a:spcPts val="392"/>
              </a:spcBef>
              <a:spcAft>
                <a:spcPts val="588"/>
              </a:spcAft>
              <a:defRPr sz="2400" b="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52473174"/>
      </p:ext>
    </p:extLst>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26099930"/>
      </p:ext>
    </p:extLst>
  </p:cSld>
  <p:clrMapOvr>
    <a:masterClrMapping/>
  </p:clrMapOvr>
  <p:transition>
    <p:fade/>
  </p:transition>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00770805"/>
      </p:ext>
    </p:extLst>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61624081"/>
      </p:ext>
    </p:extLst>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53346740"/>
      </p:ext>
    </p:extLst>
  </p:cSld>
  <p:clrMapOvr>
    <a:masterClrMapping/>
  </p:clrMapOvr>
  <p:transition>
    <p:fade/>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93312492"/>
      </p:ext>
    </p:extLst>
  </p:cSld>
  <p:clrMapOvr>
    <a:masterClrMapping/>
  </p:clrMapOvr>
  <p:transition>
    <p:fade/>
  </p:transition>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90837832"/>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82927016"/>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20505513"/>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86170519"/>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069148171"/>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94369006"/>
      </p:ext>
    </p:extLst>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26845756"/>
      </p:ext>
    </p:extLst>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585052646"/>
      </p:ext>
    </p:extLst>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64684556"/>
      </p:ext>
    </p:extLst>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4013386064"/>
      </p:ext>
    </p:extLst>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72843527"/>
      </p:ext>
    </p:extLst>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57745376"/>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281275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83676415"/>
      </p:ext>
    </p:extLst>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09878733"/>
      </p:ext>
    </p:extLst>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2652621162"/>
      </p:ext>
    </p:extLst>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52701743"/>
      </p:ext>
    </p:extLst>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endParaRPr lang="en-US" dirty="0"/>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32485939"/>
      </p:ext>
    </p:extLst>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89570536"/>
      </p:ext>
    </p:extLst>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47277286"/>
      </p:ext>
    </p:extLst>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03354916"/>
      </p:ext>
    </p:extLst>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69884972"/>
      </p:ext>
    </p:extLst>
  </p:cSld>
  <p:clrMapOvr>
    <a:masterClrMapping/>
  </p:clrMapOvr>
  <p:transition>
    <p:fade/>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35160821"/>
      </p:ext>
    </p:extLst>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71621976"/>
      </p:ext>
    </p:extLst>
  </p:cSld>
  <p:clrMapOvr>
    <a:masterClrMapping/>
  </p:clrMapOvr>
  <p:transition>
    <p:fade/>
  </p:transition>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28964631"/>
      </p:ext>
    </p:extLst>
  </p:cSld>
  <p:clrMapOvr>
    <a:masterClrMapping/>
  </p:clrMapOvr>
  <p:transition>
    <p:fade/>
  </p:transition>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42465028"/>
      </p:ext>
    </p:extLst>
  </p:cSld>
  <p:clrMapOvr>
    <a:masterClrMapping/>
  </p:clrMapOvr>
  <p:transition>
    <p:fade/>
  </p:transition>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29814797"/>
      </p:ext>
    </p:extLst>
  </p:cSld>
  <p:clrMapOvr>
    <a:masterClrMapping/>
  </p:clrMapOvr>
  <p:transition>
    <p:fade/>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46412580"/>
      </p:ext>
    </p:extLst>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77935363"/>
      </p:ext>
    </p:extLst>
  </p:cSld>
  <p:clrMapOvr>
    <a:masterClrMapping/>
  </p:clrMapOvr>
  <p:transition>
    <p:fade/>
  </p:transition>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33505311"/>
      </p:ext>
    </p:extLst>
  </p:cSld>
  <p:clrMapOvr>
    <a:masterClrMapping/>
  </p:clrMapOvr>
  <p:transition>
    <p:fade/>
  </p:transition>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73535775"/>
      </p:ext>
    </p:extLst>
  </p:cSld>
  <p:clrMapOvr>
    <a:masterClrMapping/>
  </p:clrMapOvr>
  <p:transition>
    <p:fade/>
  </p:transition>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32802126"/>
      </p:ext>
    </p:extLst>
  </p:cSld>
  <p:clrMapOvr>
    <a:masterClrMapping/>
  </p:clrMapOvr>
  <p:transition>
    <p:fade/>
  </p:transition>
  <p:hf sldNum="0"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647890147"/>
      </p:ext>
    </p:extLst>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1793051697"/>
      </p:ext>
    </p:extLst>
  </p:cSld>
  <p:clrMapOvr>
    <a:masterClrMapping/>
  </p:clrMapOvr>
  <p:transition>
    <p:fade/>
  </p:transition>
  <p:hf sldNum="0"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932139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504304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9946700"/>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6" userDrawn="1">
          <p15:clr>
            <a:srgbClr val="5ACBF0"/>
          </p15:clr>
        </p15:guide>
        <p15:guide id="3" orient="horz" pos="904"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9335521"/>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9" Type="http://schemas.openxmlformats.org/officeDocument/2006/relationships/slideLayout" Target="../slideLayouts/slideLayout53.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42" Type="http://schemas.openxmlformats.org/officeDocument/2006/relationships/slideLayout" Target="../slideLayouts/slideLayout56.xml"/><Relationship Id="rId47" Type="http://schemas.openxmlformats.org/officeDocument/2006/relationships/slideLayout" Target="../slideLayouts/slideLayout61.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9" Type="http://schemas.openxmlformats.org/officeDocument/2006/relationships/slideLayout" Target="../slideLayouts/slideLayout43.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slideLayout" Target="../slideLayouts/slideLayout51.xml"/><Relationship Id="rId40" Type="http://schemas.openxmlformats.org/officeDocument/2006/relationships/slideLayout" Target="../slideLayouts/slideLayout54.xml"/><Relationship Id="rId45" Type="http://schemas.openxmlformats.org/officeDocument/2006/relationships/slideLayout" Target="../slideLayouts/slideLayout59.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49"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4" Type="http://schemas.openxmlformats.org/officeDocument/2006/relationships/slideLayout" Target="../slideLayouts/slideLayout58.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43" Type="http://schemas.openxmlformats.org/officeDocument/2006/relationships/slideLayout" Target="../slideLayouts/slideLayout57.xml"/><Relationship Id="rId48" Type="http://schemas.openxmlformats.org/officeDocument/2006/relationships/slideLayout" Target="../slideLayouts/slideLayout62.xml"/><Relationship Id="rId8" Type="http://schemas.openxmlformats.org/officeDocument/2006/relationships/slideLayout" Target="../slideLayouts/slideLayout22.xml"/><Relationship Id="rId3" Type="http://schemas.openxmlformats.org/officeDocument/2006/relationships/slideLayout" Target="../slideLayouts/slideLayout17.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slideLayout" Target="../slideLayouts/slideLayout52.xml"/><Relationship Id="rId46" Type="http://schemas.openxmlformats.org/officeDocument/2006/relationships/slideLayout" Target="../slideLayouts/slideLayout60.xml"/><Relationship Id="rId20" Type="http://schemas.openxmlformats.org/officeDocument/2006/relationships/slideLayout" Target="../slideLayouts/slideLayout34.xml"/><Relationship Id="rId41" Type="http://schemas.openxmlformats.org/officeDocument/2006/relationships/slideLayout" Target="../slideLayouts/slideLayout55.xml"/><Relationship Id="rId1" Type="http://schemas.openxmlformats.org/officeDocument/2006/relationships/slideLayout" Target="../slideLayouts/slideLayout15.xml"/><Relationship Id="rId6"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10" r:id="rId1"/>
    <p:sldLayoutId id="2147484580" r:id="rId2"/>
    <p:sldLayoutId id="2147484609" r:id="rId3"/>
    <p:sldLayoutId id="2147484741" r:id="rId4"/>
    <p:sldLayoutId id="2147484240" r:id="rId5"/>
    <p:sldLayoutId id="2147484241" r:id="rId6"/>
    <p:sldLayoutId id="2147484474" r:id="rId7"/>
    <p:sldLayoutId id="2147484245" r:id="rId8"/>
    <p:sldLayoutId id="2147484247" r:id="rId9"/>
    <p:sldLayoutId id="2147484639" r:id="rId10"/>
    <p:sldLayoutId id="2147484603" r:id="rId11"/>
    <p:sldLayoutId id="2147484584" r:id="rId12"/>
    <p:sldLayoutId id="2147484583" r:id="rId13"/>
    <p:sldLayoutId id="2147484256" r:id="rId1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11" name="Title Placeholder 1">
            <a:extLst>
              <a:ext uri="{FF2B5EF4-FFF2-40B4-BE49-F238E27FC236}">
                <a16:creationId xmlns:a16="http://schemas.microsoft.com/office/drawing/2014/main" id="{CEF2ED8F-31D4-420F-9D61-704FD8E7C843}"/>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12" name="Text Placeholder 3">
            <a:extLst>
              <a:ext uri="{FF2B5EF4-FFF2-40B4-BE49-F238E27FC236}">
                <a16:creationId xmlns:a16="http://schemas.microsoft.com/office/drawing/2014/main" id="{0111FADA-DE23-4B5F-B22E-47972D70E50F}"/>
              </a:ext>
            </a:extLst>
          </p:cNvPr>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0" name="GRID" hidden="1">
            <a:extLst>
              <a:ext uri="{FF2B5EF4-FFF2-40B4-BE49-F238E27FC236}">
                <a16:creationId xmlns:a16="http://schemas.microsoft.com/office/drawing/2014/main" id="{7A2BBA0C-6C26-4E6D-944B-9C840495A1DF}"/>
              </a:ext>
            </a:extLst>
          </p:cNvPr>
          <p:cNvGrpSpPr/>
          <p:nvPr userDrawn="1"/>
        </p:nvGrpSpPr>
        <p:grpSpPr>
          <a:xfrm>
            <a:off x="0" y="0"/>
            <a:ext cx="12192000" cy="6858000"/>
            <a:chOff x="0" y="0"/>
            <a:chExt cx="12192000" cy="6858000"/>
          </a:xfrm>
        </p:grpSpPr>
        <p:cxnSp>
          <p:nvCxnSpPr>
            <p:cNvPr id="21" name="Straight Connector 20">
              <a:extLst>
                <a:ext uri="{FF2B5EF4-FFF2-40B4-BE49-F238E27FC236}">
                  <a16:creationId xmlns:a16="http://schemas.microsoft.com/office/drawing/2014/main" id="{94748521-AF25-4BBB-B5EC-07C69C341EEE}"/>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C2535EB-364E-4841-89B5-DBBC279633C2}"/>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759B9E6-A9AF-4F3C-B49F-1E9F98990082}"/>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7A5535C-A479-4959-8AE9-738E82B46CED}"/>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6EFCF61-FF6B-4713-A6EB-9182548234E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F13E9D4-7FC7-4D73-87B1-B739D3DC22CD}"/>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5BA2563-1DE5-437B-AEB0-FB25DEBE3A20}"/>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838C6FC-53FE-4764-9DBB-C3D63575B776}"/>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F59490E-98FA-4FA1-AB99-0CCAEC1B2C1E}"/>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FCD70E6-A660-414E-9CF6-21452B8B4B1B}"/>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E21A0ED-044E-41CE-B599-F93A6C068200}"/>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87280A4-5041-47DB-A5DB-01F1C7CD802D}"/>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0208A3C-0C9C-4C37-9A8D-FD90E96B511B}"/>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55CC399-5BB5-40AD-802C-00200021594C}"/>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4CB6D16-7D1D-48C9-A4D0-462AB09A0C2D}"/>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40E8F40-A56F-45A7-BC61-134F5B97AD2D}"/>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6FA1E2D-9F48-4C34-A9DE-E754F4F4F7F4}"/>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F2B8F84-0A44-403A-A7AA-5B7AF89465EC}"/>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C1E80A8-DDFC-454B-973F-5DC6DB899150}"/>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009BBD5-8310-413C-8BF0-4920E9727963}"/>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951FF44-679E-41C4-AB59-9A8B24B7B591}"/>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35199FB-1BCF-47B6-8A59-EC19E369A90A}"/>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36C202E-09B2-4F4C-AF2D-14A6CFD09AD1}"/>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CACFD4E-6DB9-4A1A-A800-DBB6D47C820D}"/>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0594A019-34AD-463A-BD44-90161B846D83}"/>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150D4C3-A648-4D19-94CB-11C056D1BADA}"/>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7C94FAE-607C-4274-BE62-8082CD36D8C9}"/>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D4E46433-83E8-4352-9553-3F295D51CBFF}"/>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1C79139-AC94-4DE7-8B8C-EB7A00D8B8F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7FE188E-2ED6-4DA4-9846-AE77F5E3D5BB}"/>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58F675F-0C91-4552-8ECB-FB3D640AFC0B}"/>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96A4CE6-A0C6-45A1-81D9-994937FDD1F3}"/>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A4B62C0-555B-4723-838B-FEA337A87A4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2814037-12AC-4AF7-9846-3729EA7E74B1}"/>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5" name=".64 square" hidden="1">
            <a:extLst>
              <a:ext uri="{FF2B5EF4-FFF2-40B4-BE49-F238E27FC236}">
                <a16:creationId xmlns:a16="http://schemas.microsoft.com/office/drawing/2014/main" id="{301479B6-D5C0-4FB6-89A6-EFFD72D53823}"/>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6" name=".32 square" hidden="1">
            <a:extLst>
              <a:ext uri="{FF2B5EF4-FFF2-40B4-BE49-F238E27FC236}">
                <a16:creationId xmlns:a16="http://schemas.microsoft.com/office/drawing/2014/main" id="{27B7F857-C180-4EBB-85E4-596D6E286755}"/>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55392230"/>
      </p:ext>
    </p:extLst>
  </p:cSld>
  <p:clrMap bg1="lt1" tx1="dk1" bg2="lt2" tx2="dk2" accent1="accent1" accent2="accent2" accent3="accent3" accent4="accent4" accent5="accent5" accent6="accent6" hlink="hlink" folHlink="folHlink"/>
  <p:sldLayoutIdLst>
    <p:sldLayoutId id="2147484743" r:id="rId1"/>
    <p:sldLayoutId id="2147484744" r:id="rId2"/>
    <p:sldLayoutId id="2147484745" r:id="rId3"/>
    <p:sldLayoutId id="2147484746" r:id="rId4"/>
    <p:sldLayoutId id="2147484747" r:id="rId5"/>
    <p:sldLayoutId id="2147484748" r:id="rId6"/>
    <p:sldLayoutId id="2147484749" r:id="rId7"/>
    <p:sldLayoutId id="2147484750" r:id="rId8"/>
    <p:sldLayoutId id="2147484751" r:id="rId9"/>
    <p:sldLayoutId id="2147484752" r:id="rId10"/>
    <p:sldLayoutId id="2147484753" r:id="rId11"/>
    <p:sldLayoutId id="2147484754" r:id="rId12"/>
    <p:sldLayoutId id="2147484755" r:id="rId13"/>
    <p:sldLayoutId id="2147484756" r:id="rId14"/>
    <p:sldLayoutId id="2147484757" r:id="rId15"/>
    <p:sldLayoutId id="2147484758" r:id="rId16"/>
    <p:sldLayoutId id="2147484759" r:id="rId17"/>
    <p:sldLayoutId id="2147484760" r:id="rId18"/>
    <p:sldLayoutId id="2147484761" r:id="rId19"/>
    <p:sldLayoutId id="2147484762" r:id="rId20"/>
    <p:sldLayoutId id="2147484763" r:id="rId21"/>
    <p:sldLayoutId id="2147484764" r:id="rId22"/>
    <p:sldLayoutId id="2147484765" r:id="rId23"/>
    <p:sldLayoutId id="2147484766" r:id="rId24"/>
    <p:sldLayoutId id="2147484767" r:id="rId25"/>
    <p:sldLayoutId id="2147484768" r:id="rId26"/>
    <p:sldLayoutId id="2147484769" r:id="rId27"/>
    <p:sldLayoutId id="2147484770" r:id="rId28"/>
    <p:sldLayoutId id="2147484771" r:id="rId29"/>
    <p:sldLayoutId id="2147484772" r:id="rId30"/>
    <p:sldLayoutId id="2147484773" r:id="rId31"/>
    <p:sldLayoutId id="2147484774" r:id="rId32"/>
    <p:sldLayoutId id="2147484775" r:id="rId33"/>
    <p:sldLayoutId id="2147484776" r:id="rId34"/>
    <p:sldLayoutId id="2147484777" r:id="rId35"/>
    <p:sldLayoutId id="2147484778" r:id="rId36"/>
    <p:sldLayoutId id="2147484779" r:id="rId37"/>
    <p:sldLayoutId id="2147484780" r:id="rId38"/>
    <p:sldLayoutId id="2147484781" r:id="rId39"/>
    <p:sldLayoutId id="2147484782" r:id="rId40"/>
    <p:sldLayoutId id="2147484783" r:id="rId41"/>
    <p:sldLayoutId id="2147484784" r:id="rId42"/>
    <p:sldLayoutId id="2147484785" r:id="rId43"/>
    <p:sldLayoutId id="2147484786" r:id="rId44"/>
    <p:sldLayoutId id="2147484787" r:id="rId45"/>
    <p:sldLayoutId id="2147484788" r:id="rId46"/>
    <p:sldLayoutId id="2147484789" r:id="rId47"/>
    <p:sldLayoutId id="2147484790" r:id="rId48"/>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34.xml"/><Relationship Id="rId4" Type="http://schemas.openxmlformats.org/officeDocument/2006/relationships/image" Target="../media/image42.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22.xml"/><Relationship Id="rId4" Type="http://schemas.openxmlformats.org/officeDocument/2006/relationships/image" Target="../media/image50.sv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4.xml"/><Relationship Id="rId4" Type="http://schemas.openxmlformats.org/officeDocument/2006/relationships/image" Target="../media/image14.svg"/></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2.xml"/><Relationship Id="rId4" Type="http://schemas.openxmlformats.org/officeDocument/2006/relationships/image" Target="../media/image52.sv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34.xml"/><Relationship Id="rId4" Type="http://schemas.openxmlformats.org/officeDocument/2006/relationships/image" Target="../media/image55.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2.xml"/><Relationship Id="rId1" Type="http://schemas.openxmlformats.org/officeDocument/2006/relationships/slideLayout" Target="../slideLayouts/slideLayout22.xml"/><Relationship Id="rId6" Type="http://schemas.openxmlformats.org/officeDocument/2006/relationships/image" Target="../media/image58.emf"/><Relationship Id="rId5" Type="http://schemas.microsoft.com/office/2007/relationships/hdphoto" Target="../media/hdphoto1.wdp"/><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25.xml"/><Relationship Id="rId1" Type="http://schemas.openxmlformats.org/officeDocument/2006/relationships/slideLayout" Target="../slideLayouts/slideLayout20.xml"/><Relationship Id="rId4" Type="http://schemas.openxmlformats.org/officeDocument/2006/relationships/image" Target="../media/image61.emf"/></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6.svg"/></Relationships>
</file>

<file path=ppt/slides/_rels/slide30.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28.xml"/><Relationship Id="rId1" Type="http://schemas.openxmlformats.org/officeDocument/2006/relationships/slideLayout" Target="../slideLayouts/slideLayout22.xml"/><Relationship Id="rId6" Type="http://schemas.openxmlformats.org/officeDocument/2006/relationships/image" Target="../media/image66.svg"/><Relationship Id="rId5" Type="http://schemas.openxmlformats.org/officeDocument/2006/relationships/image" Target="../media/image65.png"/><Relationship Id="rId10" Type="http://schemas.openxmlformats.org/officeDocument/2006/relationships/image" Target="../media/image70.svg"/><Relationship Id="rId4" Type="http://schemas.openxmlformats.org/officeDocument/2006/relationships/image" Target="../media/image64.svg"/><Relationship Id="rId9" Type="http://schemas.openxmlformats.org/officeDocument/2006/relationships/image" Target="../media/image6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1.xml"/><Relationship Id="rId1" Type="http://schemas.openxmlformats.org/officeDocument/2006/relationships/slideLayout" Target="../slideLayouts/slideLayout25.xml"/><Relationship Id="rId5" Type="http://schemas.openxmlformats.org/officeDocument/2006/relationships/image" Target="../media/image73.emf"/><Relationship Id="rId4" Type="http://schemas.openxmlformats.org/officeDocument/2006/relationships/image" Target="../media/image72.svg"/></Relationships>
</file>

<file path=ppt/slides/_rels/slide3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22.xml"/><Relationship Id="rId4" Type="http://schemas.openxmlformats.org/officeDocument/2006/relationships/image" Target="../media/image75.sv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4.xm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svg"/><Relationship Id="rId18" Type="http://schemas.openxmlformats.org/officeDocument/2006/relationships/image" Target="../media/image3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svg"/><Relationship Id="rId2" Type="http://schemas.openxmlformats.org/officeDocument/2006/relationships/notesSlide" Target="../notesSlides/notesSlide6.xml"/><Relationship Id="rId16" Type="http://schemas.openxmlformats.org/officeDocument/2006/relationships/image" Target="../media/image32.png"/><Relationship Id="rId1" Type="http://schemas.openxmlformats.org/officeDocument/2006/relationships/slideLayout" Target="../slideLayouts/slideLayout22.xml"/><Relationship Id="rId6" Type="http://schemas.openxmlformats.org/officeDocument/2006/relationships/image" Target="../media/image22.svg"/><Relationship Id="rId11" Type="http://schemas.openxmlformats.org/officeDocument/2006/relationships/image" Target="../media/image27.svg"/><Relationship Id="rId5" Type="http://schemas.openxmlformats.org/officeDocument/2006/relationships/image" Target="../media/image21.png"/><Relationship Id="rId15" Type="http://schemas.openxmlformats.org/officeDocument/2006/relationships/image" Target="../media/image31.svg"/><Relationship Id="rId10" Type="http://schemas.openxmlformats.org/officeDocument/2006/relationships/image" Target="../media/image26.png"/><Relationship Id="rId19" Type="http://schemas.openxmlformats.org/officeDocument/2006/relationships/image" Target="../media/image35.svg"/><Relationship Id="rId4" Type="http://schemas.openxmlformats.org/officeDocument/2006/relationships/image" Target="../media/image20.svg"/><Relationship Id="rId9" Type="http://schemas.openxmlformats.org/officeDocument/2006/relationships/image" Target="../media/image25.svg"/><Relationship Id="rId1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2.xml"/><Relationship Id="rId4" Type="http://schemas.openxmlformats.org/officeDocument/2006/relationships/image" Target="../media/image38.sv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solidFill>
                  <a:schemeClr val="tx1"/>
                </a:solidFill>
                <a:latin typeface="Segoe UI Semibold (Headings)"/>
              </a:rPr>
              <a:t>AZ-900T0x</a:t>
            </a:r>
            <a:br>
              <a:rPr lang="en-US" sz="4400" dirty="0">
                <a:solidFill>
                  <a:schemeClr val="tx1"/>
                </a:solidFill>
                <a:latin typeface="Segoe UI Semibold (Headings)"/>
              </a:rPr>
            </a:br>
            <a:r>
              <a:rPr lang="en-US" sz="4400" dirty="0">
                <a:solidFill>
                  <a:schemeClr val="tx1"/>
                </a:solidFill>
                <a:latin typeface="Segoe UI Semibold (Headings)"/>
              </a:rPr>
              <a:t>Module 05: </a:t>
            </a:r>
            <a:br>
              <a:rPr lang="en-US" sz="4400" dirty="0">
                <a:solidFill>
                  <a:schemeClr val="tx1"/>
                </a:solidFill>
                <a:latin typeface="Segoe UI Semibold (Headings)"/>
              </a:rPr>
            </a:br>
            <a:r>
              <a:rPr lang="en-US" sz="4400" dirty="0">
                <a:solidFill>
                  <a:schemeClr val="tx1"/>
                </a:solidFill>
                <a:latin typeface="Segoe UI Semibold (Headings)"/>
              </a:rPr>
              <a:t>Identity, governance, privacy, and compliance</a:t>
            </a:r>
            <a:endParaRPr lang="en-US" sz="4400" dirty="0"/>
          </a:p>
        </p:txBody>
      </p:sp>
    </p:spTree>
    <p:extLst>
      <p:ext uri="{BB962C8B-B14F-4D97-AF65-F5344CB8AC3E}">
        <p14:creationId xmlns:p14="http://schemas.microsoft.com/office/powerpoint/2010/main" val="363585291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Manage access with RBAC</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617923"/>
            <a:ext cx="5394960" cy="2354491"/>
          </a:xfrm>
        </p:spPr>
        <p:txBody>
          <a:bodyPr/>
          <a:lstStyle/>
          <a:p>
            <a:pPr marL="228600" lvl="1" indent="0">
              <a:buNone/>
            </a:pPr>
            <a:r>
              <a:rPr lang="en-US" sz="2400" dirty="0">
                <a:latin typeface="+mj-lt"/>
                <a:cs typeface="Segoe UI Semibold" panose="020B0702040204020203" pitchFamily="34" charset="0"/>
              </a:rPr>
              <a:t>Assign roles and view activity logs.</a:t>
            </a:r>
          </a:p>
          <a:p>
            <a:pPr marL="228600" lvl="1" indent="0">
              <a:buNone/>
            </a:pPr>
            <a:endParaRPr lang="en-US" dirty="0">
              <a:cs typeface="Segoe UI Semilight" panose="020B0402040204020203" pitchFamily="34" charset="0"/>
            </a:endParaRPr>
          </a:p>
          <a:p>
            <a:pPr marL="742950" lvl="1" indent="-514350">
              <a:buFont typeface="+mj-lt"/>
              <a:buAutoNum type="arabicPeriod"/>
            </a:pPr>
            <a:r>
              <a:rPr lang="en-US" sz="2400" dirty="0">
                <a:cs typeface="Segoe UI" panose="020B0502040204020203" pitchFamily="34" charset="0"/>
              </a:rPr>
              <a:t>View and assign roles.</a:t>
            </a:r>
          </a:p>
          <a:p>
            <a:pPr marL="742950" lvl="1" indent="-514350">
              <a:buFont typeface="+mj-lt"/>
              <a:buAutoNum type="arabicPeriod"/>
            </a:pPr>
            <a:r>
              <a:rPr lang="en-US" sz="2400" dirty="0">
                <a:cs typeface="Segoe UI" panose="020B0502040204020203" pitchFamily="34" charset="0"/>
              </a:rPr>
              <a:t>View the activity log and remove a role assignment.</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88043615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Azure Governance Methodologies</a:t>
            </a:r>
          </a:p>
        </p:txBody>
      </p:sp>
      <p:pic>
        <p:nvPicPr>
          <p:cNvPr id="5" name="Graphic 4" descr="Circles with arrows">
            <a:extLst>
              <a:ext uri="{FF2B5EF4-FFF2-40B4-BE49-F238E27FC236}">
                <a16:creationId xmlns:a16="http://schemas.microsoft.com/office/drawing/2014/main" id="{EC9D315F-83DF-43F5-9E3F-F21AE7D13B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10438" y="2769219"/>
            <a:ext cx="1319561" cy="1319561"/>
          </a:xfrm>
          <a:prstGeom prst="rect">
            <a:avLst/>
          </a:prstGeom>
        </p:spPr>
      </p:pic>
    </p:spTree>
    <p:extLst>
      <p:ext uri="{BB962C8B-B14F-4D97-AF65-F5344CB8AC3E}">
        <p14:creationId xmlns:p14="http://schemas.microsoft.com/office/powerpoint/2010/main" val="44235424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D33B6-509E-41FA-8FD5-CB89A9E4996E}"/>
              </a:ext>
            </a:extLst>
          </p:cNvPr>
          <p:cNvSpPr>
            <a:spLocks noGrp="1"/>
          </p:cNvSpPr>
          <p:nvPr>
            <p:ph type="title"/>
          </p:nvPr>
        </p:nvSpPr>
        <p:spPr/>
        <p:txBody>
          <a:bodyPr/>
          <a:lstStyle/>
          <a:p>
            <a:r>
              <a:rPr lang="en-US" dirty="0"/>
              <a:t>Azure Governance Methodologies - Objective Domain</a:t>
            </a:r>
          </a:p>
        </p:txBody>
      </p:sp>
      <p:sp>
        <p:nvSpPr>
          <p:cNvPr id="3" name="Text Placeholder 2">
            <a:extLst>
              <a:ext uri="{FF2B5EF4-FFF2-40B4-BE49-F238E27FC236}">
                <a16:creationId xmlns:a16="http://schemas.microsoft.com/office/drawing/2014/main" id="{CD8780B6-9273-411A-9536-09DE1D036BDE}"/>
              </a:ext>
            </a:extLst>
          </p:cNvPr>
          <p:cNvSpPr>
            <a:spLocks noGrp="1"/>
          </p:cNvSpPr>
          <p:nvPr>
            <p:ph sz="quarter" idx="10"/>
          </p:nvPr>
        </p:nvSpPr>
        <p:spPr>
          <a:xfrm>
            <a:off x="419100" y="1456897"/>
            <a:ext cx="11340811" cy="3539430"/>
          </a:xfrm>
        </p:spPr>
        <p:txBody>
          <a:bodyPr/>
          <a:lstStyle/>
          <a:p>
            <a:pPr lvl="0" fontAlgn="base"/>
            <a:r>
              <a:rPr lang="en-US" dirty="0">
                <a:latin typeface="+mj-lt"/>
              </a:rPr>
              <a:t>Describe the functionality and the usage of:</a:t>
            </a:r>
            <a:endParaRPr lang="en-US" sz="800" dirty="0">
              <a:latin typeface="+mj-lt"/>
            </a:endParaRPr>
          </a:p>
          <a:p>
            <a:pPr marL="342900" lvl="0" indent="-342900" fontAlgn="base">
              <a:buFont typeface="Arial" panose="020B0604020202020204" pitchFamily="34" charset="0"/>
              <a:buChar char="•"/>
            </a:pPr>
            <a:r>
              <a:rPr lang="en-US" dirty="0">
                <a:latin typeface="+mn-lt"/>
              </a:rPr>
              <a:t>Role-Based Access Control (RBAC)</a:t>
            </a:r>
          </a:p>
          <a:p>
            <a:pPr marL="342900" lvl="0" indent="-342900" fontAlgn="base">
              <a:buFont typeface="Arial" panose="020B0604020202020204" pitchFamily="34" charset="0"/>
              <a:buChar char="•"/>
            </a:pPr>
            <a:r>
              <a:rPr lang="en-US" dirty="0">
                <a:latin typeface="+mn-lt"/>
              </a:rPr>
              <a:t>Resource locks</a:t>
            </a:r>
          </a:p>
          <a:p>
            <a:pPr marL="342900" lvl="0" indent="-342900" fontAlgn="base">
              <a:buFont typeface="Arial" panose="020B0604020202020204" pitchFamily="34" charset="0"/>
              <a:buChar char="•"/>
            </a:pPr>
            <a:r>
              <a:rPr lang="en-US" dirty="0">
                <a:latin typeface="+mn-lt"/>
              </a:rPr>
              <a:t>Tags</a:t>
            </a:r>
          </a:p>
          <a:p>
            <a:pPr marL="342900" lvl="0" indent="-342900" fontAlgn="base">
              <a:buFont typeface="Arial" panose="020B0604020202020204" pitchFamily="34" charset="0"/>
              <a:buChar char="•"/>
            </a:pPr>
            <a:r>
              <a:rPr lang="en-US" dirty="0">
                <a:latin typeface="+mn-lt"/>
              </a:rPr>
              <a:t>Azure Policy</a:t>
            </a:r>
          </a:p>
          <a:p>
            <a:pPr marL="342900" lvl="0" indent="-342900" fontAlgn="base">
              <a:buFont typeface="Arial" panose="020B0604020202020204" pitchFamily="34" charset="0"/>
              <a:buChar char="•"/>
            </a:pPr>
            <a:r>
              <a:rPr lang="en-US" dirty="0">
                <a:latin typeface="+mn-lt"/>
              </a:rPr>
              <a:t>Azure Blueprints</a:t>
            </a:r>
          </a:p>
          <a:p>
            <a:pPr marL="342900" lvl="0" indent="-342900" fontAlgn="base">
              <a:buFont typeface="Arial" panose="020B0604020202020204" pitchFamily="34" charset="0"/>
              <a:buChar char="•"/>
            </a:pPr>
            <a:r>
              <a:rPr lang="en-US" dirty="0">
                <a:latin typeface="+mn-lt"/>
              </a:rPr>
              <a:t>Cloud Adoption Framework for Azure</a:t>
            </a:r>
          </a:p>
        </p:txBody>
      </p:sp>
    </p:spTree>
    <p:extLst>
      <p:ext uri="{BB962C8B-B14F-4D97-AF65-F5344CB8AC3E}">
        <p14:creationId xmlns:p14="http://schemas.microsoft.com/office/powerpoint/2010/main" val="152889868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Explore Role-based access control (RBAC)</a:t>
            </a:r>
          </a:p>
        </p:txBody>
      </p:sp>
      <p:grpSp>
        <p:nvGrpSpPr>
          <p:cNvPr id="7" name="Group 6" descr="Users, apps, and user groups are shown using Azure Active Directory to access an Azure subscription with resource groups. ">
            <a:extLst>
              <a:ext uri="{FF2B5EF4-FFF2-40B4-BE49-F238E27FC236}">
                <a16:creationId xmlns:a16="http://schemas.microsoft.com/office/drawing/2014/main" id="{70B0E3CB-0EC7-411F-8A0B-4DAAECFD6F02}"/>
              </a:ext>
            </a:extLst>
          </p:cNvPr>
          <p:cNvGrpSpPr/>
          <p:nvPr/>
        </p:nvGrpSpPr>
        <p:grpSpPr>
          <a:xfrm>
            <a:off x="456040" y="1449975"/>
            <a:ext cx="5174793" cy="3572969"/>
            <a:chOff x="6145148" y="1188720"/>
            <a:chExt cx="5705453" cy="4261150"/>
          </a:xfrm>
        </p:grpSpPr>
        <p:pic>
          <p:nvPicPr>
            <p:cNvPr id="8" name="Picture 7">
              <a:extLst>
                <a:ext uri="{FF2B5EF4-FFF2-40B4-BE49-F238E27FC236}">
                  <a16:creationId xmlns:a16="http://schemas.microsoft.com/office/drawing/2014/main" id="{B2A2A828-8E9B-40C6-B14E-6C4A454706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5901" y="3638169"/>
              <a:ext cx="542676" cy="542676"/>
            </a:xfrm>
            <a:prstGeom prst="rect">
              <a:avLst/>
            </a:prstGeom>
          </p:spPr>
        </p:pic>
        <p:pic>
          <p:nvPicPr>
            <p:cNvPr id="9" name="Picture 8">
              <a:extLst>
                <a:ext uri="{FF2B5EF4-FFF2-40B4-BE49-F238E27FC236}">
                  <a16:creationId xmlns:a16="http://schemas.microsoft.com/office/drawing/2014/main" id="{313A3BAA-233D-47EE-AFBA-254E991171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5148" y="3638169"/>
              <a:ext cx="542676" cy="542676"/>
            </a:xfrm>
            <a:prstGeom prst="rect">
              <a:avLst/>
            </a:prstGeom>
          </p:spPr>
        </p:pic>
        <p:sp>
          <p:nvSpPr>
            <p:cNvPr id="10" name="Freeform 30">
              <a:extLst>
                <a:ext uri="{FF2B5EF4-FFF2-40B4-BE49-F238E27FC236}">
                  <a16:creationId xmlns:a16="http://schemas.microsoft.com/office/drawing/2014/main" id="{DC23977A-8C5E-4ECD-A1D0-62EE1BF9FAF3}"/>
                </a:ext>
              </a:extLst>
            </p:cNvPr>
            <p:cNvSpPr/>
            <p:nvPr/>
          </p:nvSpPr>
          <p:spPr>
            <a:xfrm>
              <a:off x="7206998" y="1739900"/>
              <a:ext cx="3022600" cy="1892300"/>
            </a:xfrm>
            <a:custGeom>
              <a:avLst/>
              <a:gdLst>
                <a:gd name="connsiteX0" fmla="*/ 0 w 3022600"/>
                <a:gd name="connsiteY0" fmla="*/ 1892300 h 1892300"/>
                <a:gd name="connsiteX1" fmla="*/ 0 w 3022600"/>
                <a:gd name="connsiteY1" fmla="*/ 0 h 1892300"/>
                <a:gd name="connsiteX2" fmla="*/ 3022600 w 3022600"/>
                <a:gd name="connsiteY2" fmla="*/ 0 h 1892300"/>
                <a:gd name="connsiteX3" fmla="*/ 3022600 w 3022600"/>
                <a:gd name="connsiteY3" fmla="*/ 1562100 h 1892300"/>
              </a:gdLst>
              <a:ahLst/>
              <a:cxnLst>
                <a:cxn ang="0">
                  <a:pos x="connsiteX0" y="connsiteY0"/>
                </a:cxn>
                <a:cxn ang="0">
                  <a:pos x="connsiteX1" y="connsiteY1"/>
                </a:cxn>
                <a:cxn ang="0">
                  <a:pos x="connsiteX2" y="connsiteY2"/>
                </a:cxn>
                <a:cxn ang="0">
                  <a:pos x="connsiteX3" y="connsiteY3"/>
                </a:cxn>
              </a:cxnLst>
              <a:rect l="l" t="t" r="r" b="b"/>
              <a:pathLst>
                <a:path w="3022600" h="1892300">
                  <a:moveTo>
                    <a:pt x="0" y="1892300"/>
                  </a:moveTo>
                  <a:lnTo>
                    <a:pt x="0" y="0"/>
                  </a:lnTo>
                  <a:lnTo>
                    <a:pt x="3022600" y="0"/>
                  </a:lnTo>
                  <a:lnTo>
                    <a:pt x="3022600" y="1562100"/>
                  </a:lnTo>
                </a:path>
              </a:pathLst>
            </a:custGeom>
            <a:noFill/>
            <a:ln w="3175">
              <a:solidFill>
                <a:schemeClr val="bg1">
                  <a:lumMod val="75000"/>
                </a:schemeClr>
              </a:solid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1" name="Freeform 31">
              <a:extLst>
                <a:ext uri="{FF2B5EF4-FFF2-40B4-BE49-F238E27FC236}">
                  <a16:creationId xmlns:a16="http://schemas.microsoft.com/office/drawing/2014/main" id="{80D6E929-CA03-4664-9537-A06A9D35863F}"/>
                </a:ext>
              </a:extLst>
            </p:cNvPr>
            <p:cNvSpPr/>
            <p:nvPr/>
          </p:nvSpPr>
          <p:spPr>
            <a:xfrm>
              <a:off x="6414998" y="3224213"/>
              <a:ext cx="1583022" cy="419100"/>
            </a:xfrm>
            <a:custGeom>
              <a:avLst/>
              <a:gdLst>
                <a:gd name="connsiteX0" fmla="*/ 0 w 1628775"/>
                <a:gd name="connsiteY0" fmla="*/ 404812 h 419100"/>
                <a:gd name="connsiteX1" fmla="*/ 0 w 1628775"/>
                <a:gd name="connsiteY1" fmla="*/ 0 h 419100"/>
                <a:gd name="connsiteX2" fmla="*/ 1628775 w 1628775"/>
                <a:gd name="connsiteY2" fmla="*/ 0 h 419100"/>
                <a:gd name="connsiteX3" fmla="*/ 1628775 w 1628775"/>
                <a:gd name="connsiteY3" fmla="*/ 419100 h 419100"/>
              </a:gdLst>
              <a:ahLst/>
              <a:cxnLst>
                <a:cxn ang="0">
                  <a:pos x="connsiteX0" y="connsiteY0"/>
                </a:cxn>
                <a:cxn ang="0">
                  <a:pos x="connsiteX1" y="connsiteY1"/>
                </a:cxn>
                <a:cxn ang="0">
                  <a:pos x="connsiteX2" y="connsiteY2"/>
                </a:cxn>
                <a:cxn ang="0">
                  <a:pos x="connsiteX3" y="connsiteY3"/>
                </a:cxn>
              </a:cxnLst>
              <a:rect l="l" t="t" r="r" b="b"/>
              <a:pathLst>
                <a:path w="1628775" h="419100">
                  <a:moveTo>
                    <a:pt x="0" y="404812"/>
                  </a:moveTo>
                  <a:lnTo>
                    <a:pt x="0" y="0"/>
                  </a:lnTo>
                  <a:lnTo>
                    <a:pt x="1628775" y="0"/>
                  </a:lnTo>
                  <a:lnTo>
                    <a:pt x="1628775" y="419100"/>
                  </a:lnTo>
                </a:path>
              </a:pathLst>
            </a:custGeom>
            <a:noFill/>
            <a:ln w="3175">
              <a:solidFill>
                <a:schemeClr val="bg1">
                  <a:lumMod val="75000"/>
                </a:schemeClr>
              </a:solid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2" name="Freeform 32">
              <a:extLst>
                <a:ext uri="{FF2B5EF4-FFF2-40B4-BE49-F238E27FC236}">
                  <a16:creationId xmlns:a16="http://schemas.microsoft.com/office/drawing/2014/main" id="{8342C213-7970-481F-81D3-AD56ABF607AF}"/>
                </a:ext>
              </a:extLst>
            </p:cNvPr>
            <p:cNvSpPr/>
            <p:nvPr/>
          </p:nvSpPr>
          <p:spPr>
            <a:xfrm>
              <a:off x="10496460" y="3454400"/>
              <a:ext cx="376238" cy="1558777"/>
            </a:xfrm>
            <a:custGeom>
              <a:avLst/>
              <a:gdLst>
                <a:gd name="connsiteX0" fmla="*/ 0 w 466725"/>
                <a:gd name="connsiteY0" fmla="*/ 0 h 1481137"/>
                <a:gd name="connsiteX1" fmla="*/ 309563 w 466725"/>
                <a:gd name="connsiteY1" fmla="*/ 0 h 1481137"/>
                <a:gd name="connsiteX2" fmla="*/ 309563 w 466725"/>
                <a:gd name="connsiteY2" fmla="*/ 1481137 h 1481137"/>
                <a:gd name="connsiteX3" fmla="*/ 466725 w 466725"/>
                <a:gd name="connsiteY3" fmla="*/ 1481137 h 1481137"/>
              </a:gdLst>
              <a:ahLst/>
              <a:cxnLst>
                <a:cxn ang="0">
                  <a:pos x="connsiteX0" y="connsiteY0"/>
                </a:cxn>
                <a:cxn ang="0">
                  <a:pos x="connsiteX1" y="connsiteY1"/>
                </a:cxn>
                <a:cxn ang="0">
                  <a:pos x="connsiteX2" y="connsiteY2"/>
                </a:cxn>
                <a:cxn ang="0">
                  <a:pos x="connsiteX3" y="connsiteY3"/>
                </a:cxn>
              </a:cxnLst>
              <a:rect l="l" t="t" r="r" b="b"/>
              <a:pathLst>
                <a:path w="466725" h="1481137">
                  <a:moveTo>
                    <a:pt x="0" y="0"/>
                  </a:moveTo>
                  <a:lnTo>
                    <a:pt x="309563" y="0"/>
                  </a:lnTo>
                  <a:lnTo>
                    <a:pt x="309563" y="1481137"/>
                  </a:lnTo>
                  <a:lnTo>
                    <a:pt x="466725" y="1481137"/>
                  </a:lnTo>
                </a:path>
              </a:pathLst>
            </a:custGeom>
            <a:noFill/>
            <a:ln w="3175">
              <a:solidFill>
                <a:schemeClr val="bg1">
                  <a:lumMod val="75000"/>
                </a:schemeClr>
              </a:solid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pic>
          <p:nvPicPr>
            <p:cNvPr id="13" name="Picture 12">
              <a:extLst>
                <a:ext uri="{FF2B5EF4-FFF2-40B4-BE49-F238E27FC236}">
                  <a16:creationId xmlns:a16="http://schemas.microsoft.com/office/drawing/2014/main" id="{D908310F-B467-40E9-9339-679122D9A4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0445" y="1188720"/>
              <a:ext cx="935706" cy="935706"/>
            </a:xfrm>
            <a:prstGeom prst="rect">
              <a:avLst/>
            </a:prstGeom>
            <a:solidFill>
              <a:schemeClr val="bg1"/>
            </a:solidFill>
          </p:spPr>
        </p:pic>
        <p:sp>
          <p:nvSpPr>
            <p:cNvPr id="14" name="Rectangle 13">
              <a:extLst>
                <a:ext uri="{FF2B5EF4-FFF2-40B4-BE49-F238E27FC236}">
                  <a16:creationId xmlns:a16="http://schemas.microsoft.com/office/drawing/2014/main" id="{68F6E8E7-BA73-4283-97BD-088BE833DC6B}"/>
                </a:ext>
              </a:extLst>
            </p:cNvPr>
            <p:cNvSpPr/>
            <p:nvPr/>
          </p:nvSpPr>
          <p:spPr>
            <a:xfrm>
              <a:off x="8088770" y="2132856"/>
              <a:ext cx="125906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2C6"/>
                  </a:solidFill>
                  <a:effectLst/>
                  <a:uLnTx/>
                  <a:uFillTx/>
                  <a:latin typeface="Segoe UI"/>
                  <a:ea typeface="+mn-ea"/>
                  <a:cs typeface="+mn-cs"/>
                </a:rPr>
                <a:t>Azure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72C6"/>
                  </a:solidFill>
                  <a:effectLst/>
                  <a:uLnTx/>
                  <a:uFillTx/>
                  <a:latin typeface="Segoe UI"/>
                  <a:ea typeface="+mn-ea"/>
                  <a:cs typeface="+mn-cs"/>
                </a:rPr>
                <a:t>Active Directory</a:t>
              </a:r>
              <a:endParaRPr kumimoji="0" lang="en-US" sz="12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15" name="Rectangle 14">
              <a:extLst>
                <a:ext uri="{FF2B5EF4-FFF2-40B4-BE49-F238E27FC236}">
                  <a16:creationId xmlns:a16="http://schemas.microsoft.com/office/drawing/2014/main" id="{9A8FAB1A-CB69-44FD-BD1F-AB9A21BEABC6}"/>
                </a:ext>
              </a:extLst>
            </p:cNvPr>
            <p:cNvSpPr/>
            <p:nvPr/>
          </p:nvSpPr>
          <p:spPr>
            <a:xfrm>
              <a:off x="10789798" y="4473116"/>
              <a:ext cx="1060803"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2C6"/>
                  </a:solidFill>
                  <a:effectLst/>
                  <a:uLnTx/>
                  <a:uFillTx/>
                  <a:latin typeface="Segoe UI"/>
                  <a:ea typeface="+mn-ea"/>
                  <a:cs typeface="+mn-cs"/>
                </a:rPr>
                <a:t>Resource group</a:t>
              </a:r>
              <a:endParaRPr kumimoji="0" lang="en-US" sz="1200" b="0" i="0" u="none" strike="noStrike" kern="1200" cap="none" spc="0" normalizeH="0" baseline="0" noProof="0">
                <a:ln>
                  <a:noFill/>
                </a:ln>
                <a:solidFill>
                  <a:srgbClr val="505050"/>
                </a:solidFill>
                <a:effectLst/>
                <a:uLnTx/>
                <a:uFillTx/>
                <a:latin typeface="Segoe UI"/>
                <a:ea typeface="+mn-ea"/>
                <a:cs typeface="+mn-cs"/>
              </a:endParaRPr>
            </a:p>
          </p:txBody>
        </p:sp>
        <p:sp>
          <p:nvSpPr>
            <p:cNvPr id="16" name="Rectangle 15">
              <a:extLst>
                <a:ext uri="{FF2B5EF4-FFF2-40B4-BE49-F238E27FC236}">
                  <a16:creationId xmlns:a16="http://schemas.microsoft.com/office/drawing/2014/main" id="{AE22B93B-6D97-4A44-A4D2-2BDDA3BA6CAF}"/>
                </a:ext>
              </a:extLst>
            </p:cNvPr>
            <p:cNvSpPr/>
            <p:nvPr/>
          </p:nvSpPr>
          <p:spPr>
            <a:xfrm>
              <a:off x="10786821" y="5265204"/>
              <a:ext cx="1060803"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2C6"/>
                  </a:solidFill>
                  <a:effectLst/>
                  <a:uLnTx/>
                  <a:uFillTx/>
                  <a:latin typeface="Segoe UI"/>
                  <a:ea typeface="+mn-ea"/>
                  <a:cs typeface="+mn-cs"/>
                </a:rPr>
                <a:t>Resource group</a:t>
              </a:r>
              <a:endParaRPr kumimoji="0" lang="en-US" sz="1200" b="0" i="0" u="none" strike="noStrike" kern="1200" cap="none" spc="0" normalizeH="0" baseline="0" noProof="0">
                <a:ln>
                  <a:noFill/>
                </a:ln>
                <a:solidFill>
                  <a:srgbClr val="505050"/>
                </a:solidFill>
                <a:effectLst/>
                <a:uLnTx/>
                <a:uFillTx/>
                <a:latin typeface="Segoe UI"/>
                <a:ea typeface="+mn-ea"/>
                <a:cs typeface="+mn-cs"/>
              </a:endParaRPr>
            </a:p>
          </p:txBody>
        </p:sp>
        <p:cxnSp>
          <p:nvCxnSpPr>
            <p:cNvPr id="18" name="Straight Connector 17">
              <a:extLst>
                <a:ext uri="{FF2B5EF4-FFF2-40B4-BE49-F238E27FC236}">
                  <a16:creationId xmlns:a16="http://schemas.microsoft.com/office/drawing/2014/main" id="{4CF370D2-2F9F-4F15-9627-0090613B419A}"/>
                </a:ext>
              </a:extLst>
            </p:cNvPr>
            <p:cNvCxnSpPr/>
            <p:nvPr/>
          </p:nvCxnSpPr>
          <p:spPr>
            <a:xfrm>
              <a:off x="10744892" y="4287091"/>
              <a:ext cx="305078" cy="0"/>
            </a:xfrm>
            <a:prstGeom prst="line">
              <a:avLst/>
            </a:prstGeom>
            <a:noFill/>
            <a:ln w="3175">
              <a:solidFill>
                <a:schemeClr val="bg1">
                  <a:lumMod val="75000"/>
                </a:schemeClr>
              </a:solidFill>
            </a:ln>
          </p:spPr>
        </p:cxnSp>
        <p:cxnSp>
          <p:nvCxnSpPr>
            <p:cNvPr id="19" name="Straight Connector 18">
              <a:extLst>
                <a:ext uri="{FF2B5EF4-FFF2-40B4-BE49-F238E27FC236}">
                  <a16:creationId xmlns:a16="http://schemas.microsoft.com/office/drawing/2014/main" id="{B09FFB16-77FF-4057-9334-C2964659033C}"/>
                </a:ext>
              </a:extLst>
            </p:cNvPr>
            <p:cNvCxnSpPr/>
            <p:nvPr/>
          </p:nvCxnSpPr>
          <p:spPr>
            <a:xfrm>
              <a:off x="10744892" y="5013177"/>
              <a:ext cx="305078" cy="0"/>
            </a:xfrm>
            <a:prstGeom prst="line">
              <a:avLst/>
            </a:prstGeom>
            <a:noFill/>
            <a:ln w="3175">
              <a:solidFill>
                <a:schemeClr val="bg1">
                  <a:lumMod val="75000"/>
                </a:schemeClr>
              </a:solidFill>
            </a:ln>
          </p:spPr>
        </p:cxnSp>
        <p:pic>
          <p:nvPicPr>
            <p:cNvPr id="20" name="Picture 19">
              <a:extLst>
                <a:ext uri="{FF2B5EF4-FFF2-40B4-BE49-F238E27FC236}">
                  <a16:creationId xmlns:a16="http://schemas.microsoft.com/office/drawing/2014/main" id="{97B9F2D5-B926-4EA2-953E-B2DC019EEE9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49970" y="4016862"/>
              <a:ext cx="540458" cy="540458"/>
            </a:xfrm>
            <a:prstGeom prst="rect">
              <a:avLst/>
            </a:prstGeom>
          </p:spPr>
        </p:pic>
        <p:pic>
          <p:nvPicPr>
            <p:cNvPr id="21" name="Picture 20">
              <a:extLst>
                <a:ext uri="{FF2B5EF4-FFF2-40B4-BE49-F238E27FC236}">
                  <a16:creationId xmlns:a16="http://schemas.microsoft.com/office/drawing/2014/main" id="{09DE48B0-0F00-40BA-9B90-FAF7F39A49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49970" y="4725144"/>
              <a:ext cx="540458" cy="540458"/>
            </a:xfrm>
            <a:prstGeom prst="rect">
              <a:avLst/>
            </a:prstGeom>
          </p:spPr>
        </p:pic>
        <p:pic>
          <p:nvPicPr>
            <p:cNvPr id="22" name="Picture 21">
              <a:extLst>
                <a:ext uri="{FF2B5EF4-FFF2-40B4-BE49-F238E27FC236}">
                  <a16:creationId xmlns:a16="http://schemas.microsoft.com/office/drawing/2014/main" id="{D1883536-C726-4036-A727-AD9988E40CA8}"/>
                </a:ext>
              </a:extLst>
            </p:cNvPr>
            <p:cNvPicPr>
              <a:picLocks noChangeAspect="1"/>
            </p:cNvPicPr>
            <p:nvPr/>
          </p:nvPicPr>
          <p:blipFill>
            <a:blip r:embed="rId7"/>
            <a:stretch>
              <a:fillRect/>
            </a:stretch>
          </p:blipFill>
          <p:spPr>
            <a:xfrm>
              <a:off x="7691267" y="3675774"/>
              <a:ext cx="621846" cy="469433"/>
            </a:xfrm>
            <a:prstGeom prst="rect">
              <a:avLst/>
            </a:prstGeom>
          </p:spPr>
        </p:pic>
        <p:sp>
          <p:nvSpPr>
            <p:cNvPr id="23" name="Rectangle 22">
              <a:extLst>
                <a:ext uri="{FF2B5EF4-FFF2-40B4-BE49-F238E27FC236}">
                  <a16:creationId xmlns:a16="http://schemas.microsoft.com/office/drawing/2014/main" id="{F2E1E3C6-BA28-4271-BD12-98D00B8ED4F3}"/>
                </a:ext>
              </a:extLst>
            </p:cNvPr>
            <p:cNvSpPr/>
            <p:nvPr/>
          </p:nvSpPr>
          <p:spPr>
            <a:xfrm>
              <a:off x="6172138" y="4159746"/>
              <a:ext cx="489236"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2C6"/>
                  </a:solidFill>
                  <a:effectLst/>
                  <a:uLnTx/>
                  <a:uFillTx/>
                  <a:latin typeface="Segoe UI"/>
                  <a:ea typeface="+mn-ea"/>
                  <a:cs typeface="+mn-cs"/>
                </a:rPr>
                <a:t>User</a:t>
              </a:r>
              <a:endParaRPr kumimoji="0" lang="en-US" sz="1200" b="0" i="0" u="none" strike="noStrike" kern="1200" cap="none" spc="0" normalizeH="0" baseline="0" noProof="0">
                <a:ln>
                  <a:noFill/>
                </a:ln>
                <a:solidFill>
                  <a:srgbClr val="505050"/>
                </a:solidFill>
                <a:effectLst/>
                <a:uLnTx/>
                <a:uFillTx/>
                <a:latin typeface="Segoe UI"/>
                <a:ea typeface="+mn-ea"/>
                <a:cs typeface="+mn-cs"/>
              </a:endParaRPr>
            </a:p>
          </p:txBody>
        </p:sp>
        <p:sp>
          <p:nvSpPr>
            <p:cNvPr id="24" name="Rectangle 23">
              <a:extLst>
                <a:ext uri="{FF2B5EF4-FFF2-40B4-BE49-F238E27FC236}">
                  <a16:creationId xmlns:a16="http://schemas.microsoft.com/office/drawing/2014/main" id="{9F0C9A37-CE2E-420A-8392-953A2123CCAD}"/>
                </a:ext>
              </a:extLst>
            </p:cNvPr>
            <p:cNvSpPr/>
            <p:nvPr/>
          </p:nvSpPr>
          <p:spPr>
            <a:xfrm>
              <a:off x="6924311" y="4159746"/>
              <a:ext cx="529312"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2C6"/>
                  </a:solidFill>
                  <a:effectLst/>
                  <a:uLnTx/>
                  <a:uFillTx/>
                  <a:latin typeface="Segoe UI"/>
                  <a:ea typeface="+mn-ea"/>
                  <a:cs typeface="+mn-cs"/>
                </a:rPr>
                <a:t>Apps</a:t>
              </a:r>
              <a:endParaRPr kumimoji="0" lang="en-US" sz="1200" b="0" i="0" u="none" strike="noStrike" kern="1200" cap="none" spc="0" normalizeH="0" baseline="0" noProof="0">
                <a:ln>
                  <a:noFill/>
                </a:ln>
                <a:solidFill>
                  <a:srgbClr val="505050"/>
                </a:solidFill>
                <a:effectLst/>
                <a:uLnTx/>
                <a:uFillTx/>
                <a:latin typeface="Segoe UI"/>
                <a:ea typeface="+mn-ea"/>
                <a:cs typeface="+mn-cs"/>
              </a:endParaRPr>
            </a:p>
          </p:txBody>
        </p:sp>
        <p:sp>
          <p:nvSpPr>
            <p:cNvPr id="25" name="Rectangle 24">
              <a:extLst>
                <a:ext uri="{FF2B5EF4-FFF2-40B4-BE49-F238E27FC236}">
                  <a16:creationId xmlns:a16="http://schemas.microsoft.com/office/drawing/2014/main" id="{628F00B6-1F4B-478F-A8D4-525A7666CBD4}"/>
                </a:ext>
              </a:extLst>
            </p:cNvPr>
            <p:cNvSpPr/>
            <p:nvPr/>
          </p:nvSpPr>
          <p:spPr>
            <a:xfrm>
              <a:off x="7501824" y="4159746"/>
              <a:ext cx="1004954"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2C6"/>
                  </a:solidFill>
                  <a:effectLst/>
                  <a:uLnTx/>
                  <a:uFillTx/>
                  <a:latin typeface="Segoe UI"/>
                  <a:ea typeface="+mn-ea"/>
                  <a:cs typeface="+mn-cs"/>
                </a:rPr>
                <a:t>User groups</a:t>
              </a:r>
              <a:endParaRPr kumimoji="0" lang="en-US" sz="1200" b="0" i="0" u="none" strike="noStrike" kern="1200" cap="none" spc="0" normalizeH="0" baseline="0" noProof="0">
                <a:ln>
                  <a:noFill/>
                </a:ln>
                <a:solidFill>
                  <a:srgbClr val="505050"/>
                </a:solidFill>
                <a:effectLst/>
                <a:uLnTx/>
                <a:uFillTx/>
                <a:latin typeface="Segoe UI"/>
                <a:ea typeface="+mn-ea"/>
                <a:cs typeface="+mn-cs"/>
              </a:endParaRPr>
            </a:p>
          </p:txBody>
        </p:sp>
        <p:sp>
          <p:nvSpPr>
            <p:cNvPr id="26" name="Rectangle 25">
              <a:extLst>
                <a:ext uri="{FF2B5EF4-FFF2-40B4-BE49-F238E27FC236}">
                  <a16:creationId xmlns:a16="http://schemas.microsoft.com/office/drawing/2014/main" id="{044FD503-0CA6-4162-9BA8-3DEA6F1034B1}"/>
                </a:ext>
              </a:extLst>
            </p:cNvPr>
            <p:cNvSpPr/>
            <p:nvPr/>
          </p:nvSpPr>
          <p:spPr>
            <a:xfrm>
              <a:off x="9469108" y="3643313"/>
              <a:ext cx="100860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2C6"/>
                  </a:solidFill>
                  <a:effectLst/>
                  <a:uLnTx/>
                  <a:uFillTx/>
                  <a:latin typeface="Segoe UI"/>
                  <a:ea typeface="+mn-ea"/>
                  <a:cs typeface="+mn-cs"/>
                </a:rPr>
                <a:t>Azure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72C6"/>
                  </a:solidFill>
                  <a:effectLst/>
                  <a:uLnTx/>
                  <a:uFillTx/>
                  <a:latin typeface="Segoe UI"/>
                  <a:ea typeface="+mn-ea"/>
                  <a:cs typeface="+mn-cs"/>
                </a:rPr>
                <a:t>subscription</a:t>
              </a:r>
              <a:endParaRPr kumimoji="0" lang="en-US" sz="1200" b="0" i="0" u="none" strike="noStrike" kern="1200" cap="none" spc="0" normalizeH="0" baseline="0" noProof="0">
                <a:ln>
                  <a:noFill/>
                </a:ln>
                <a:solidFill>
                  <a:srgbClr val="505050"/>
                </a:solidFill>
                <a:effectLst/>
                <a:uLnTx/>
                <a:uFillTx/>
                <a:latin typeface="Segoe UI"/>
                <a:ea typeface="+mn-ea"/>
                <a:cs typeface="+mn-cs"/>
              </a:endParaRPr>
            </a:p>
          </p:txBody>
        </p:sp>
        <p:pic>
          <p:nvPicPr>
            <p:cNvPr id="27" name="Picture 26">
              <a:extLst>
                <a:ext uri="{FF2B5EF4-FFF2-40B4-BE49-F238E27FC236}">
                  <a16:creationId xmlns:a16="http://schemas.microsoft.com/office/drawing/2014/main" id="{C0EBD996-9BCE-428C-86F7-E60671ED93A0}"/>
                </a:ext>
              </a:extLst>
            </p:cNvPr>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265155" y="3213636"/>
              <a:ext cx="1361218" cy="476496"/>
            </a:xfrm>
            <a:prstGeom prst="rect">
              <a:avLst/>
            </a:prstGeom>
          </p:spPr>
        </p:pic>
      </p:grpSp>
      <p:sp>
        <p:nvSpPr>
          <p:cNvPr id="6" name="Text Placeholder 5"/>
          <p:cNvSpPr>
            <a:spLocks noGrp="1"/>
          </p:cNvSpPr>
          <p:nvPr>
            <p:ph sz="quarter" idx="10"/>
          </p:nvPr>
        </p:nvSpPr>
        <p:spPr>
          <a:xfrm>
            <a:off x="6050107" y="1669141"/>
            <a:ext cx="5959326" cy="2657138"/>
          </a:xfrm>
        </p:spPr>
        <p:txBody>
          <a:bodyPr vert="horz" wrap="square" lIns="0" tIns="91440" rIns="146304" bIns="91440" rtlCol="0" anchor="t">
            <a:spAutoFit/>
          </a:bodyPr>
          <a:lstStyle/>
          <a:p>
            <a:pPr marL="285750" indent="-285750">
              <a:buFont typeface="Arial" panose="020B0604020202020204" pitchFamily="34" charset="0"/>
              <a:buChar char="•"/>
            </a:pPr>
            <a:r>
              <a:rPr lang="en-US" noProof="0" dirty="0">
                <a:latin typeface="+mn-lt"/>
              </a:rPr>
              <a:t>Fine-grained access management.</a:t>
            </a:r>
            <a:endParaRPr lang="en-US" dirty="0">
              <a:cs typeface="Segoe UI"/>
            </a:endParaRPr>
          </a:p>
          <a:p>
            <a:pPr marL="285750" indent="-285750">
              <a:buFont typeface="Arial" panose="020B0604020202020204" pitchFamily="34" charset="0"/>
              <a:buChar char="•"/>
            </a:pPr>
            <a:r>
              <a:rPr lang="en-US" dirty="0">
                <a:latin typeface="+mn-lt"/>
              </a:rPr>
              <a:t>Segregate duties within the team and grant only the amount of access to users that they need to perform their jobs.</a:t>
            </a:r>
            <a:endParaRPr lang="en-US" dirty="0">
              <a:latin typeface="+mn-lt"/>
              <a:cs typeface="Segoe UI"/>
            </a:endParaRPr>
          </a:p>
          <a:p>
            <a:pPr marL="285750" indent="-285750">
              <a:buFont typeface="Arial" panose="020B0604020202020204" pitchFamily="34" charset="0"/>
              <a:buChar char="•"/>
            </a:pPr>
            <a:r>
              <a:rPr lang="en-US" dirty="0">
                <a:latin typeface="+mn-lt"/>
              </a:rPr>
              <a:t>Enables access to the Azure portal and controlling access to resources.</a:t>
            </a:r>
            <a:endParaRPr lang="en-US" dirty="0">
              <a:latin typeface="+mn-lt"/>
              <a:cs typeface="Segoe UI"/>
            </a:endParaRPr>
          </a:p>
        </p:txBody>
      </p:sp>
    </p:spTree>
    <p:extLst>
      <p:ext uri="{BB962C8B-B14F-4D97-AF65-F5344CB8AC3E}">
        <p14:creationId xmlns:p14="http://schemas.microsoft.com/office/powerpoint/2010/main" val="1361837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Resource locks</a:t>
            </a:r>
          </a:p>
        </p:txBody>
      </p:sp>
      <p:sp>
        <p:nvSpPr>
          <p:cNvPr id="6" name="Text Placeholder 5"/>
          <p:cNvSpPr>
            <a:spLocks noGrp="1"/>
          </p:cNvSpPr>
          <p:nvPr>
            <p:ph sz="quarter" idx="10"/>
          </p:nvPr>
        </p:nvSpPr>
        <p:spPr>
          <a:xfrm>
            <a:off x="419100" y="1456897"/>
            <a:ext cx="11340811" cy="1420902"/>
          </a:xfrm>
        </p:spPr>
        <p:txBody>
          <a:bodyPr/>
          <a:lstStyle/>
          <a:p>
            <a:pPr marL="457200" indent="-457200">
              <a:buFont typeface="Arial" panose="020B0604020202020204" pitchFamily="34" charset="0"/>
              <a:buChar char="•"/>
            </a:pPr>
            <a:r>
              <a:rPr lang="en-US" noProof="0" dirty="0">
                <a:latin typeface="+mn-lt"/>
              </a:rPr>
              <a:t>Protect your Azure resources from accidental deletion or modification. </a:t>
            </a:r>
          </a:p>
          <a:p>
            <a:pPr marL="457200" indent="-457200">
              <a:buFont typeface="Arial" panose="020B0604020202020204" pitchFamily="34" charset="0"/>
              <a:buChar char="•"/>
            </a:pPr>
            <a:r>
              <a:rPr lang="en-US" noProof="0" dirty="0">
                <a:latin typeface="+mn-lt"/>
              </a:rPr>
              <a:t>Manage locks at subscription, resource group, or individual resource levels within Azure Portal.</a:t>
            </a:r>
          </a:p>
        </p:txBody>
      </p:sp>
      <p:graphicFrame>
        <p:nvGraphicFramePr>
          <p:cNvPr id="2" name="Table 1"/>
          <p:cNvGraphicFramePr>
            <a:graphicFrameLocks noGrp="1"/>
          </p:cNvGraphicFramePr>
          <p:nvPr>
            <p:extLst>
              <p:ext uri="{D42A27DB-BD31-4B8C-83A1-F6EECF244321}">
                <p14:modId xmlns:p14="http://schemas.microsoft.com/office/powerpoint/2010/main" val="2883580604"/>
              </p:ext>
            </p:extLst>
          </p:nvPr>
        </p:nvGraphicFramePr>
        <p:xfrm>
          <a:off x="1115161" y="3371581"/>
          <a:ext cx="9948232" cy="1645920"/>
        </p:xfrm>
        <a:graphic>
          <a:graphicData uri="http://schemas.openxmlformats.org/drawingml/2006/table">
            <a:tbl>
              <a:tblPr firstRow="1" firstCol="1" bandRow="1">
                <a:tableStyleId>{5C22544A-7EE6-4342-B048-85BDC9FD1C3A}</a:tableStyleId>
              </a:tblPr>
              <a:tblGrid>
                <a:gridCol w="3295352">
                  <a:extLst>
                    <a:ext uri="{9D8B030D-6E8A-4147-A177-3AD203B41FA5}">
                      <a16:colId xmlns:a16="http://schemas.microsoft.com/office/drawing/2014/main" val="20000"/>
                    </a:ext>
                  </a:extLst>
                </a:gridCol>
                <a:gridCol w="1994056">
                  <a:extLst>
                    <a:ext uri="{9D8B030D-6E8A-4147-A177-3AD203B41FA5}">
                      <a16:colId xmlns:a16="http://schemas.microsoft.com/office/drawing/2014/main" val="20001"/>
                    </a:ext>
                  </a:extLst>
                </a:gridCol>
                <a:gridCol w="2362200">
                  <a:extLst>
                    <a:ext uri="{9D8B030D-6E8A-4147-A177-3AD203B41FA5}">
                      <a16:colId xmlns:a16="http://schemas.microsoft.com/office/drawing/2014/main" val="20002"/>
                    </a:ext>
                  </a:extLst>
                </a:gridCol>
                <a:gridCol w="2296624">
                  <a:extLst>
                    <a:ext uri="{9D8B030D-6E8A-4147-A177-3AD203B41FA5}">
                      <a16:colId xmlns:a16="http://schemas.microsoft.com/office/drawing/2014/main" val="20003"/>
                    </a:ext>
                  </a:extLst>
                </a:gridCol>
              </a:tblGrid>
              <a:tr h="548640">
                <a:tc>
                  <a:txBody>
                    <a:bodyPr/>
                    <a:lstStyle/>
                    <a:p>
                      <a:pPr algn="ctr"/>
                      <a:r>
                        <a:rPr lang="en-US" sz="2400" b="0" dirty="0">
                          <a:latin typeface="+mj-lt"/>
                        </a:rPr>
                        <a:t>Lock Types</a:t>
                      </a:r>
                      <a:endParaRPr lang="en-US" sz="2400" b="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b="0" dirty="0">
                          <a:latin typeface="+mj-lt"/>
                        </a:rPr>
                        <a:t>Read</a:t>
                      </a:r>
                      <a:endParaRPr lang="en-US" sz="2400" b="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b="0" dirty="0">
                          <a:latin typeface="+mj-lt"/>
                        </a:rPr>
                        <a:t>Update</a:t>
                      </a:r>
                      <a:endParaRPr lang="en-US" sz="2400" b="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b="0" dirty="0">
                          <a:latin typeface="+mj-lt"/>
                        </a:rPr>
                        <a:t>Delete</a:t>
                      </a:r>
                      <a:endParaRPr lang="en-US" sz="2400" b="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48640">
                <a:tc>
                  <a:txBody>
                    <a:bodyPr/>
                    <a:lstStyle/>
                    <a:p>
                      <a:pPr algn="ctr"/>
                      <a:r>
                        <a:rPr lang="en-US" sz="2400" b="0" dirty="0" err="1"/>
                        <a:t>CanNotDelete</a:t>
                      </a:r>
                      <a:endParaRPr lang="en-US"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b="0" dirty="0"/>
                        <a:t>Yes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b="0" dirty="0"/>
                        <a:t>Yes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b="0" dirty="0"/>
                        <a:t>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48640">
                <a:tc>
                  <a:txBody>
                    <a:bodyPr/>
                    <a:lstStyle/>
                    <a:p>
                      <a:pPr algn="ctr"/>
                      <a:r>
                        <a:rPr lang="en-US" sz="2400" b="0" dirty="0" err="1"/>
                        <a:t>ReadOnly</a:t>
                      </a:r>
                      <a:endParaRPr lang="en-US"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b="0" dirty="0"/>
                        <a:t>Yes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0" dirty="0"/>
                        <a:t>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0" dirty="0"/>
                        <a:t>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0927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Manage Resource Locks</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1919" y="1525707"/>
            <a:ext cx="5677358" cy="4021614"/>
          </a:xfrm>
        </p:spPr>
        <p:txBody>
          <a:bodyPr/>
          <a:lstStyle/>
          <a:p>
            <a:pPr marL="228600" lvl="1" indent="0">
              <a:buNone/>
            </a:pPr>
            <a:r>
              <a:rPr lang="en-US" sz="2400" dirty="0">
                <a:latin typeface="+mj-lt"/>
                <a:cs typeface="Segoe UI Semibold" panose="020B0702040204020203" pitchFamily="34" charset="0"/>
              </a:rPr>
              <a:t>Create a resource group add a lock and test deletion, test deleting a resource in the resource group.</a:t>
            </a:r>
          </a:p>
          <a:p>
            <a:pPr marL="685800" lvl="1" indent="-457200">
              <a:buFont typeface="+mj-lt"/>
              <a:buAutoNum type="arabicPeriod"/>
            </a:pPr>
            <a:r>
              <a:rPr lang="en-US" sz="2400" dirty="0">
                <a:cs typeface="Segoe UI" panose="020B0502040204020203" pitchFamily="34" charset="0"/>
              </a:rPr>
              <a:t>Create a resource group.</a:t>
            </a:r>
          </a:p>
          <a:p>
            <a:pPr marL="685800" lvl="1" indent="-457200">
              <a:buFont typeface="+mj-lt"/>
              <a:buAutoNum type="arabicPeriod"/>
            </a:pPr>
            <a:r>
              <a:rPr lang="en-US" sz="2400" dirty="0">
                <a:cs typeface="Segoe UI" panose="020B0502040204020203" pitchFamily="34" charset="0"/>
              </a:rPr>
              <a:t>Add a resource lock to prevent deletion of a resource group.</a:t>
            </a:r>
          </a:p>
          <a:p>
            <a:pPr marL="685800" lvl="1" indent="-457200">
              <a:buFont typeface="+mj-lt"/>
              <a:buAutoNum type="arabicPeriod"/>
            </a:pPr>
            <a:r>
              <a:rPr lang="en-US" sz="2400" dirty="0">
                <a:cs typeface="Segoe UI" panose="020B0502040204020203" pitchFamily="34" charset="0"/>
              </a:rPr>
              <a:t>Test deleting a member of the resource group.</a:t>
            </a:r>
          </a:p>
          <a:p>
            <a:pPr marL="685800" lvl="1" indent="-457200">
              <a:buFont typeface="+mj-lt"/>
              <a:buAutoNum type="arabicPeriod"/>
            </a:pPr>
            <a:r>
              <a:rPr lang="en-US" sz="2400" dirty="0">
                <a:cs typeface="Segoe UI" panose="020B0502040204020203" pitchFamily="34" charset="0"/>
              </a:rPr>
              <a:t>Remove the resource lock.</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69278017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T</a:t>
            </a:r>
            <a:r>
              <a:rPr lang="en-US" noProof="0" dirty="0" err="1"/>
              <a:t>ags</a:t>
            </a:r>
            <a:endParaRPr lang="en-US" noProof="0" dirty="0"/>
          </a:p>
        </p:txBody>
      </p:sp>
      <p:sp>
        <p:nvSpPr>
          <p:cNvPr id="2" name="Content Placeholder 1">
            <a:extLst>
              <a:ext uri="{FF2B5EF4-FFF2-40B4-BE49-F238E27FC236}">
                <a16:creationId xmlns:a16="http://schemas.microsoft.com/office/drawing/2014/main" id="{C167F9FB-F2C5-4D64-A5CF-249374BD8B9F}"/>
              </a:ext>
            </a:extLst>
          </p:cNvPr>
          <p:cNvSpPr>
            <a:spLocks noGrp="1"/>
          </p:cNvSpPr>
          <p:nvPr>
            <p:ph sz="quarter" idx="10"/>
          </p:nvPr>
        </p:nvSpPr>
        <p:spPr>
          <a:xfrm>
            <a:off x="419101" y="1456896"/>
            <a:ext cx="5958580" cy="3932983"/>
          </a:xfrm>
        </p:spPr>
        <p:txBody>
          <a:bodyPr/>
          <a:lstStyle/>
          <a:p>
            <a:pPr marL="282575" indent="-282575">
              <a:buFont typeface="Arial" panose="020B0604020202020204" pitchFamily="34" charset="0"/>
              <a:buChar char="•"/>
            </a:pPr>
            <a:r>
              <a:rPr lang="en-IE" dirty="0">
                <a:latin typeface="+mn-lt"/>
              </a:rPr>
              <a:t>Provides metadata for your Azure resources. </a:t>
            </a:r>
          </a:p>
          <a:p>
            <a:pPr marL="282575" indent="-282575">
              <a:buFont typeface="Arial" panose="020B0604020202020204" pitchFamily="34" charset="0"/>
              <a:buChar char="•"/>
            </a:pPr>
            <a:r>
              <a:rPr lang="en-IE" dirty="0">
                <a:latin typeface="+mn-lt"/>
              </a:rPr>
              <a:t>Logically organizes resources into a taxonomy. </a:t>
            </a:r>
          </a:p>
          <a:p>
            <a:pPr marL="282575" indent="-282575">
              <a:buFont typeface="Arial" panose="020B0604020202020204" pitchFamily="34" charset="0"/>
              <a:buChar char="•"/>
            </a:pPr>
            <a:r>
              <a:rPr lang="en-IE" dirty="0">
                <a:latin typeface="+mn-lt"/>
              </a:rPr>
              <a:t>Consists of a name-value pair.</a:t>
            </a:r>
          </a:p>
          <a:p>
            <a:pPr marL="282575" indent="-282575">
              <a:buFont typeface="Arial" panose="020B0604020202020204" pitchFamily="34" charset="0"/>
              <a:buChar char="•"/>
            </a:pPr>
            <a:r>
              <a:rPr lang="en-IE" dirty="0">
                <a:latin typeface="+mn-lt"/>
              </a:rPr>
              <a:t>Very useful for rolling up billing information.</a:t>
            </a:r>
          </a:p>
        </p:txBody>
      </p:sp>
      <p:grpSp>
        <p:nvGrpSpPr>
          <p:cNvPr id="3" name="Group 2" descr="Package with a tag on it that shows the Owner is Joe in marketing with another tag showing the cost-center of the package is marketing.">
            <a:extLst>
              <a:ext uri="{FF2B5EF4-FFF2-40B4-BE49-F238E27FC236}">
                <a16:creationId xmlns:a16="http://schemas.microsoft.com/office/drawing/2014/main" id="{0C0164D0-C180-419A-8A84-F5C1135AC719}"/>
              </a:ext>
            </a:extLst>
          </p:cNvPr>
          <p:cNvGrpSpPr/>
          <p:nvPr/>
        </p:nvGrpSpPr>
        <p:grpSpPr>
          <a:xfrm>
            <a:off x="5908564" y="695033"/>
            <a:ext cx="5628116" cy="4658360"/>
            <a:chOff x="6389914" y="1189038"/>
            <a:chExt cx="5698039" cy="4718086"/>
          </a:xfrm>
        </p:grpSpPr>
        <p:grpSp>
          <p:nvGrpSpPr>
            <p:cNvPr id="10" name="Group 9" descr="Several tags are shown: owner:joe, department:marketing,environment:production, and cost-center:marketing. ">
              <a:extLst>
                <a:ext uri="{FF2B5EF4-FFF2-40B4-BE49-F238E27FC236}">
                  <a16:creationId xmlns:a16="http://schemas.microsoft.com/office/drawing/2014/main" id="{82F74496-61E1-477D-9885-26F1AA54C56E}"/>
                </a:ext>
              </a:extLst>
            </p:cNvPr>
            <p:cNvGrpSpPr/>
            <p:nvPr/>
          </p:nvGrpSpPr>
          <p:grpSpPr>
            <a:xfrm>
              <a:off x="6389914" y="4791210"/>
              <a:ext cx="5698039" cy="1115914"/>
              <a:chOff x="5085557" y="5445224"/>
              <a:chExt cx="7400359" cy="1115914"/>
            </a:xfrm>
          </p:grpSpPr>
          <p:sp>
            <p:nvSpPr>
              <p:cNvPr id="11" name="Rectangle 10">
                <a:extLst>
                  <a:ext uri="{FF2B5EF4-FFF2-40B4-BE49-F238E27FC236}">
                    <a16:creationId xmlns:a16="http://schemas.microsoft.com/office/drawing/2014/main" id="{4E66ACC0-1EC6-4F42-9FE9-36D4490E359F}"/>
                  </a:ext>
                </a:extLst>
              </p:cNvPr>
              <p:cNvSpPr>
                <a:spLocks/>
              </p:cNvSpPr>
              <p:nvPr/>
            </p:nvSpPr>
            <p:spPr>
              <a:xfrm>
                <a:off x="5085557" y="5445224"/>
                <a:ext cx="3661436" cy="1115914"/>
              </a:xfrm>
              <a:prstGeom prst="rect">
                <a:avLst/>
              </a:prstGeom>
              <a:solidFill>
                <a:schemeClr val="bg1">
                  <a:lumMod val="95000"/>
                </a:schemeClr>
              </a:solidFill>
              <a:ln>
                <a:solidFill>
                  <a:schemeClr val="bg1">
                    <a:lumMod val="75000"/>
                  </a:schemeClr>
                </a:solidFill>
              </a:ln>
            </p:spPr>
            <p:txBody>
              <a:bodyPr wrap="none" lIns="146304"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05050"/>
                    </a:solidFill>
                    <a:effectLst/>
                    <a:uLnTx/>
                    <a:uFillTx/>
                    <a:latin typeface="Segoe UI"/>
                    <a:ea typeface="+mn-ea"/>
                    <a:cs typeface="+mn-cs"/>
                  </a:rPr>
                  <a:t>owner: joe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05050"/>
                    </a:solidFill>
                    <a:effectLst/>
                    <a:uLnTx/>
                    <a:uFillTx/>
                    <a:latin typeface="Segoe UI"/>
                    <a:ea typeface="+mn-ea"/>
                    <a:cs typeface="+mn-cs"/>
                  </a:rPr>
                  <a:t>department: marketing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05050"/>
                    </a:solidFill>
                    <a:effectLst/>
                    <a:uLnTx/>
                    <a:uFillTx/>
                    <a:latin typeface="Segoe UI"/>
                    <a:ea typeface="+mn-ea"/>
                    <a:cs typeface="+mn-cs"/>
                  </a:rPr>
                  <a:t>environment: production	</a:t>
                </a:r>
              </a:p>
            </p:txBody>
          </p:sp>
          <p:sp>
            <p:nvSpPr>
              <p:cNvPr id="12" name="Rectangle 11">
                <a:extLst>
                  <a:ext uri="{FF2B5EF4-FFF2-40B4-BE49-F238E27FC236}">
                    <a16:creationId xmlns:a16="http://schemas.microsoft.com/office/drawing/2014/main" id="{3A82C1E5-5C94-4E3C-ACE3-6FB07AB3A6F7}"/>
                  </a:ext>
                </a:extLst>
              </p:cNvPr>
              <p:cNvSpPr>
                <a:spLocks/>
              </p:cNvSpPr>
              <p:nvPr/>
            </p:nvSpPr>
            <p:spPr>
              <a:xfrm>
                <a:off x="8918109" y="5445224"/>
                <a:ext cx="3567807" cy="1115914"/>
              </a:xfrm>
              <a:prstGeom prst="rect">
                <a:avLst/>
              </a:prstGeom>
              <a:solidFill>
                <a:schemeClr val="bg1">
                  <a:lumMod val="95000"/>
                </a:schemeClr>
              </a:solidFill>
              <a:ln>
                <a:solidFill>
                  <a:schemeClr val="bg1">
                    <a:lumMod val="75000"/>
                  </a:schemeClr>
                </a:solidFill>
              </a:ln>
            </p:spPr>
            <p:txBody>
              <a:bodyPr wrap="none" lIns="146304"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mn-cs"/>
                  </a:rPr>
                  <a:t>cost-center: marketing</a:t>
                </a:r>
              </a:p>
            </p:txBody>
          </p:sp>
        </p:grpSp>
        <p:grpSp>
          <p:nvGrpSpPr>
            <p:cNvPr id="13" name="Group 12" descr="A tag is associated with a resource or a resource group. ">
              <a:extLst>
                <a:ext uri="{FF2B5EF4-FFF2-40B4-BE49-F238E27FC236}">
                  <a16:creationId xmlns:a16="http://schemas.microsoft.com/office/drawing/2014/main" id="{59658300-E451-4B82-B3CC-5FDFB528B92B}"/>
                </a:ext>
              </a:extLst>
            </p:cNvPr>
            <p:cNvGrpSpPr/>
            <p:nvPr/>
          </p:nvGrpSpPr>
          <p:grpSpPr>
            <a:xfrm>
              <a:off x="7399446" y="1189038"/>
              <a:ext cx="3678974" cy="3176133"/>
              <a:chOff x="6121227" y="1189038"/>
              <a:chExt cx="4698776" cy="3830684"/>
            </a:xfrm>
          </p:grpSpPr>
          <p:sp>
            <p:nvSpPr>
              <p:cNvPr id="14" name="Freeform 25">
                <a:extLst>
                  <a:ext uri="{FF2B5EF4-FFF2-40B4-BE49-F238E27FC236}">
                    <a16:creationId xmlns:a16="http://schemas.microsoft.com/office/drawing/2014/main" id="{8B49AC04-3C49-4563-8FD2-DFADD8091D24}"/>
                  </a:ext>
                </a:extLst>
              </p:cNvPr>
              <p:cNvSpPr>
                <a:spLocks/>
              </p:cNvSpPr>
              <p:nvPr/>
            </p:nvSpPr>
            <p:spPr bwMode="auto">
              <a:xfrm>
                <a:off x="6734879" y="2979738"/>
                <a:ext cx="3548515" cy="577850"/>
              </a:xfrm>
              <a:custGeom>
                <a:avLst/>
                <a:gdLst>
                  <a:gd name="T0" fmla="*/ 1315 w 1315"/>
                  <a:gd name="T1" fmla="*/ 283 h 283"/>
                  <a:gd name="T2" fmla="*/ 1315 w 1315"/>
                  <a:gd name="T3" fmla="*/ 46 h 283"/>
                  <a:gd name="T4" fmla="*/ 1268 w 1315"/>
                  <a:gd name="T5" fmla="*/ 0 h 283"/>
                  <a:gd name="T6" fmla="*/ 46 w 1315"/>
                  <a:gd name="T7" fmla="*/ 0 h 283"/>
                  <a:gd name="T8" fmla="*/ 0 w 1315"/>
                  <a:gd name="T9" fmla="*/ 46 h 283"/>
                  <a:gd name="T10" fmla="*/ 0 w 1315"/>
                  <a:gd name="T11" fmla="*/ 283 h 283"/>
                </a:gdLst>
                <a:ahLst/>
                <a:cxnLst>
                  <a:cxn ang="0">
                    <a:pos x="T0" y="T1"/>
                  </a:cxn>
                  <a:cxn ang="0">
                    <a:pos x="T2" y="T3"/>
                  </a:cxn>
                  <a:cxn ang="0">
                    <a:pos x="T4" y="T5"/>
                  </a:cxn>
                  <a:cxn ang="0">
                    <a:pos x="T6" y="T7"/>
                  </a:cxn>
                  <a:cxn ang="0">
                    <a:pos x="T8" y="T9"/>
                  </a:cxn>
                  <a:cxn ang="0">
                    <a:pos x="T10" y="T11"/>
                  </a:cxn>
                </a:cxnLst>
                <a:rect l="0" t="0" r="r" b="b"/>
                <a:pathLst>
                  <a:path w="1315" h="283">
                    <a:moveTo>
                      <a:pt x="1315" y="283"/>
                    </a:moveTo>
                    <a:cubicBezTo>
                      <a:pt x="1315" y="46"/>
                      <a:pt x="1315" y="46"/>
                      <a:pt x="1315" y="46"/>
                    </a:cubicBezTo>
                    <a:cubicBezTo>
                      <a:pt x="1315" y="21"/>
                      <a:pt x="1294" y="0"/>
                      <a:pt x="1268" y="0"/>
                    </a:cubicBezTo>
                    <a:cubicBezTo>
                      <a:pt x="46" y="0"/>
                      <a:pt x="46" y="0"/>
                      <a:pt x="46" y="0"/>
                    </a:cubicBezTo>
                    <a:cubicBezTo>
                      <a:pt x="21" y="0"/>
                      <a:pt x="0" y="21"/>
                      <a:pt x="0" y="46"/>
                    </a:cubicBezTo>
                    <a:cubicBezTo>
                      <a:pt x="0" y="283"/>
                      <a:pt x="0" y="283"/>
                      <a:pt x="0" y="283"/>
                    </a:cubicBezTo>
                  </a:path>
                </a:pathLst>
              </a:custGeom>
              <a:noFill/>
              <a:ln w="3175" cap="flat">
                <a:solidFill>
                  <a:schemeClr val="bg1">
                    <a:lumMod val="7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grpSp>
            <p:nvGrpSpPr>
              <p:cNvPr id="16" name="Group 15">
                <a:extLst>
                  <a:ext uri="{FF2B5EF4-FFF2-40B4-BE49-F238E27FC236}">
                    <a16:creationId xmlns:a16="http://schemas.microsoft.com/office/drawing/2014/main" id="{C18B0276-A4BC-4219-B3D8-D10F861742E2}"/>
                  </a:ext>
                </a:extLst>
              </p:cNvPr>
              <p:cNvGrpSpPr/>
              <p:nvPr/>
            </p:nvGrpSpPr>
            <p:grpSpPr>
              <a:xfrm>
                <a:off x="7514568" y="1189038"/>
                <a:ext cx="2005012" cy="1966912"/>
                <a:chOff x="7797800" y="1189038"/>
                <a:chExt cx="2005012" cy="1966912"/>
              </a:xfrm>
            </p:grpSpPr>
            <p:sp>
              <p:nvSpPr>
                <p:cNvPr id="47" name="Freeform 28">
                  <a:extLst>
                    <a:ext uri="{FF2B5EF4-FFF2-40B4-BE49-F238E27FC236}">
                      <a16:creationId xmlns:a16="http://schemas.microsoft.com/office/drawing/2014/main" id="{FF302027-7202-4EA6-9A1B-EC7798282C37}"/>
                    </a:ext>
                  </a:extLst>
                </p:cNvPr>
                <p:cNvSpPr>
                  <a:spLocks noEditPoints="1"/>
                </p:cNvSpPr>
                <p:nvPr/>
              </p:nvSpPr>
              <p:spPr bwMode="auto">
                <a:xfrm>
                  <a:off x="7797800" y="1189038"/>
                  <a:ext cx="2005012" cy="1963737"/>
                </a:xfrm>
                <a:custGeom>
                  <a:avLst/>
                  <a:gdLst>
                    <a:gd name="T0" fmla="*/ 0 w 982"/>
                    <a:gd name="T1" fmla="*/ 89 h 963"/>
                    <a:gd name="T2" fmla="*/ 6 w 982"/>
                    <a:gd name="T3" fmla="*/ 396 h 963"/>
                    <a:gd name="T4" fmla="*/ 590 w 982"/>
                    <a:gd name="T5" fmla="*/ 963 h 963"/>
                    <a:gd name="T6" fmla="*/ 982 w 982"/>
                    <a:gd name="T7" fmla="*/ 557 h 963"/>
                    <a:gd name="T8" fmla="*/ 404 w 982"/>
                    <a:gd name="T9" fmla="*/ 0 h 963"/>
                    <a:gd name="T10" fmla="*/ 80 w 982"/>
                    <a:gd name="T11" fmla="*/ 5 h 963"/>
                    <a:gd name="T12" fmla="*/ 0 w 982"/>
                    <a:gd name="T13" fmla="*/ 89 h 963"/>
                    <a:gd name="T14" fmla="*/ 221 w 982"/>
                    <a:gd name="T15" fmla="*/ 100 h 963"/>
                    <a:gd name="T16" fmla="*/ 223 w 982"/>
                    <a:gd name="T17" fmla="*/ 217 h 963"/>
                    <a:gd name="T18" fmla="*/ 106 w 982"/>
                    <a:gd name="T19" fmla="*/ 219 h 963"/>
                    <a:gd name="T20" fmla="*/ 104 w 982"/>
                    <a:gd name="T21" fmla="*/ 103 h 963"/>
                    <a:gd name="T22" fmla="*/ 221 w 982"/>
                    <a:gd name="T23" fmla="*/ 10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2" h="963">
                      <a:moveTo>
                        <a:pt x="0" y="89"/>
                      </a:moveTo>
                      <a:cubicBezTo>
                        <a:pt x="6" y="396"/>
                        <a:pt x="6" y="396"/>
                        <a:pt x="6" y="396"/>
                      </a:cubicBezTo>
                      <a:cubicBezTo>
                        <a:pt x="590" y="963"/>
                        <a:pt x="590" y="963"/>
                        <a:pt x="590" y="963"/>
                      </a:cubicBezTo>
                      <a:cubicBezTo>
                        <a:pt x="982" y="557"/>
                        <a:pt x="982" y="557"/>
                        <a:pt x="982" y="557"/>
                      </a:cubicBezTo>
                      <a:cubicBezTo>
                        <a:pt x="404" y="0"/>
                        <a:pt x="404" y="0"/>
                        <a:pt x="404" y="0"/>
                      </a:cubicBezTo>
                      <a:cubicBezTo>
                        <a:pt x="80" y="5"/>
                        <a:pt x="80" y="5"/>
                        <a:pt x="80" y="5"/>
                      </a:cubicBezTo>
                      <a:lnTo>
                        <a:pt x="0" y="89"/>
                      </a:lnTo>
                      <a:close/>
                      <a:moveTo>
                        <a:pt x="221" y="100"/>
                      </a:moveTo>
                      <a:cubicBezTo>
                        <a:pt x="254" y="132"/>
                        <a:pt x="255" y="184"/>
                        <a:pt x="223" y="217"/>
                      </a:cubicBezTo>
                      <a:cubicBezTo>
                        <a:pt x="191" y="250"/>
                        <a:pt x="139" y="251"/>
                        <a:pt x="106" y="219"/>
                      </a:cubicBezTo>
                      <a:cubicBezTo>
                        <a:pt x="74" y="187"/>
                        <a:pt x="73" y="135"/>
                        <a:pt x="104" y="103"/>
                      </a:cubicBezTo>
                      <a:cubicBezTo>
                        <a:pt x="136" y="70"/>
                        <a:pt x="188" y="69"/>
                        <a:pt x="221" y="10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48" name="Freeform 32">
                  <a:extLst>
                    <a:ext uri="{FF2B5EF4-FFF2-40B4-BE49-F238E27FC236}">
                      <a16:creationId xmlns:a16="http://schemas.microsoft.com/office/drawing/2014/main" id="{C2698FF6-5B0F-452D-B799-0C4CE5E474BD}"/>
                    </a:ext>
                  </a:extLst>
                </p:cNvPr>
                <p:cNvSpPr>
                  <a:spLocks/>
                </p:cNvSpPr>
                <p:nvPr/>
              </p:nvSpPr>
              <p:spPr bwMode="auto">
                <a:xfrm>
                  <a:off x="9559924" y="2514600"/>
                  <a:ext cx="50800" cy="58737"/>
                </a:xfrm>
                <a:custGeom>
                  <a:avLst/>
                  <a:gdLst>
                    <a:gd name="T0" fmla="*/ 24 w 25"/>
                    <a:gd name="T1" fmla="*/ 0 h 29"/>
                    <a:gd name="T2" fmla="*/ 24 w 25"/>
                    <a:gd name="T3" fmla="*/ 22 h 29"/>
                    <a:gd name="T4" fmla="*/ 16 w 25"/>
                    <a:gd name="T5" fmla="*/ 29 h 29"/>
                    <a:gd name="T6" fmla="*/ 5 w 25"/>
                    <a:gd name="T7" fmla="*/ 28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49" name="Freeform 33">
                  <a:extLst>
                    <a:ext uri="{FF2B5EF4-FFF2-40B4-BE49-F238E27FC236}">
                      <a16:creationId xmlns:a16="http://schemas.microsoft.com/office/drawing/2014/main" id="{B1508F63-FF60-41F2-A34A-D4F4276B54DB}"/>
                    </a:ext>
                  </a:extLst>
                </p:cNvPr>
                <p:cNvSpPr>
                  <a:spLocks/>
                </p:cNvSpPr>
                <p:nvPr/>
              </p:nvSpPr>
              <p:spPr bwMode="auto">
                <a:xfrm>
                  <a:off x="9502774" y="2573338"/>
                  <a:ext cx="50800" cy="57150"/>
                </a:xfrm>
                <a:custGeom>
                  <a:avLst/>
                  <a:gdLst>
                    <a:gd name="T0" fmla="*/ 25 w 25"/>
                    <a:gd name="T1" fmla="*/ 0 h 28"/>
                    <a:gd name="T2" fmla="*/ 24 w 25"/>
                    <a:gd name="T3" fmla="*/ 21 h 28"/>
                    <a:gd name="T4" fmla="*/ 17 w 25"/>
                    <a:gd name="T5" fmla="*/ 28 h 28"/>
                    <a:gd name="T6" fmla="*/ 5 w 25"/>
                    <a:gd name="T7" fmla="*/ 28 h 28"/>
                    <a:gd name="T8" fmla="*/ 3 w 25"/>
                    <a:gd name="T9" fmla="*/ 22 h 28"/>
                    <a:gd name="T10" fmla="*/ 25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25" y="0"/>
                      </a:moveTo>
                      <a:cubicBezTo>
                        <a:pt x="24" y="21"/>
                        <a:pt x="24" y="21"/>
                        <a:pt x="24" y="21"/>
                      </a:cubicBezTo>
                      <a:cubicBezTo>
                        <a:pt x="24" y="25"/>
                        <a:pt x="21" y="28"/>
                        <a:pt x="17" y="28"/>
                      </a:cubicBezTo>
                      <a:cubicBezTo>
                        <a:pt x="5" y="28"/>
                        <a:pt x="5" y="28"/>
                        <a:pt x="5" y="28"/>
                      </a:cubicBezTo>
                      <a:cubicBezTo>
                        <a:pt x="1" y="28"/>
                        <a:pt x="0" y="25"/>
                        <a:pt x="3" y="22"/>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0" name="Freeform 34">
                  <a:extLst>
                    <a:ext uri="{FF2B5EF4-FFF2-40B4-BE49-F238E27FC236}">
                      <a16:creationId xmlns:a16="http://schemas.microsoft.com/office/drawing/2014/main" id="{7A0B0400-6089-48B8-91E7-AA19B9AFCD6C}"/>
                    </a:ext>
                  </a:extLst>
                </p:cNvPr>
                <p:cNvSpPr>
                  <a:spLocks/>
                </p:cNvSpPr>
                <p:nvPr/>
              </p:nvSpPr>
              <p:spPr bwMode="auto">
                <a:xfrm>
                  <a:off x="9447212" y="2630488"/>
                  <a:ext cx="49212" cy="60325"/>
                </a:xfrm>
                <a:custGeom>
                  <a:avLst/>
                  <a:gdLst>
                    <a:gd name="T0" fmla="*/ 24 w 24"/>
                    <a:gd name="T1" fmla="*/ 0 h 29"/>
                    <a:gd name="T2" fmla="*/ 24 w 24"/>
                    <a:gd name="T3" fmla="*/ 22 h 29"/>
                    <a:gd name="T4" fmla="*/ 16 w 24"/>
                    <a:gd name="T5" fmla="*/ 29 h 29"/>
                    <a:gd name="T6" fmla="*/ 5 w 24"/>
                    <a:gd name="T7" fmla="*/ 28 h 29"/>
                    <a:gd name="T8" fmla="*/ 3 w 24"/>
                    <a:gd name="T9" fmla="*/ 23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1" name="Freeform 35">
                  <a:extLst>
                    <a:ext uri="{FF2B5EF4-FFF2-40B4-BE49-F238E27FC236}">
                      <a16:creationId xmlns:a16="http://schemas.microsoft.com/office/drawing/2014/main" id="{134B0F4D-1665-4347-8A0A-928841D6D083}"/>
                    </a:ext>
                  </a:extLst>
                </p:cNvPr>
                <p:cNvSpPr>
                  <a:spLocks/>
                </p:cNvSpPr>
                <p:nvPr/>
              </p:nvSpPr>
              <p:spPr bwMode="auto">
                <a:xfrm>
                  <a:off x="9390062" y="2690813"/>
                  <a:ext cx="50800" cy="57150"/>
                </a:xfrm>
                <a:custGeom>
                  <a:avLst/>
                  <a:gdLst>
                    <a:gd name="T0" fmla="*/ 25 w 25"/>
                    <a:gd name="T1" fmla="*/ 0 h 28"/>
                    <a:gd name="T2" fmla="*/ 24 w 25"/>
                    <a:gd name="T3" fmla="*/ 21 h 28"/>
                    <a:gd name="T4" fmla="*/ 17 w 25"/>
                    <a:gd name="T5" fmla="*/ 28 h 28"/>
                    <a:gd name="T6" fmla="*/ 5 w 25"/>
                    <a:gd name="T7" fmla="*/ 28 h 28"/>
                    <a:gd name="T8" fmla="*/ 3 w 25"/>
                    <a:gd name="T9" fmla="*/ 22 h 28"/>
                    <a:gd name="T10" fmla="*/ 25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25" y="0"/>
                      </a:moveTo>
                      <a:cubicBezTo>
                        <a:pt x="24" y="21"/>
                        <a:pt x="24" y="21"/>
                        <a:pt x="24" y="21"/>
                      </a:cubicBezTo>
                      <a:cubicBezTo>
                        <a:pt x="24" y="25"/>
                        <a:pt x="21" y="28"/>
                        <a:pt x="17" y="28"/>
                      </a:cubicBezTo>
                      <a:cubicBezTo>
                        <a:pt x="5" y="28"/>
                        <a:pt x="5" y="28"/>
                        <a:pt x="5" y="28"/>
                      </a:cubicBezTo>
                      <a:cubicBezTo>
                        <a:pt x="1" y="28"/>
                        <a:pt x="0" y="25"/>
                        <a:pt x="3" y="22"/>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2" name="Freeform 36">
                  <a:extLst>
                    <a:ext uri="{FF2B5EF4-FFF2-40B4-BE49-F238E27FC236}">
                      <a16:creationId xmlns:a16="http://schemas.microsoft.com/office/drawing/2014/main" id="{E197AEC4-6270-4F3E-859F-A780CAB80402}"/>
                    </a:ext>
                  </a:extLst>
                </p:cNvPr>
                <p:cNvSpPr>
                  <a:spLocks/>
                </p:cNvSpPr>
                <p:nvPr/>
              </p:nvSpPr>
              <p:spPr bwMode="auto">
                <a:xfrm>
                  <a:off x="9334499" y="2747963"/>
                  <a:ext cx="49212" cy="58737"/>
                </a:xfrm>
                <a:custGeom>
                  <a:avLst/>
                  <a:gdLst>
                    <a:gd name="T0" fmla="*/ 24 w 24"/>
                    <a:gd name="T1" fmla="*/ 0 h 29"/>
                    <a:gd name="T2" fmla="*/ 24 w 24"/>
                    <a:gd name="T3" fmla="*/ 22 h 29"/>
                    <a:gd name="T4" fmla="*/ 16 w 24"/>
                    <a:gd name="T5" fmla="*/ 29 h 29"/>
                    <a:gd name="T6" fmla="*/ 5 w 24"/>
                    <a:gd name="T7" fmla="*/ 28 h 29"/>
                    <a:gd name="T8" fmla="*/ 3 w 24"/>
                    <a:gd name="T9" fmla="*/ 23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4" y="22"/>
                        <a:pt x="24" y="22"/>
                        <a:pt x="24" y="22"/>
                      </a:cubicBezTo>
                      <a:cubicBezTo>
                        <a:pt x="24" y="26"/>
                        <a:pt x="20" y="29"/>
                        <a:pt x="16" y="29"/>
                      </a:cubicBezTo>
                      <a:cubicBezTo>
                        <a:pt x="5" y="28"/>
                        <a:pt x="5" y="28"/>
                        <a:pt x="5" y="28"/>
                      </a:cubicBezTo>
                      <a:cubicBezTo>
                        <a:pt x="1" y="28"/>
                        <a:pt x="0" y="25"/>
                        <a:pt x="3" y="23"/>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3" name="Freeform 37">
                  <a:extLst>
                    <a:ext uri="{FF2B5EF4-FFF2-40B4-BE49-F238E27FC236}">
                      <a16:creationId xmlns:a16="http://schemas.microsoft.com/office/drawing/2014/main" id="{82C08D6B-80DE-4E97-8AD4-B37615508754}"/>
                    </a:ext>
                  </a:extLst>
                </p:cNvPr>
                <p:cNvSpPr>
                  <a:spLocks/>
                </p:cNvSpPr>
                <p:nvPr/>
              </p:nvSpPr>
              <p:spPr bwMode="auto">
                <a:xfrm>
                  <a:off x="9277349" y="2805113"/>
                  <a:ext cx="50800" cy="58737"/>
                </a:xfrm>
                <a:custGeom>
                  <a:avLst/>
                  <a:gdLst>
                    <a:gd name="T0" fmla="*/ 25 w 25"/>
                    <a:gd name="T1" fmla="*/ 1 h 29"/>
                    <a:gd name="T2" fmla="*/ 24 w 25"/>
                    <a:gd name="T3" fmla="*/ 22 h 29"/>
                    <a:gd name="T4" fmla="*/ 17 w 25"/>
                    <a:gd name="T5" fmla="*/ 29 h 29"/>
                    <a:gd name="T6" fmla="*/ 5 w 25"/>
                    <a:gd name="T7" fmla="*/ 29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5" y="1"/>
                      </a:moveTo>
                      <a:cubicBezTo>
                        <a:pt x="24" y="22"/>
                        <a:pt x="24" y="22"/>
                        <a:pt x="24" y="22"/>
                      </a:cubicBezTo>
                      <a:cubicBezTo>
                        <a:pt x="24" y="26"/>
                        <a:pt x="21" y="29"/>
                        <a:pt x="17" y="29"/>
                      </a:cubicBezTo>
                      <a:cubicBezTo>
                        <a:pt x="5" y="29"/>
                        <a:pt x="5" y="29"/>
                        <a:pt x="5" y="29"/>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4" name="Freeform 38">
                  <a:extLst>
                    <a:ext uri="{FF2B5EF4-FFF2-40B4-BE49-F238E27FC236}">
                      <a16:creationId xmlns:a16="http://schemas.microsoft.com/office/drawing/2014/main" id="{7C7E0EC0-162E-466E-BED2-2E156ED91B6C}"/>
                    </a:ext>
                  </a:extLst>
                </p:cNvPr>
                <p:cNvSpPr>
                  <a:spLocks/>
                </p:cNvSpPr>
                <p:nvPr/>
              </p:nvSpPr>
              <p:spPr bwMode="auto">
                <a:xfrm>
                  <a:off x="9221787" y="2863850"/>
                  <a:ext cx="49212" cy="58737"/>
                </a:xfrm>
                <a:custGeom>
                  <a:avLst/>
                  <a:gdLst>
                    <a:gd name="T0" fmla="*/ 24 w 24"/>
                    <a:gd name="T1" fmla="*/ 0 h 29"/>
                    <a:gd name="T2" fmla="*/ 24 w 24"/>
                    <a:gd name="T3" fmla="*/ 22 h 29"/>
                    <a:gd name="T4" fmla="*/ 16 w 24"/>
                    <a:gd name="T5" fmla="*/ 29 h 29"/>
                    <a:gd name="T6" fmla="*/ 5 w 24"/>
                    <a:gd name="T7" fmla="*/ 28 h 29"/>
                    <a:gd name="T8" fmla="*/ 2 w 24"/>
                    <a:gd name="T9" fmla="*/ 23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4" y="22"/>
                        <a:pt x="24" y="22"/>
                        <a:pt x="24" y="22"/>
                      </a:cubicBezTo>
                      <a:cubicBezTo>
                        <a:pt x="23" y="26"/>
                        <a:pt x="20" y="29"/>
                        <a:pt x="16" y="29"/>
                      </a:cubicBezTo>
                      <a:cubicBezTo>
                        <a:pt x="5" y="28"/>
                        <a:pt x="5" y="28"/>
                        <a:pt x="5" y="28"/>
                      </a:cubicBezTo>
                      <a:cubicBezTo>
                        <a:pt x="1" y="28"/>
                        <a:pt x="0" y="25"/>
                        <a:pt x="2" y="23"/>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5" name="Freeform 39">
                  <a:extLst>
                    <a:ext uri="{FF2B5EF4-FFF2-40B4-BE49-F238E27FC236}">
                      <a16:creationId xmlns:a16="http://schemas.microsoft.com/office/drawing/2014/main" id="{E505EF47-FA28-4D5A-A8BE-304F9990DC41}"/>
                    </a:ext>
                  </a:extLst>
                </p:cNvPr>
                <p:cNvSpPr>
                  <a:spLocks/>
                </p:cNvSpPr>
                <p:nvPr/>
              </p:nvSpPr>
              <p:spPr bwMode="auto">
                <a:xfrm>
                  <a:off x="9164637" y="2921000"/>
                  <a:ext cx="50800" cy="58737"/>
                </a:xfrm>
                <a:custGeom>
                  <a:avLst/>
                  <a:gdLst>
                    <a:gd name="T0" fmla="*/ 24 w 25"/>
                    <a:gd name="T1" fmla="*/ 1 h 29"/>
                    <a:gd name="T2" fmla="*/ 24 w 25"/>
                    <a:gd name="T3" fmla="*/ 22 h 29"/>
                    <a:gd name="T4" fmla="*/ 17 w 25"/>
                    <a:gd name="T5" fmla="*/ 29 h 29"/>
                    <a:gd name="T6" fmla="*/ 5 w 25"/>
                    <a:gd name="T7" fmla="*/ 29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1"/>
                      </a:moveTo>
                      <a:cubicBezTo>
                        <a:pt x="24" y="22"/>
                        <a:pt x="24" y="22"/>
                        <a:pt x="24" y="22"/>
                      </a:cubicBezTo>
                      <a:cubicBezTo>
                        <a:pt x="24" y="26"/>
                        <a:pt x="21" y="29"/>
                        <a:pt x="17" y="29"/>
                      </a:cubicBezTo>
                      <a:cubicBezTo>
                        <a:pt x="5" y="29"/>
                        <a:pt x="5" y="29"/>
                        <a:pt x="5" y="29"/>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6" name="Freeform 40">
                  <a:extLst>
                    <a:ext uri="{FF2B5EF4-FFF2-40B4-BE49-F238E27FC236}">
                      <a16:creationId xmlns:a16="http://schemas.microsoft.com/office/drawing/2014/main" id="{1E2891A6-C9E4-414C-9FBD-EAB36A287B05}"/>
                    </a:ext>
                  </a:extLst>
                </p:cNvPr>
                <p:cNvSpPr>
                  <a:spLocks/>
                </p:cNvSpPr>
                <p:nvPr/>
              </p:nvSpPr>
              <p:spPr bwMode="auto">
                <a:xfrm>
                  <a:off x="9110662" y="2979738"/>
                  <a:ext cx="47625" cy="58737"/>
                </a:xfrm>
                <a:custGeom>
                  <a:avLst/>
                  <a:gdLst>
                    <a:gd name="T0" fmla="*/ 24 w 24"/>
                    <a:gd name="T1" fmla="*/ 0 h 29"/>
                    <a:gd name="T2" fmla="*/ 23 w 24"/>
                    <a:gd name="T3" fmla="*/ 22 h 29"/>
                    <a:gd name="T4" fmla="*/ 16 w 24"/>
                    <a:gd name="T5" fmla="*/ 29 h 29"/>
                    <a:gd name="T6" fmla="*/ 5 w 24"/>
                    <a:gd name="T7" fmla="*/ 28 h 29"/>
                    <a:gd name="T8" fmla="*/ 2 w 24"/>
                    <a:gd name="T9" fmla="*/ 22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3" y="22"/>
                        <a:pt x="23" y="22"/>
                        <a:pt x="23" y="22"/>
                      </a:cubicBezTo>
                      <a:cubicBezTo>
                        <a:pt x="23" y="26"/>
                        <a:pt x="20" y="29"/>
                        <a:pt x="16" y="29"/>
                      </a:cubicBezTo>
                      <a:cubicBezTo>
                        <a:pt x="5" y="28"/>
                        <a:pt x="5" y="28"/>
                        <a:pt x="5" y="28"/>
                      </a:cubicBezTo>
                      <a:cubicBezTo>
                        <a:pt x="1" y="28"/>
                        <a:pt x="0" y="25"/>
                        <a:pt x="2" y="22"/>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7" name="Freeform 41">
                  <a:extLst>
                    <a:ext uri="{FF2B5EF4-FFF2-40B4-BE49-F238E27FC236}">
                      <a16:creationId xmlns:a16="http://schemas.microsoft.com/office/drawing/2014/main" id="{5FC767D9-7555-4ADE-B08A-F49E1A35CA18}"/>
                    </a:ext>
                  </a:extLst>
                </p:cNvPr>
                <p:cNvSpPr>
                  <a:spLocks/>
                </p:cNvSpPr>
                <p:nvPr/>
              </p:nvSpPr>
              <p:spPr bwMode="auto">
                <a:xfrm>
                  <a:off x="9053512" y="3036888"/>
                  <a:ext cx="50800" cy="58737"/>
                </a:xfrm>
                <a:custGeom>
                  <a:avLst/>
                  <a:gdLst>
                    <a:gd name="T0" fmla="*/ 24 w 25"/>
                    <a:gd name="T1" fmla="*/ 1 h 29"/>
                    <a:gd name="T2" fmla="*/ 24 w 25"/>
                    <a:gd name="T3" fmla="*/ 22 h 29"/>
                    <a:gd name="T4" fmla="*/ 16 w 25"/>
                    <a:gd name="T5" fmla="*/ 29 h 29"/>
                    <a:gd name="T6" fmla="*/ 5 w 25"/>
                    <a:gd name="T7" fmla="*/ 29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1"/>
                      </a:moveTo>
                      <a:cubicBezTo>
                        <a:pt x="24" y="22"/>
                        <a:pt x="24" y="22"/>
                        <a:pt x="24" y="22"/>
                      </a:cubicBezTo>
                      <a:cubicBezTo>
                        <a:pt x="24" y="26"/>
                        <a:pt x="21" y="29"/>
                        <a:pt x="16" y="29"/>
                      </a:cubicBezTo>
                      <a:cubicBezTo>
                        <a:pt x="5" y="29"/>
                        <a:pt x="5" y="29"/>
                        <a:pt x="5" y="29"/>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8" name="Freeform 42">
                  <a:extLst>
                    <a:ext uri="{FF2B5EF4-FFF2-40B4-BE49-F238E27FC236}">
                      <a16:creationId xmlns:a16="http://schemas.microsoft.com/office/drawing/2014/main" id="{E69394FA-0B27-4020-93A7-8BEE13501179}"/>
                    </a:ext>
                  </a:extLst>
                </p:cNvPr>
                <p:cNvSpPr>
                  <a:spLocks/>
                </p:cNvSpPr>
                <p:nvPr/>
              </p:nvSpPr>
              <p:spPr bwMode="auto">
                <a:xfrm>
                  <a:off x="8997949" y="3095625"/>
                  <a:ext cx="49212" cy="60325"/>
                </a:xfrm>
                <a:custGeom>
                  <a:avLst/>
                  <a:gdLst>
                    <a:gd name="T0" fmla="*/ 24 w 24"/>
                    <a:gd name="T1" fmla="*/ 0 h 29"/>
                    <a:gd name="T2" fmla="*/ 23 w 24"/>
                    <a:gd name="T3" fmla="*/ 22 h 29"/>
                    <a:gd name="T4" fmla="*/ 16 w 24"/>
                    <a:gd name="T5" fmla="*/ 29 h 29"/>
                    <a:gd name="T6" fmla="*/ 5 w 24"/>
                    <a:gd name="T7" fmla="*/ 28 h 29"/>
                    <a:gd name="T8" fmla="*/ 2 w 24"/>
                    <a:gd name="T9" fmla="*/ 22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3" y="22"/>
                        <a:pt x="23" y="22"/>
                        <a:pt x="23" y="22"/>
                      </a:cubicBezTo>
                      <a:cubicBezTo>
                        <a:pt x="23" y="26"/>
                        <a:pt x="20" y="29"/>
                        <a:pt x="16" y="29"/>
                      </a:cubicBezTo>
                      <a:cubicBezTo>
                        <a:pt x="5" y="28"/>
                        <a:pt x="5" y="28"/>
                        <a:pt x="5" y="28"/>
                      </a:cubicBezTo>
                      <a:cubicBezTo>
                        <a:pt x="1" y="28"/>
                        <a:pt x="0" y="25"/>
                        <a:pt x="2" y="22"/>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59" name="Freeform 43">
                  <a:extLst>
                    <a:ext uri="{FF2B5EF4-FFF2-40B4-BE49-F238E27FC236}">
                      <a16:creationId xmlns:a16="http://schemas.microsoft.com/office/drawing/2014/main" id="{AC2175C8-906D-467E-B7AF-86B9700DD88E}"/>
                    </a:ext>
                  </a:extLst>
                </p:cNvPr>
                <p:cNvSpPr>
                  <a:spLocks noEditPoints="1"/>
                </p:cNvSpPr>
                <p:nvPr/>
              </p:nvSpPr>
              <p:spPr bwMode="auto">
                <a:xfrm>
                  <a:off x="7907337" y="1290638"/>
                  <a:ext cx="449262" cy="449262"/>
                </a:xfrm>
                <a:custGeom>
                  <a:avLst/>
                  <a:gdLst>
                    <a:gd name="T0" fmla="*/ 108 w 220"/>
                    <a:gd name="T1" fmla="*/ 1 h 220"/>
                    <a:gd name="T2" fmla="*/ 1 w 220"/>
                    <a:gd name="T3" fmla="*/ 112 h 220"/>
                    <a:gd name="T4" fmla="*/ 112 w 220"/>
                    <a:gd name="T5" fmla="*/ 219 h 220"/>
                    <a:gd name="T6" fmla="*/ 219 w 220"/>
                    <a:gd name="T7" fmla="*/ 108 h 220"/>
                    <a:gd name="T8" fmla="*/ 108 w 220"/>
                    <a:gd name="T9" fmla="*/ 1 h 220"/>
                    <a:gd name="T10" fmla="*/ 112 w 220"/>
                    <a:gd name="T11" fmla="*/ 191 h 220"/>
                    <a:gd name="T12" fmla="*/ 29 w 220"/>
                    <a:gd name="T13" fmla="*/ 111 h 220"/>
                    <a:gd name="T14" fmla="*/ 109 w 220"/>
                    <a:gd name="T15" fmla="*/ 29 h 220"/>
                    <a:gd name="T16" fmla="*/ 191 w 220"/>
                    <a:gd name="T17" fmla="*/ 108 h 220"/>
                    <a:gd name="T18" fmla="*/ 112 w 220"/>
                    <a:gd name="T19" fmla="*/ 19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108" y="1"/>
                      </a:moveTo>
                      <a:cubicBezTo>
                        <a:pt x="48" y="2"/>
                        <a:pt x="0" y="52"/>
                        <a:pt x="1" y="112"/>
                      </a:cubicBezTo>
                      <a:cubicBezTo>
                        <a:pt x="2" y="172"/>
                        <a:pt x="52" y="220"/>
                        <a:pt x="112" y="219"/>
                      </a:cubicBezTo>
                      <a:cubicBezTo>
                        <a:pt x="172" y="218"/>
                        <a:pt x="220" y="168"/>
                        <a:pt x="219" y="108"/>
                      </a:cubicBezTo>
                      <a:cubicBezTo>
                        <a:pt x="218" y="48"/>
                        <a:pt x="168" y="0"/>
                        <a:pt x="108" y="1"/>
                      </a:cubicBezTo>
                      <a:close/>
                      <a:moveTo>
                        <a:pt x="112" y="191"/>
                      </a:moveTo>
                      <a:cubicBezTo>
                        <a:pt x="67" y="192"/>
                        <a:pt x="30" y="156"/>
                        <a:pt x="29" y="111"/>
                      </a:cubicBezTo>
                      <a:cubicBezTo>
                        <a:pt x="28" y="66"/>
                        <a:pt x="64" y="29"/>
                        <a:pt x="109" y="29"/>
                      </a:cubicBezTo>
                      <a:cubicBezTo>
                        <a:pt x="153" y="28"/>
                        <a:pt x="190" y="63"/>
                        <a:pt x="191" y="108"/>
                      </a:cubicBezTo>
                      <a:cubicBezTo>
                        <a:pt x="192" y="153"/>
                        <a:pt x="156" y="190"/>
                        <a:pt x="112" y="191"/>
                      </a:cubicBezTo>
                      <a:close/>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60" name="Freeform 50">
                  <a:extLst>
                    <a:ext uri="{FF2B5EF4-FFF2-40B4-BE49-F238E27FC236}">
                      <a16:creationId xmlns:a16="http://schemas.microsoft.com/office/drawing/2014/main" id="{75DF35FD-7D24-44CD-A22A-35A1DD9BC402}"/>
                    </a:ext>
                  </a:extLst>
                </p:cNvPr>
                <p:cNvSpPr>
                  <a:spLocks/>
                </p:cNvSpPr>
                <p:nvPr/>
              </p:nvSpPr>
              <p:spPr bwMode="auto">
                <a:xfrm>
                  <a:off x="8351837" y="1630363"/>
                  <a:ext cx="374650" cy="373062"/>
                </a:xfrm>
                <a:custGeom>
                  <a:avLst/>
                  <a:gdLst>
                    <a:gd name="T0" fmla="*/ 175 w 236"/>
                    <a:gd name="T1" fmla="*/ 73 h 235"/>
                    <a:gd name="T2" fmla="*/ 12 w 236"/>
                    <a:gd name="T3" fmla="*/ 235 h 235"/>
                    <a:gd name="T4" fmla="*/ 0 w 236"/>
                    <a:gd name="T5" fmla="*/ 223 h 235"/>
                    <a:gd name="T6" fmla="*/ 163 w 236"/>
                    <a:gd name="T7" fmla="*/ 61 h 235"/>
                    <a:gd name="T8" fmla="*/ 114 w 236"/>
                    <a:gd name="T9" fmla="*/ 11 h 235"/>
                    <a:gd name="T10" fmla="*/ 124 w 236"/>
                    <a:gd name="T11" fmla="*/ 0 h 235"/>
                    <a:gd name="T12" fmla="*/ 236 w 236"/>
                    <a:gd name="T13" fmla="*/ 111 h 235"/>
                    <a:gd name="T14" fmla="*/ 224 w 236"/>
                    <a:gd name="T15" fmla="*/ 123 h 235"/>
                    <a:gd name="T16" fmla="*/ 175 w 236"/>
                    <a:gd name="T17" fmla="*/ 7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35">
                      <a:moveTo>
                        <a:pt x="175" y="73"/>
                      </a:moveTo>
                      <a:lnTo>
                        <a:pt x="12" y="235"/>
                      </a:lnTo>
                      <a:lnTo>
                        <a:pt x="0" y="223"/>
                      </a:lnTo>
                      <a:lnTo>
                        <a:pt x="163" y="61"/>
                      </a:lnTo>
                      <a:lnTo>
                        <a:pt x="114" y="11"/>
                      </a:lnTo>
                      <a:lnTo>
                        <a:pt x="124" y="0"/>
                      </a:lnTo>
                      <a:lnTo>
                        <a:pt x="236" y="111"/>
                      </a:lnTo>
                      <a:lnTo>
                        <a:pt x="224" y="123"/>
                      </a:lnTo>
                      <a:lnTo>
                        <a:pt x="175"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61" name="Freeform 51">
                  <a:extLst>
                    <a:ext uri="{FF2B5EF4-FFF2-40B4-BE49-F238E27FC236}">
                      <a16:creationId xmlns:a16="http://schemas.microsoft.com/office/drawing/2014/main" id="{8AF74771-722E-41B9-9A63-D57073D2D196}"/>
                    </a:ext>
                  </a:extLst>
                </p:cNvPr>
                <p:cNvSpPr>
                  <a:spLocks noEditPoints="1"/>
                </p:cNvSpPr>
                <p:nvPr/>
              </p:nvSpPr>
              <p:spPr bwMode="auto">
                <a:xfrm>
                  <a:off x="8429625" y="1889125"/>
                  <a:ext cx="396875" cy="395287"/>
                </a:xfrm>
                <a:custGeom>
                  <a:avLst/>
                  <a:gdLst>
                    <a:gd name="T0" fmla="*/ 99 w 194"/>
                    <a:gd name="T1" fmla="*/ 184 h 194"/>
                    <a:gd name="T2" fmla="*/ 125 w 194"/>
                    <a:gd name="T3" fmla="*/ 126 h 194"/>
                    <a:gd name="T4" fmla="*/ 67 w 194"/>
                    <a:gd name="T5" fmla="*/ 68 h 194"/>
                    <a:gd name="T6" fmla="*/ 10 w 194"/>
                    <a:gd name="T7" fmla="*/ 94 h 194"/>
                    <a:gd name="T8" fmla="*/ 0 w 194"/>
                    <a:gd name="T9" fmla="*/ 84 h 194"/>
                    <a:gd name="T10" fmla="*/ 185 w 194"/>
                    <a:gd name="T11" fmla="*/ 0 h 194"/>
                    <a:gd name="T12" fmla="*/ 194 w 194"/>
                    <a:gd name="T13" fmla="*/ 9 h 194"/>
                    <a:gd name="T14" fmla="*/ 109 w 194"/>
                    <a:gd name="T15" fmla="*/ 194 h 194"/>
                    <a:gd name="T16" fmla="*/ 99 w 194"/>
                    <a:gd name="T17" fmla="*/ 184 h 194"/>
                    <a:gd name="T18" fmla="*/ 170 w 194"/>
                    <a:gd name="T19" fmla="*/ 30 h 194"/>
                    <a:gd name="T20" fmla="*/ 174 w 194"/>
                    <a:gd name="T21" fmla="*/ 22 h 194"/>
                    <a:gd name="T22" fmla="*/ 177 w 194"/>
                    <a:gd name="T23" fmla="*/ 16 h 194"/>
                    <a:gd name="T24" fmla="*/ 177 w 194"/>
                    <a:gd name="T25" fmla="*/ 16 h 194"/>
                    <a:gd name="T26" fmla="*/ 164 w 194"/>
                    <a:gd name="T27" fmla="*/ 23 h 194"/>
                    <a:gd name="T28" fmla="*/ 79 w 194"/>
                    <a:gd name="T29" fmla="*/ 63 h 194"/>
                    <a:gd name="T30" fmla="*/ 131 w 194"/>
                    <a:gd name="T31" fmla="*/ 115 h 194"/>
                    <a:gd name="T32" fmla="*/ 170 w 194"/>
                    <a:gd name="T33" fmla="*/ 3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4" h="194">
                      <a:moveTo>
                        <a:pt x="99" y="184"/>
                      </a:moveTo>
                      <a:cubicBezTo>
                        <a:pt x="125" y="126"/>
                        <a:pt x="125" y="126"/>
                        <a:pt x="125" y="126"/>
                      </a:cubicBezTo>
                      <a:cubicBezTo>
                        <a:pt x="67" y="68"/>
                        <a:pt x="67" y="68"/>
                        <a:pt x="67" y="68"/>
                      </a:cubicBezTo>
                      <a:cubicBezTo>
                        <a:pt x="10" y="94"/>
                        <a:pt x="10" y="94"/>
                        <a:pt x="10" y="94"/>
                      </a:cubicBezTo>
                      <a:cubicBezTo>
                        <a:pt x="0" y="84"/>
                        <a:pt x="0" y="84"/>
                        <a:pt x="0" y="84"/>
                      </a:cubicBezTo>
                      <a:cubicBezTo>
                        <a:pt x="185" y="0"/>
                        <a:pt x="185" y="0"/>
                        <a:pt x="185" y="0"/>
                      </a:cubicBezTo>
                      <a:cubicBezTo>
                        <a:pt x="194" y="9"/>
                        <a:pt x="194" y="9"/>
                        <a:pt x="194" y="9"/>
                      </a:cubicBezTo>
                      <a:cubicBezTo>
                        <a:pt x="109" y="194"/>
                        <a:pt x="109" y="194"/>
                        <a:pt x="109" y="194"/>
                      </a:cubicBezTo>
                      <a:lnTo>
                        <a:pt x="99" y="184"/>
                      </a:lnTo>
                      <a:close/>
                      <a:moveTo>
                        <a:pt x="170" y="30"/>
                      </a:moveTo>
                      <a:cubicBezTo>
                        <a:pt x="171" y="27"/>
                        <a:pt x="173" y="25"/>
                        <a:pt x="174" y="22"/>
                      </a:cubicBezTo>
                      <a:cubicBezTo>
                        <a:pt x="175" y="20"/>
                        <a:pt x="176" y="18"/>
                        <a:pt x="177" y="16"/>
                      </a:cubicBezTo>
                      <a:cubicBezTo>
                        <a:pt x="177" y="16"/>
                        <a:pt x="177" y="16"/>
                        <a:pt x="177" y="16"/>
                      </a:cubicBezTo>
                      <a:cubicBezTo>
                        <a:pt x="172" y="19"/>
                        <a:pt x="167" y="21"/>
                        <a:pt x="164" y="23"/>
                      </a:cubicBezTo>
                      <a:cubicBezTo>
                        <a:pt x="79" y="63"/>
                        <a:pt x="79" y="63"/>
                        <a:pt x="79" y="63"/>
                      </a:cubicBezTo>
                      <a:cubicBezTo>
                        <a:pt x="131" y="115"/>
                        <a:pt x="131" y="115"/>
                        <a:pt x="131" y="115"/>
                      </a:cubicBezTo>
                      <a:lnTo>
                        <a:pt x="17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62" name="Freeform 52">
                  <a:extLst>
                    <a:ext uri="{FF2B5EF4-FFF2-40B4-BE49-F238E27FC236}">
                      <a16:creationId xmlns:a16="http://schemas.microsoft.com/office/drawing/2014/main" id="{6093D0D4-E881-4126-8B8B-B679A8C143EA}"/>
                    </a:ext>
                  </a:extLst>
                </p:cNvPr>
                <p:cNvSpPr>
                  <a:spLocks/>
                </p:cNvSpPr>
                <p:nvPr/>
              </p:nvSpPr>
              <p:spPr bwMode="auto">
                <a:xfrm>
                  <a:off x="8742362" y="2105025"/>
                  <a:ext cx="406400" cy="396875"/>
                </a:xfrm>
                <a:custGeom>
                  <a:avLst/>
                  <a:gdLst>
                    <a:gd name="T0" fmla="*/ 82 w 199"/>
                    <a:gd name="T1" fmla="*/ 195 h 195"/>
                    <a:gd name="T2" fmla="*/ 27 w 199"/>
                    <a:gd name="T3" fmla="*/ 164 h 195"/>
                    <a:gd name="T4" fmla="*/ 1 w 199"/>
                    <a:gd name="T5" fmla="*/ 101 h 195"/>
                    <a:gd name="T6" fmla="*/ 34 w 199"/>
                    <a:gd name="T7" fmla="*/ 35 h 195"/>
                    <a:gd name="T8" fmla="*/ 103 w 199"/>
                    <a:gd name="T9" fmla="*/ 2 h 195"/>
                    <a:gd name="T10" fmla="*/ 172 w 199"/>
                    <a:gd name="T11" fmla="*/ 30 h 195"/>
                    <a:gd name="T12" fmla="*/ 199 w 199"/>
                    <a:gd name="T13" fmla="*/ 72 h 195"/>
                    <a:gd name="T14" fmla="*/ 189 w 199"/>
                    <a:gd name="T15" fmla="*/ 82 h 195"/>
                    <a:gd name="T16" fmla="*/ 162 w 199"/>
                    <a:gd name="T17" fmla="*/ 38 h 195"/>
                    <a:gd name="T18" fmla="*/ 104 w 199"/>
                    <a:gd name="T19" fmla="*/ 14 h 195"/>
                    <a:gd name="T20" fmla="*/ 44 w 199"/>
                    <a:gd name="T21" fmla="*/ 43 h 195"/>
                    <a:gd name="T22" fmla="*/ 14 w 199"/>
                    <a:gd name="T23" fmla="*/ 102 h 195"/>
                    <a:gd name="T24" fmla="*/ 37 w 199"/>
                    <a:gd name="T25" fmla="*/ 157 h 195"/>
                    <a:gd name="T26" fmla="*/ 77 w 199"/>
                    <a:gd name="T27" fmla="*/ 181 h 195"/>
                    <a:gd name="T28" fmla="*/ 122 w 199"/>
                    <a:gd name="T29" fmla="*/ 137 h 195"/>
                    <a:gd name="T30" fmla="*/ 90 w 199"/>
                    <a:gd name="T31" fmla="*/ 105 h 195"/>
                    <a:gd name="T32" fmla="*/ 98 w 199"/>
                    <a:gd name="T33" fmla="*/ 96 h 195"/>
                    <a:gd name="T34" fmla="*/ 139 w 199"/>
                    <a:gd name="T35" fmla="*/ 137 h 195"/>
                    <a:gd name="T36" fmla="*/ 82 w 199"/>
                    <a:gd name="T37" fmla="*/ 19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9" h="195">
                      <a:moveTo>
                        <a:pt x="82" y="195"/>
                      </a:moveTo>
                      <a:cubicBezTo>
                        <a:pt x="60" y="189"/>
                        <a:pt x="42" y="178"/>
                        <a:pt x="27" y="164"/>
                      </a:cubicBezTo>
                      <a:cubicBezTo>
                        <a:pt x="9" y="145"/>
                        <a:pt x="0" y="124"/>
                        <a:pt x="1" y="101"/>
                      </a:cubicBezTo>
                      <a:cubicBezTo>
                        <a:pt x="3" y="77"/>
                        <a:pt x="13" y="55"/>
                        <a:pt x="34" y="35"/>
                      </a:cubicBezTo>
                      <a:cubicBezTo>
                        <a:pt x="54" y="14"/>
                        <a:pt x="77" y="3"/>
                        <a:pt x="103" y="2"/>
                      </a:cubicBezTo>
                      <a:cubicBezTo>
                        <a:pt x="129" y="0"/>
                        <a:pt x="152" y="10"/>
                        <a:pt x="172" y="30"/>
                      </a:cubicBezTo>
                      <a:cubicBezTo>
                        <a:pt x="184" y="42"/>
                        <a:pt x="193" y="56"/>
                        <a:pt x="199" y="72"/>
                      </a:cubicBezTo>
                      <a:cubicBezTo>
                        <a:pt x="189" y="82"/>
                        <a:pt x="189" y="82"/>
                        <a:pt x="189" y="82"/>
                      </a:cubicBezTo>
                      <a:cubicBezTo>
                        <a:pt x="183" y="64"/>
                        <a:pt x="174" y="49"/>
                        <a:pt x="162" y="38"/>
                      </a:cubicBezTo>
                      <a:cubicBezTo>
                        <a:pt x="146" y="21"/>
                        <a:pt x="126" y="13"/>
                        <a:pt x="104" y="14"/>
                      </a:cubicBezTo>
                      <a:cubicBezTo>
                        <a:pt x="82" y="15"/>
                        <a:pt x="62" y="25"/>
                        <a:pt x="44" y="43"/>
                      </a:cubicBezTo>
                      <a:cubicBezTo>
                        <a:pt x="26" y="62"/>
                        <a:pt x="16" y="81"/>
                        <a:pt x="14" y="102"/>
                      </a:cubicBezTo>
                      <a:cubicBezTo>
                        <a:pt x="13" y="122"/>
                        <a:pt x="21" y="140"/>
                        <a:pt x="37" y="157"/>
                      </a:cubicBezTo>
                      <a:cubicBezTo>
                        <a:pt x="50" y="169"/>
                        <a:pt x="63" y="177"/>
                        <a:pt x="77" y="181"/>
                      </a:cubicBezTo>
                      <a:cubicBezTo>
                        <a:pt x="122" y="137"/>
                        <a:pt x="122" y="137"/>
                        <a:pt x="122" y="137"/>
                      </a:cubicBezTo>
                      <a:cubicBezTo>
                        <a:pt x="90" y="105"/>
                        <a:pt x="90" y="105"/>
                        <a:pt x="90" y="105"/>
                      </a:cubicBezTo>
                      <a:cubicBezTo>
                        <a:pt x="98" y="96"/>
                        <a:pt x="98" y="96"/>
                        <a:pt x="98" y="96"/>
                      </a:cubicBezTo>
                      <a:cubicBezTo>
                        <a:pt x="139" y="137"/>
                        <a:pt x="139" y="137"/>
                        <a:pt x="139" y="137"/>
                      </a:cubicBezTo>
                      <a:lnTo>
                        <a:pt x="82" y="1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63" name="Freeform 53">
                  <a:extLst>
                    <a:ext uri="{FF2B5EF4-FFF2-40B4-BE49-F238E27FC236}">
                      <a16:creationId xmlns:a16="http://schemas.microsoft.com/office/drawing/2014/main" id="{28506E58-DE53-4C84-980E-352CDA1E0E01}"/>
                    </a:ext>
                  </a:extLst>
                </p:cNvPr>
                <p:cNvSpPr>
                  <a:spLocks/>
                </p:cNvSpPr>
                <p:nvPr/>
              </p:nvSpPr>
              <p:spPr bwMode="auto">
                <a:xfrm>
                  <a:off x="8955087" y="2339975"/>
                  <a:ext cx="393700" cy="346075"/>
                </a:xfrm>
                <a:custGeom>
                  <a:avLst/>
                  <a:gdLst>
                    <a:gd name="T0" fmla="*/ 0 w 193"/>
                    <a:gd name="T1" fmla="*/ 111 h 170"/>
                    <a:gd name="T2" fmla="*/ 11 w 193"/>
                    <a:gd name="T3" fmla="*/ 101 h 170"/>
                    <a:gd name="T4" fmla="*/ 31 w 193"/>
                    <a:gd name="T5" fmla="*/ 139 h 170"/>
                    <a:gd name="T6" fmla="*/ 61 w 193"/>
                    <a:gd name="T7" fmla="*/ 157 h 170"/>
                    <a:gd name="T8" fmla="*/ 88 w 193"/>
                    <a:gd name="T9" fmla="*/ 147 h 170"/>
                    <a:gd name="T10" fmla="*/ 99 w 193"/>
                    <a:gd name="T11" fmla="*/ 125 h 170"/>
                    <a:gd name="T12" fmla="*/ 92 w 193"/>
                    <a:gd name="T13" fmla="*/ 84 h 170"/>
                    <a:gd name="T14" fmla="*/ 86 w 193"/>
                    <a:gd name="T15" fmla="*/ 38 h 170"/>
                    <a:gd name="T16" fmla="*/ 99 w 193"/>
                    <a:gd name="T17" fmla="*/ 14 h 170"/>
                    <a:gd name="T18" fmla="*/ 134 w 193"/>
                    <a:gd name="T19" fmla="*/ 1 h 170"/>
                    <a:gd name="T20" fmla="*/ 174 w 193"/>
                    <a:gd name="T21" fmla="*/ 21 h 170"/>
                    <a:gd name="T22" fmla="*/ 193 w 193"/>
                    <a:gd name="T23" fmla="*/ 49 h 170"/>
                    <a:gd name="T24" fmla="*/ 184 w 193"/>
                    <a:gd name="T25" fmla="*/ 59 h 170"/>
                    <a:gd name="T26" fmla="*/ 164 w 193"/>
                    <a:gd name="T27" fmla="*/ 28 h 170"/>
                    <a:gd name="T28" fmla="*/ 135 w 193"/>
                    <a:gd name="T29" fmla="*/ 13 h 170"/>
                    <a:gd name="T30" fmla="*/ 110 w 193"/>
                    <a:gd name="T31" fmla="*/ 23 h 170"/>
                    <a:gd name="T32" fmla="*/ 99 w 193"/>
                    <a:gd name="T33" fmla="*/ 45 h 170"/>
                    <a:gd name="T34" fmla="*/ 106 w 193"/>
                    <a:gd name="T35" fmla="*/ 85 h 170"/>
                    <a:gd name="T36" fmla="*/ 112 w 193"/>
                    <a:gd name="T37" fmla="*/ 129 h 170"/>
                    <a:gd name="T38" fmla="*/ 99 w 193"/>
                    <a:gd name="T39" fmla="*/ 155 h 170"/>
                    <a:gd name="T40" fmla="*/ 63 w 193"/>
                    <a:gd name="T41" fmla="*/ 169 h 170"/>
                    <a:gd name="T42" fmla="*/ 23 w 193"/>
                    <a:gd name="T43" fmla="*/ 148 h 170"/>
                    <a:gd name="T44" fmla="*/ 9 w 193"/>
                    <a:gd name="T45" fmla="*/ 130 h 170"/>
                    <a:gd name="T46" fmla="*/ 0 w 193"/>
                    <a:gd name="T47"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3" h="170">
                      <a:moveTo>
                        <a:pt x="0" y="111"/>
                      </a:moveTo>
                      <a:cubicBezTo>
                        <a:pt x="11" y="101"/>
                        <a:pt x="11" y="101"/>
                        <a:pt x="11" y="101"/>
                      </a:cubicBezTo>
                      <a:cubicBezTo>
                        <a:pt x="14" y="117"/>
                        <a:pt x="21" y="129"/>
                        <a:pt x="31" y="139"/>
                      </a:cubicBezTo>
                      <a:cubicBezTo>
                        <a:pt x="41" y="150"/>
                        <a:pt x="51" y="156"/>
                        <a:pt x="61" y="157"/>
                      </a:cubicBezTo>
                      <a:cubicBezTo>
                        <a:pt x="71" y="158"/>
                        <a:pt x="80" y="154"/>
                        <a:pt x="88" y="147"/>
                      </a:cubicBezTo>
                      <a:cubicBezTo>
                        <a:pt x="94" y="140"/>
                        <a:pt x="98" y="132"/>
                        <a:pt x="99" y="125"/>
                      </a:cubicBezTo>
                      <a:cubicBezTo>
                        <a:pt x="99" y="117"/>
                        <a:pt x="97" y="103"/>
                        <a:pt x="92" y="84"/>
                      </a:cubicBezTo>
                      <a:cubicBezTo>
                        <a:pt x="86" y="63"/>
                        <a:pt x="84" y="47"/>
                        <a:pt x="86" y="38"/>
                      </a:cubicBezTo>
                      <a:cubicBezTo>
                        <a:pt x="87" y="29"/>
                        <a:pt x="92" y="21"/>
                        <a:pt x="99" y="14"/>
                      </a:cubicBezTo>
                      <a:cubicBezTo>
                        <a:pt x="108" y="5"/>
                        <a:pt x="120" y="0"/>
                        <a:pt x="134" y="1"/>
                      </a:cubicBezTo>
                      <a:cubicBezTo>
                        <a:pt x="148" y="2"/>
                        <a:pt x="161" y="9"/>
                        <a:pt x="174" y="21"/>
                      </a:cubicBezTo>
                      <a:cubicBezTo>
                        <a:pt x="182" y="29"/>
                        <a:pt x="188" y="38"/>
                        <a:pt x="193" y="49"/>
                      </a:cubicBezTo>
                      <a:cubicBezTo>
                        <a:pt x="184" y="59"/>
                        <a:pt x="184" y="59"/>
                        <a:pt x="184" y="59"/>
                      </a:cubicBezTo>
                      <a:cubicBezTo>
                        <a:pt x="179" y="47"/>
                        <a:pt x="173" y="37"/>
                        <a:pt x="164" y="28"/>
                      </a:cubicBezTo>
                      <a:cubicBezTo>
                        <a:pt x="155" y="19"/>
                        <a:pt x="145" y="14"/>
                        <a:pt x="135" y="13"/>
                      </a:cubicBezTo>
                      <a:cubicBezTo>
                        <a:pt x="125" y="13"/>
                        <a:pt x="117" y="16"/>
                        <a:pt x="110" y="23"/>
                      </a:cubicBezTo>
                      <a:cubicBezTo>
                        <a:pt x="103" y="30"/>
                        <a:pt x="99" y="37"/>
                        <a:pt x="99" y="45"/>
                      </a:cubicBezTo>
                      <a:cubicBezTo>
                        <a:pt x="98" y="53"/>
                        <a:pt x="100" y="66"/>
                        <a:pt x="106" y="85"/>
                      </a:cubicBezTo>
                      <a:cubicBezTo>
                        <a:pt x="111" y="105"/>
                        <a:pt x="113" y="120"/>
                        <a:pt x="112" y="129"/>
                      </a:cubicBezTo>
                      <a:cubicBezTo>
                        <a:pt x="110" y="139"/>
                        <a:pt x="106" y="147"/>
                        <a:pt x="99" y="155"/>
                      </a:cubicBezTo>
                      <a:cubicBezTo>
                        <a:pt x="88" y="165"/>
                        <a:pt x="76" y="170"/>
                        <a:pt x="63" y="169"/>
                      </a:cubicBezTo>
                      <a:cubicBezTo>
                        <a:pt x="49" y="168"/>
                        <a:pt x="36" y="161"/>
                        <a:pt x="23" y="148"/>
                      </a:cubicBezTo>
                      <a:cubicBezTo>
                        <a:pt x="18" y="144"/>
                        <a:pt x="13" y="138"/>
                        <a:pt x="9" y="130"/>
                      </a:cubicBezTo>
                      <a:cubicBezTo>
                        <a:pt x="4" y="123"/>
                        <a:pt x="1" y="116"/>
                        <a:pt x="0"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64" name="Freeform 32">
                  <a:extLst>
                    <a:ext uri="{FF2B5EF4-FFF2-40B4-BE49-F238E27FC236}">
                      <a16:creationId xmlns:a16="http://schemas.microsoft.com/office/drawing/2014/main" id="{D8EC597D-81D0-4A66-B4DF-3421CCBE9F6C}"/>
                    </a:ext>
                  </a:extLst>
                </p:cNvPr>
                <p:cNvSpPr>
                  <a:spLocks/>
                </p:cNvSpPr>
                <p:nvPr/>
              </p:nvSpPr>
              <p:spPr bwMode="auto">
                <a:xfrm>
                  <a:off x="9612449" y="2462704"/>
                  <a:ext cx="50800" cy="58737"/>
                </a:xfrm>
                <a:custGeom>
                  <a:avLst/>
                  <a:gdLst>
                    <a:gd name="T0" fmla="*/ 24 w 25"/>
                    <a:gd name="T1" fmla="*/ 0 h 29"/>
                    <a:gd name="T2" fmla="*/ 24 w 25"/>
                    <a:gd name="T3" fmla="*/ 22 h 29"/>
                    <a:gd name="T4" fmla="*/ 16 w 25"/>
                    <a:gd name="T5" fmla="*/ 29 h 29"/>
                    <a:gd name="T6" fmla="*/ 5 w 25"/>
                    <a:gd name="T7" fmla="*/ 28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65" name="Freeform 32">
                  <a:extLst>
                    <a:ext uri="{FF2B5EF4-FFF2-40B4-BE49-F238E27FC236}">
                      <a16:creationId xmlns:a16="http://schemas.microsoft.com/office/drawing/2014/main" id="{F06A88D8-7755-4F98-8CB7-604839C02A72}"/>
                    </a:ext>
                  </a:extLst>
                </p:cNvPr>
                <p:cNvSpPr>
                  <a:spLocks/>
                </p:cNvSpPr>
                <p:nvPr/>
              </p:nvSpPr>
              <p:spPr bwMode="auto">
                <a:xfrm>
                  <a:off x="9661637" y="2411907"/>
                  <a:ext cx="50800" cy="58737"/>
                </a:xfrm>
                <a:custGeom>
                  <a:avLst/>
                  <a:gdLst>
                    <a:gd name="T0" fmla="*/ 24 w 25"/>
                    <a:gd name="T1" fmla="*/ 0 h 29"/>
                    <a:gd name="T2" fmla="*/ 24 w 25"/>
                    <a:gd name="T3" fmla="*/ 22 h 29"/>
                    <a:gd name="T4" fmla="*/ 16 w 25"/>
                    <a:gd name="T5" fmla="*/ 29 h 29"/>
                    <a:gd name="T6" fmla="*/ 5 w 25"/>
                    <a:gd name="T7" fmla="*/ 28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66" name="Freeform 32">
                  <a:extLst>
                    <a:ext uri="{FF2B5EF4-FFF2-40B4-BE49-F238E27FC236}">
                      <a16:creationId xmlns:a16="http://schemas.microsoft.com/office/drawing/2014/main" id="{A909E0FB-245F-4471-BFBA-096D9F4D7C99}"/>
                    </a:ext>
                  </a:extLst>
                </p:cNvPr>
                <p:cNvSpPr>
                  <a:spLocks/>
                </p:cNvSpPr>
                <p:nvPr/>
              </p:nvSpPr>
              <p:spPr bwMode="auto">
                <a:xfrm>
                  <a:off x="9707675" y="2360508"/>
                  <a:ext cx="50800" cy="58737"/>
                </a:xfrm>
                <a:custGeom>
                  <a:avLst/>
                  <a:gdLst>
                    <a:gd name="T0" fmla="*/ 24 w 25"/>
                    <a:gd name="T1" fmla="*/ 0 h 29"/>
                    <a:gd name="T2" fmla="*/ 24 w 25"/>
                    <a:gd name="T3" fmla="*/ 22 h 29"/>
                    <a:gd name="T4" fmla="*/ 16 w 25"/>
                    <a:gd name="T5" fmla="*/ 29 h 29"/>
                    <a:gd name="T6" fmla="*/ 5 w 25"/>
                    <a:gd name="T7" fmla="*/ 28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grpSp>
          <p:pic>
            <p:nvPicPr>
              <p:cNvPr id="18" name="Picture 17">
                <a:extLst>
                  <a:ext uri="{FF2B5EF4-FFF2-40B4-BE49-F238E27FC236}">
                    <a16:creationId xmlns:a16="http://schemas.microsoft.com/office/drawing/2014/main" id="{7C0B5572-BE63-4086-A4CB-1BE6917608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75887" y="3879050"/>
                <a:ext cx="1044116" cy="1044116"/>
              </a:xfrm>
              <a:prstGeom prst="rect">
                <a:avLst/>
              </a:prstGeom>
            </p:spPr>
          </p:pic>
          <p:pic>
            <p:nvPicPr>
              <p:cNvPr id="19" name="Picture 18">
                <a:extLst>
                  <a:ext uri="{FF2B5EF4-FFF2-40B4-BE49-F238E27FC236}">
                    <a16:creationId xmlns:a16="http://schemas.microsoft.com/office/drawing/2014/main" id="{BFEAA2E9-5C4B-4D35-AD9E-D6D811F3664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2591" y="3782494"/>
                <a:ext cx="1237228" cy="1237228"/>
              </a:xfrm>
              <a:prstGeom prst="rect">
                <a:avLst/>
              </a:prstGeom>
            </p:spPr>
          </p:pic>
          <p:grpSp>
            <p:nvGrpSpPr>
              <p:cNvPr id="20" name="Group 19">
                <a:extLst>
                  <a:ext uri="{FF2B5EF4-FFF2-40B4-BE49-F238E27FC236}">
                    <a16:creationId xmlns:a16="http://schemas.microsoft.com/office/drawing/2014/main" id="{D0920D28-8152-460D-824D-884074BF9C09}"/>
                  </a:ext>
                </a:extLst>
              </p:cNvPr>
              <p:cNvGrpSpPr/>
              <p:nvPr/>
            </p:nvGrpSpPr>
            <p:grpSpPr>
              <a:xfrm>
                <a:off x="6121227" y="1189038"/>
                <a:ext cx="4697412" cy="3830684"/>
                <a:chOff x="6057900" y="1189038"/>
                <a:chExt cx="4697412" cy="3830684"/>
              </a:xfrm>
            </p:grpSpPr>
            <p:sp>
              <p:nvSpPr>
                <p:cNvPr id="21" name="Freeform 25">
                  <a:extLst>
                    <a:ext uri="{FF2B5EF4-FFF2-40B4-BE49-F238E27FC236}">
                      <a16:creationId xmlns:a16="http://schemas.microsoft.com/office/drawing/2014/main" id="{792C681A-E5A7-405B-9ECD-A970BACD3BCA}"/>
                    </a:ext>
                  </a:extLst>
                </p:cNvPr>
                <p:cNvSpPr>
                  <a:spLocks/>
                </p:cNvSpPr>
                <p:nvPr/>
              </p:nvSpPr>
              <p:spPr bwMode="auto">
                <a:xfrm>
                  <a:off x="6670188" y="2979738"/>
                  <a:ext cx="3548515" cy="577850"/>
                </a:xfrm>
                <a:custGeom>
                  <a:avLst/>
                  <a:gdLst>
                    <a:gd name="T0" fmla="*/ 1315 w 1315"/>
                    <a:gd name="T1" fmla="*/ 283 h 283"/>
                    <a:gd name="T2" fmla="*/ 1315 w 1315"/>
                    <a:gd name="T3" fmla="*/ 46 h 283"/>
                    <a:gd name="T4" fmla="*/ 1268 w 1315"/>
                    <a:gd name="T5" fmla="*/ 0 h 283"/>
                    <a:gd name="T6" fmla="*/ 46 w 1315"/>
                    <a:gd name="T7" fmla="*/ 0 h 283"/>
                    <a:gd name="T8" fmla="*/ 0 w 1315"/>
                    <a:gd name="T9" fmla="*/ 46 h 283"/>
                    <a:gd name="T10" fmla="*/ 0 w 1315"/>
                    <a:gd name="T11" fmla="*/ 283 h 283"/>
                  </a:gdLst>
                  <a:ahLst/>
                  <a:cxnLst>
                    <a:cxn ang="0">
                      <a:pos x="T0" y="T1"/>
                    </a:cxn>
                    <a:cxn ang="0">
                      <a:pos x="T2" y="T3"/>
                    </a:cxn>
                    <a:cxn ang="0">
                      <a:pos x="T4" y="T5"/>
                    </a:cxn>
                    <a:cxn ang="0">
                      <a:pos x="T6" y="T7"/>
                    </a:cxn>
                    <a:cxn ang="0">
                      <a:pos x="T8" y="T9"/>
                    </a:cxn>
                    <a:cxn ang="0">
                      <a:pos x="T10" y="T11"/>
                    </a:cxn>
                  </a:cxnLst>
                  <a:rect l="0" t="0" r="r" b="b"/>
                  <a:pathLst>
                    <a:path w="1315" h="283">
                      <a:moveTo>
                        <a:pt x="1315" y="283"/>
                      </a:moveTo>
                      <a:cubicBezTo>
                        <a:pt x="1315" y="46"/>
                        <a:pt x="1315" y="46"/>
                        <a:pt x="1315" y="46"/>
                      </a:cubicBezTo>
                      <a:cubicBezTo>
                        <a:pt x="1315" y="21"/>
                        <a:pt x="1294" y="0"/>
                        <a:pt x="1268" y="0"/>
                      </a:cubicBezTo>
                      <a:cubicBezTo>
                        <a:pt x="46" y="0"/>
                        <a:pt x="46" y="0"/>
                        <a:pt x="46" y="0"/>
                      </a:cubicBezTo>
                      <a:cubicBezTo>
                        <a:pt x="21" y="0"/>
                        <a:pt x="0" y="21"/>
                        <a:pt x="0" y="46"/>
                      </a:cubicBezTo>
                      <a:cubicBezTo>
                        <a:pt x="0" y="283"/>
                        <a:pt x="0" y="283"/>
                        <a:pt x="0" y="283"/>
                      </a:cubicBezTo>
                    </a:path>
                  </a:pathLst>
                </a:custGeom>
                <a:noFill/>
                <a:ln w="3175" cap="flat">
                  <a:solidFill>
                    <a:schemeClr val="bg1">
                      <a:lumMod val="7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22" name="Oval 44">
                  <a:extLst>
                    <a:ext uri="{FF2B5EF4-FFF2-40B4-BE49-F238E27FC236}">
                      <a16:creationId xmlns:a16="http://schemas.microsoft.com/office/drawing/2014/main" id="{100A4611-0E91-4C91-8A73-6D06CD8360E3}"/>
                    </a:ext>
                  </a:extLst>
                </p:cNvPr>
                <p:cNvSpPr>
                  <a:spLocks noChangeArrowheads="1"/>
                </p:cNvSpPr>
                <p:nvPr/>
              </p:nvSpPr>
              <p:spPr bwMode="auto">
                <a:xfrm>
                  <a:off x="8081701" y="4035425"/>
                  <a:ext cx="646419" cy="598809"/>
                </a:xfrm>
                <a:prstGeom prst="ellipse">
                  <a:avLst/>
                </a:prstGeom>
                <a:solidFill>
                  <a:schemeClr val="bg1">
                    <a:lumMod val="95000"/>
                  </a:schemeClr>
                </a:solidFill>
                <a:ln w="9525">
                  <a:solidFill>
                    <a:srgbClr val="000000"/>
                  </a:solidFill>
                  <a:round/>
                  <a:headEnd/>
                  <a:tailEnd/>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OR</a:t>
                  </a:r>
                </a:p>
              </p:txBody>
            </p:sp>
            <p:grpSp>
              <p:nvGrpSpPr>
                <p:cNvPr id="23" name="Group 22">
                  <a:extLst>
                    <a:ext uri="{FF2B5EF4-FFF2-40B4-BE49-F238E27FC236}">
                      <a16:creationId xmlns:a16="http://schemas.microsoft.com/office/drawing/2014/main" id="{709C7BFF-75AA-493F-ABB5-232DCEDAEAF0}"/>
                    </a:ext>
                  </a:extLst>
                </p:cNvPr>
                <p:cNvGrpSpPr/>
                <p:nvPr/>
              </p:nvGrpSpPr>
              <p:grpSpPr>
                <a:xfrm>
                  <a:off x="7449877" y="1189038"/>
                  <a:ext cx="2008926" cy="1966912"/>
                  <a:chOff x="7797800" y="1189038"/>
                  <a:chExt cx="2008926" cy="1966912"/>
                </a:xfrm>
              </p:grpSpPr>
              <p:sp>
                <p:nvSpPr>
                  <p:cNvPr id="26" name="Freeform 28">
                    <a:extLst>
                      <a:ext uri="{FF2B5EF4-FFF2-40B4-BE49-F238E27FC236}">
                        <a16:creationId xmlns:a16="http://schemas.microsoft.com/office/drawing/2014/main" id="{449E695B-A334-4A97-9DF9-2D0F58AD8443}"/>
                      </a:ext>
                    </a:extLst>
                  </p:cNvPr>
                  <p:cNvSpPr>
                    <a:spLocks noEditPoints="1"/>
                  </p:cNvSpPr>
                  <p:nvPr/>
                </p:nvSpPr>
                <p:spPr bwMode="auto">
                  <a:xfrm>
                    <a:off x="7797800" y="1189038"/>
                    <a:ext cx="2005012" cy="1963737"/>
                  </a:xfrm>
                  <a:custGeom>
                    <a:avLst/>
                    <a:gdLst>
                      <a:gd name="T0" fmla="*/ 0 w 982"/>
                      <a:gd name="T1" fmla="*/ 89 h 963"/>
                      <a:gd name="T2" fmla="*/ 6 w 982"/>
                      <a:gd name="T3" fmla="*/ 396 h 963"/>
                      <a:gd name="T4" fmla="*/ 590 w 982"/>
                      <a:gd name="T5" fmla="*/ 963 h 963"/>
                      <a:gd name="T6" fmla="*/ 982 w 982"/>
                      <a:gd name="T7" fmla="*/ 557 h 963"/>
                      <a:gd name="T8" fmla="*/ 404 w 982"/>
                      <a:gd name="T9" fmla="*/ 0 h 963"/>
                      <a:gd name="T10" fmla="*/ 80 w 982"/>
                      <a:gd name="T11" fmla="*/ 5 h 963"/>
                      <a:gd name="T12" fmla="*/ 0 w 982"/>
                      <a:gd name="T13" fmla="*/ 89 h 963"/>
                      <a:gd name="T14" fmla="*/ 221 w 982"/>
                      <a:gd name="T15" fmla="*/ 100 h 963"/>
                      <a:gd name="T16" fmla="*/ 223 w 982"/>
                      <a:gd name="T17" fmla="*/ 217 h 963"/>
                      <a:gd name="T18" fmla="*/ 106 w 982"/>
                      <a:gd name="T19" fmla="*/ 219 h 963"/>
                      <a:gd name="T20" fmla="*/ 104 w 982"/>
                      <a:gd name="T21" fmla="*/ 103 h 963"/>
                      <a:gd name="T22" fmla="*/ 221 w 982"/>
                      <a:gd name="T23" fmla="*/ 10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2" h="963">
                        <a:moveTo>
                          <a:pt x="0" y="89"/>
                        </a:moveTo>
                        <a:cubicBezTo>
                          <a:pt x="6" y="396"/>
                          <a:pt x="6" y="396"/>
                          <a:pt x="6" y="396"/>
                        </a:cubicBezTo>
                        <a:cubicBezTo>
                          <a:pt x="590" y="963"/>
                          <a:pt x="590" y="963"/>
                          <a:pt x="590" y="963"/>
                        </a:cubicBezTo>
                        <a:cubicBezTo>
                          <a:pt x="982" y="557"/>
                          <a:pt x="982" y="557"/>
                          <a:pt x="982" y="557"/>
                        </a:cubicBezTo>
                        <a:cubicBezTo>
                          <a:pt x="404" y="0"/>
                          <a:pt x="404" y="0"/>
                          <a:pt x="404" y="0"/>
                        </a:cubicBezTo>
                        <a:cubicBezTo>
                          <a:pt x="80" y="5"/>
                          <a:pt x="80" y="5"/>
                          <a:pt x="80" y="5"/>
                        </a:cubicBezTo>
                        <a:lnTo>
                          <a:pt x="0" y="89"/>
                        </a:lnTo>
                        <a:close/>
                        <a:moveTo>
                          <a:pt x="221" y="100"/>
                        </a:moveTo>
                        <a:cubicBezTo>
                          <a:pt x="254" y="132"/>
                          <a:pt x="255" y="184"/>
                          <a:pt x="223" y="217"/>
                        </a:cubicBezTo>
                        <a:cubicBezTo>
                          <a:pt x="191" y="250"/>
                          <a:pt x="139" y="251"/>
                          <a:pt x="106" y="219"/>
                        </a:cubicBezTo>
                        <a:cubicBezTo>
                          <a:pt x="74" y="187"/>
                          <a:pt x="73" y="135"/>
                          <a:pt x="104" y="103"/>
                        </a:cubicBezTo>
                        <a:cubicBezTo>
                          <a:pt x="136" y="70"/>
                          <a:pt x="188" y="69"/>
                          <a:pt x="221" y="100"/>
                        </a:cubicBezTo>
                        <a:close/>
                      </a:path>
                    </a:pathLst>
                  </a:custGeom>
                  <a:solidFill>
                    <a:srgbClr val="0079D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27" name="Freeform 32">
                    <a:extLst>
                      <a:ext uri="{FF2B5EF4-FFF2-40B4-BE49-F238E27FC236}">
                        <a16:creationId xmlns:a16="http://schemas.microsoft.com/office/drawing/2014/main" id="{942B7E81-56BA-4DE3-A7B7-92279C74F009}"/>
                      </a:ext>
                    </a:extLst>
                  </p:cNvPr>
                  <p:cNvSpPr>
                    <a:spLocks/>
                  </p:cNvSpPr>
                  <p:nvPr/>
                </p:nvSpPr>
                <p:spPr bwMode="auto">
                  <a:xfrm>
                    <a:off x="9559924" y="2514600"/>
                    <a:ext cx="50800" cy="58737"/>
                  </a:xfrm>
                  <a:custGeom>
                    <a:avLst/>
                    <a:gdLst>
                      <a:gd name="T0" fmla="*/ 24 w 25"/>
                      <a:gd name="T1" fmla="*/ 0 h 29"/>
                      <a:gd name="T2" fmla="*/ 24 w 25"/>
                      <a:gd name="T3" fmla="*/ 22 h 29"/>
                      <a:gd name="T4" fmla="*/ 16 w 25"/>
                      <a:gd name="T5" fmla="*/ 29 h 29"/>
                      <a:gd name="T6" fmla="*/ 5 w 25"/>
                      <a:gd name="T7" fmla="*/ 28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28" name="Freeform 33">
                    <a:extLst>
                      <a:ext uri="{FF2B5EF4-FFF2-40B4-BE49-F238E27FC236}">
                        <a16:creationId xmlns:a16="http://schemas.microsoft.com/office/drawing/2014/main" id="{95503E1B-7C39-4B28-A4A5-D501E3C8EF7F}"/>
                      </a:ext>
                    </a:extLst>
                  </p:cNvPr>
                  <p:cNvSpPr>
                    <a:spLocks/>
                  </p:cNvSpPr>
                  <p:nvPr/>
                </p:nvSpPr>
                <p:spPr bwMode="auto">
                  <a:xfrm>
                    <a:off x="9502774" y="2573338"/>
                    <a:ext cx="50800" cy="57150"/>
                  </a:xfrm>
                  <a:custGeom>
                    <a:avLst/>
                    <a:gdLst>
                      <a:gd name="T0" fmla="*/ 25 w 25"/>
                      <a:gd name="T1" fmla="*/ 0 h 28"/>
                      <a:gd name="T2" fmla="*/ 24 w 25"/>
                      <a:gd name="T3" fmla="*/ 21 h 28"/>
                      <a:gd name="T4" fmla="*/ 17 w 25"/>
                      <a:gd name="T5" fmla="*/ 28 h 28"/>
                      <a:gd name="T6" fmla="*/ 5 w 25"/>
                      <a:gd name="T7" fmla="*/ 28 h 28"/>
                      <a:gd name="T8" fmla="*/ 3 w 25"/>
                      <a:gd name="T9" fmla="*/ 22 h 28"/>
                      <a:gd name="T10" fmla="*/ 25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25" y="0"/>
                        </a:moveTo>
                        <a:cubicBezTo>
                          <a:pt x="24" y="21"/>
                          <a:pt x="24" y="21"/>
                          <a:pt x="24" y="21"/>
                        </a:cubicBezTo>
                        <a:cubicBezTo>
                          <a:pt x="24" y="25"/>
                          <a:pt x="21" y="28"/>
                          <a:pt x="17" y="28"/>
                        </a:cubicBezTo>
                        <a:cubicBezTo>
                          <a:pt x="5" y="28"/>
                          <a:pt x="5" y="28"/>
                          <a:pt x="5" y="28"/>
                        </a:cubicBezTo>
                        <a:cubicBezTo>
                          <a:pt x="1" y="28"/>
                          <a:pt x="0" y="25"/>
                          <a:pt x="3" y="22"/>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29" name="Freeform 34">
                    <a:extLst>
                      <a:ext uri="{FF2B5EF4-FFF2-40B4-BE49-F238E27FC236}">
                        <a16:creationId xmlns:a16="http://schemas.microsoft.com/office/drawing/2014/main" id="{0D308289-2A5A-4539-98C3-E22924805A66}"/>
                      </a:ext>
                    </a:extLst>
                  </p:cNvPr>
                  <p:cNvSpPr>
                    <a:spLocks/>
                  </p:cNvSpPr>
                  <p:nvPr/>
                </p:nvSpPr>
                <p:spPr bwMode="auto">
                  <a:xfrm>
                    <a:off x="9447212" y="2630488"/>
                    <a:ext cx="49212" cy="60325"/>
                  </a:xfrm>
                  <a:custGeom>
                    <a:avLst/>
                    <a:gdLst>
                      <a:gd name="T0" fmla="*/ 24 w 24"/>
                      <a:gd name="T1" fmla="*/ 0 h 29"/>
                      <a:gd name="T2" fmla="*/ 24 w 24"/>
                      <a:gd name="T3" fmla="*/ 22 h 29"/>
                      <a:gd name="T4" fmla="*/ 16 w 24"/>
                      <a:gd name="T5" fmla="*/ 29 h 29"/>
                      <a:gd name="T6" fmla="*/ 5 w 24"/>
                      <a:gd name="T7" fmla="*/ 28 h 29"/>
                      <a:gd name="T8" fmla="*/ 3 w 24"/>
                      <a:gd name="T9" fmla="*/ 23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0" name="Freeform 35">
                    <a:extLst>
                      <a:ext uri="{FF2B5EF4-FFF2-40B4-BE49-F238E27FC236}">
                        <a16:creationId xmlns:a16="http://schemas.microsoft.com/office/drawing/2014/main" id="{C4E3A0C6-5FDD-4540-B98E-519EA1126500}"/>
                      </a:ext>
                    </a:extLst>
                  </p:cNvPr>
                  <p:cNvSpPr>
                    <a:spLocks/>
                  </p:cNvSpPr>
                  <p:nvPr/>
                </p:nvSpPr>
                <p:spPr bwMode="auto">
                  <a:xfrm>
                    <a:off x="9390062" y="2690813"/>
                    <a:ext cx="50800" cy="57150"/>
                  </a:xfrm>
                  <a:custGeom>
                    <a:avLst/>
                    <a:gdLst>
                      <a:gd name="T0" fmla="*/ 25 w 25"/>
                      <a:gd name="T1" fmla="*/ 0 h 28"/>
                      <a:gd name="T2" fmla="*/ 24 w 25"/>
                      <a:gd name="T3" fmla="*/ 21 h 28"/>
                      <a:gd name="T4" fmla="*/ 17 w 25"/>
                      <a:gd name="T5" fmla="*/ 28 h 28"/>
                      <a:gd name="T6" fmla="*/ 5 w 25"/>
                      <a:gd name="T7" fmla="*/ 28 h 28"/>
                      <a:gd name="T8" fmla="*/ 3 w 25"/>
                      <a:gd name="T9" fmla="*/ 22 h 28"/>
                      <a:gd name="T10" fmla="*/ 25 w 25"/>
                      <a:gd name="T11" fmla="*/ 0 h 28"/>
                    </a:gdLst>
                    <a:ahLst/>
                    <a:cxnLst>
                      <a:cxn ang="0">
                        <a:pos x="T0" y="T1"/>
                      </a:cxn>
                      <a:cxn ang="0">
                        <a:pos x="T2" y="T3"/>
                      </a:cxn>
                      <a:cxn ang="0">
                        <a:pos x="T4" y="T5"/>
                      </a:cxn>
                      <a:cxn ang="0">
                        <a:pos x="T6" y="T7"/>
                      </a:cxn>
                      <a:cxn ang="0">
                        <a:pos x="T8" y="T9"/>
                      </a:cxn>
                      <a:cxn ang="0">
                        <a:pos x="T10" y="T11"/>
                      </a:cxn>
                    </a:cxnLst>
                    <a:rect l="0" t="0" r="r" b="b"/>
                    <a:pathLst>
                      <a:path w="25" h="28">
                        <a:moveTo>
                          <a:pt x="25" y="0"/>
                        </a:moveTo>
                        <a:cubicBezTo>
                          <a:pt x="24" y="21"/>
                          <a:pt x="24" y="21"/>
                          <a:pt x="24" y="21"/>
                        </a:cubicBezTo>
                        <a:cubicBezTo>
                          <a:pt x="24" y="25"/>
                          <a:pt x="21" y="28"/>
                          <a:pt x="17" y="28"/>
                        </a:cubicBezTo>
                        <a:cubicBezTo>
                          <a:pt x="5" y="28"/>
                          <a:pt x="5" y="28"/>
                          <a:pt x="5" y="28"/>
                        </a:cubicBezTo>
                        <a:cubicBezTo>
                          <a:pt x="1" y="28"/>
                          <a:pt x="0" y="25"/>
                          <a:pt x="3" y="22"/>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1" name="Freeform 36">
                    <a:extLst>
                      <a:ext uri="{FF2B5EF4-FFF2-40B4-BE49-F238E27FC236}">
                        <a16:creationId xmlns:a16="http://schemas.microsoft.com/office/drawing/2014/main" id="{D7A453D6-77A7-46EE-A388-92967543456E}"/>
                      </a:ext>
                    </a:extLst>
                  </p:cNvPr>
                  <p:cNvSpPr>
                    <a:spLocks/>
                  </p:cNvSpPr>
                  <p:nvPr/>
                </p:nvSpPr>
                <p:spPr bwMode="auto">
                  <a:xfrm>
                    <a:off x="9334499" y="2747963"/>
                    <a:ext cx="49212" cy="58737"/>
                  </a:xfrm>
                  <a:custGeom>
                    <a:avLst/>
                    <a:gdLst>
                      <a:gd name="T0" fmla="*/ 24 w 24"/>
                      <a:gd name="T1" fmla="*/ 0 h 29"/>
                      <a:gd name="T2" fmla="*/ 24 w 24"/>
                      <a:gd name="T3" fmla="*/ 22 h 29"/>
                      <a:gd name="T4" fmla="*/ 16 w 24"/>
                      <a:gd name="T5" fmla="*/ 29 h 29"/>
                      <a:gd name="T6" fmla="*/ 5 w 24"/>
                      <a:gd name="T7" fmla="*/ 28 h 29"/>
                      <a:gd name="T8" fmla="*/ 3 w 24"/>
                      <a:gd name="T9" fmla="*/ 23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4" y="22"/>
                          <a:pt x="24" y="22"/>
                          <a:pt x="24" y="22"/>
                        </a:cubicBezTo>
                        <a:cubicBezTo>
                          <a:pt x="24" y="26"/>
                          <a:pt x="20" y="29"/>
                          <a:pt x="16" y="29"/>
                        </a:cubicBezTo>
                        <a:cubicBezTo>
                          <a:pt x="5" y="28"/>
                          <a:pt x="5" y="28"/>
                          <a:pt x="5" y="28"/>
                        </a:cubicBezTo>
                        <a:cubicBezTo>
                          <a:pt x="1" y="28"/>
                          <a:pt x="0" y="25"/>
                          <a:pt x="3" y="23"/>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2" name="Freeform 37">
                    <a:extLst>
                      <a:ext uri="{FF2B5EF4-FFF2-40B4-BE49-F238E27FC236}">
                        <a16:creationId xmlns:a16="http://schemas.microsoft.com/office/drawing/2014/main" id="{DDE1199B-C941-4A9B-9452-1120C9FC47BA}"/>
                      </a:ext>
                    </a:extLst>
                  </p:cNvPr>
                  <p:cNvSpPr>
                    <a:spLocks/>
                  </p:cNvSpPr>
                  <p:nvPr/>
                </p:nvSpPr>
                <p:spPr bwMode="auto">
                  <a:xfrm>
                    <a:off x="9277349" y="2805113"/>
                    <a:ext cx="50800" cy="58737"/>
                  </a:xfrm>
                  <a:custGeom>
                    <a:avLst/>
                    <a:gdLst>
                      <a:gd name="T0" fmla="*/ 25 w 25"/>
                      <a:gd name="T1" fmla="*/ 1 h 29"/>
                      <a:gd name="T2" fmla="*/ 24 w 25"/>
                      <a:gd name="T3" fmla="*/ 22 h 29"/>
                      <a:gd name="T4" fmla="*/ 17 w 25"/>
                      <a:gd name="T5" fmla="*/ 29 h 29"/>
                      <a:gd name="T6" fmla="*/ 5 w 25"/>
                      <a:gd name="T7" fmla="*/ 29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5" y="1"/>
                        </a:moveTo>
                        <a:cubicBezTo>
                          <a:pt x="24" y="22"/>
                          <a:pt x="24" y="22"/>
                          <a:pt x="24" y="22"/>
                        </a:cubicBezTo>
                        <a:cubicBezTo>
                          <a:pt x="24" y="26"/>
                          <a:pt x="21" y="29"/>
                          <a:pt x="17" y="29"/>
                        </a:cubicBezTo>
                        <a:cubicBezTo>
                          <a:pt x="5" y="29"/>
                          <a:pt x="5" y="29"/>
                          <a:pt x="5" y="29"/>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3" name="Freeform 38">
                    <a:extLst>
                      <a:ext uri="{FF2B5EF4-FFF2-40B4-BE49-F238E27FC236}">
                        <a16:creationId xmlns:a16="http://schemas.microsoft.com/office/drawing/2014/main" id="{DDB589C2-9D39-48F0-B106-BFA9C0CE7BE2}"/>
                      </a:ext>
                    </a:extLst>
                  </p:cNvPr>
                  <p:cNvSpPr>
                    <a:spLocks/>
                  </p:cNvSpPr>
                  <p:nvPr/>
                </p:nvSpPr>
                <p:spPr bwMode="auto">
                  <a:xfrm>
                    <a:off x="9221787" y="2863850"/>
                    <a:ext cx="49212" cy="58737"/>
                  </a:xfrm>
                  <a:custGeom>
                    <a:avLst/>
                    <a:gdLst>
                      <a:gd name="T0" fmla="*/ 24 w 24"/>
                      <a:gd name="T1" fmla="*/ 0 h 29"/>
                      <a:gd name="T2" fmla="*/ 24 w 24"/>
                      <a:gd name="T3" fmla="*/ 22 h 29"/>
                      <a:gd name="T4" fmla="*/ 16 w 24"/>
                      <a:gd name="T5" fmla="*/ 29 h 29"/>
                      <a:gd name="T6" fmla="*/ 5 w 24"/>
                      <a:gd name="T7" fmla="*/ 28 h 29"/>
                      <a:gd name="T8" fmla="*/ 2 w 24"/>
                      <a:gd name="T9" fmla="*/ 23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4" y="22"/>
                          <a:pt x="24" y="22"/>
                          <a:pt x="24" y="22"/>
                        </a:cubicBezTo>
                        <a:cubicBezTo>
                          <a:pt x="23" y="26"/>
                          <a:pt x="20" y="29"/>
                          <a:pt x="16" y="29"/>
                        </a:cubicBezTo>
                        <a:cubicBezTo>
                          <a:pt x="5" y="28"/>
                          <a:pt x="5" y="28"/>
                          <a:pt x="5" y="28"/>
                        </a:cubicBezTo>
                        <a:cubicBezTo>
                          <a:pt x="1" y="28"/>
                          <a:pt x="0" y="25"/>
                          <a:pt x="2" y="23"/>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4" name="Freeform 39">
                    <a:extLst>
                      <a:ext uri="{FF2B5EF4-FFF2-40B4-BE49-F238E27FC236}">
                        <a16:creationId xmlns:a16="http://schemas.microsoft.com/office/drawing/2014/main" id="{456FAE57-DE36-45A4-B553-E6CF8599815D}"/>
                      </a:ext>
                    </a:extLst>
                  </p:cNvPr>
                  <p:cNvSpPr>
                    <a:spLocks/>
                  </p:cNvSpPr>
                  <p:nvPr/>
                </p:nvSpPr>
                <p:spPr bwMode="auto">
                  <a:xfrm>
                    <a:off x="9164637" y="2921000"/>
                    <a:ext cx="50800" cy="58737"/>
                  </a:xfrm>
                  <a:custGeom>
                    <a:avLst/>
                    <a:gdLst>
                      <a:gd name="T0" fmla="*/ 24 w 25"/>
                      <a:gd name="T1" fmla="*/ 1 h 29"/>
                      <a:gd name="T2" fmla="*/ 24 w 25"/>
                      <a:gd name="T3" fmla="*/ 22 h 29"/>
                      <a:gd name="T4" fmla="*/ 17 w 25"/>
                      <a:gd name="T5" fmla="*/ 29 h 29"/>
                      <a:gd name="T6" fmla="*/ 5 w 25"/>
                      <a:gd name="T7" fmla="*/ 29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1"/>
                        </a:moveTo>
                        <a:cubicBezTo>
                          <a:pt x="24" y="22"/>
                          <a:pt x="24" y="22"/>
                          <a:pt x="24" y="22"/>
                        </a:cubicBezTo>
                        <a:cubicBezTo>
                          <a:pt x="24" y="26"/>
                          <a:pt x="21" y="29"/>
                          <a:pt x="17" y="29"/>
                        </a:cubicBezTo>
                        <a:cubicBezTo>
                          <a:pt x="5" y="29"/>
                          <a:pt x="5" y="29"/>
                          <a:pt x="5" y="29"/>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5" name="Freeform 40">
                    <a:extLst>
                      <a:ext uri="{FF2B5EF4-FFF2-40B4-BE49-F238E27FC236}">
                        <a16:creationId xmlns:a16="http://schemas.microsoft.com/office/drawing/2014/main" id="{0DA46099-900D-42BB-8875-7E5DC4B45172}"/>
                      </a:ext>
                    </a:extLst>
                  </p:cNvPr>
                  <p:cNvSpPr>
                    <a:spLocks/>
                  </p:cNvSpPr>
                  <p:nvPr/>
                </p:nvSpPr>
                <p:spPr bwMode="auto">
                  <a:xfrm>
                    <a:off x="9110662" y="2979738"/>
                    <a:ext cx="47625" cy="58737"/>
                  </a:xfrm>
                  <a:custGeom>
                    <a:avLst/>
                    <a:gdLst>
                      <a:gd name="T0" fmla="*/ 24 w 24"/>
                      <a:gd name="T1" fmla="*/ 0 h 29"/>
                      <a:gd name="T2" fmla="*/ 23 w 24"/>
                      <a:gd name="T3" fmla="*/ 22 h 29"/>
                      <a:gd name="T4" fmla="*/ 16 w 24"/>
                      <a:gd name="T5" fmla="*/ 29 h 29"/>
                      <a:gd name="T6" fmla="*/ 5 w 24"/>
                      <a:gd name="T7" fmla="*/ 28 h 29"/>
                      <a:gd name="T8" fmla="*/ 2 w 24"/>
                      <a:gd name="T9" fmla="*/ 22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3" y="22"/>
                          <a:pt x="23" y="22"/>
                          <a:pt x="23" y="22"/>
                        </a:cubicBezTo>
                        <a:cubicBezTo>
                          <a:pt x="23" y="26"/>
                          <a:pt x="20" y="29"/>
                          <a:pt x="16" y="29"/>
                        </a:cubicBezTo>
                        <a:cubicBezTo>
                          <a:pt x="5" y="28"/>
                          <a:pt x="5" y="28"/>
                          <a:pt x="5" y="28"/>
                        </a:cubicBezTo>
                        <a:cubicBezTo>
                          <a:pt x="1" y="28"/>
                          <a:pt x="0" y="25"/>
                          <a:pt x="2" y="22"/>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6" name="Freeform 41">
                    <a:extLst>
                      <a:ext uri="{FF2B5EF4-FFF2-40B4-BE49-F238E27FC236}">
                        <a16:creationId xmlns:a16="http://schemas.microsoft.com/office/drawing/2014/main" id="{35143DF3-FC49-4422-A22C-3A14D4510BB4}"/>
                      </a:ext>
                    </a:extLst>
                  </p:cNvPr>
                  <p:cNvSpPr>
                    <a:spLocks/>
                  </p:cNvSpPr>
                  <p:nvPr/>
                </p:nvSpPr>
                <p:spPr bwMode="auto">
                  <a:xfrm>
                    <a:off x="9053512" y="3036888"/>
                    <a:ext cx="50800" cy="58737"/>
                  </a:xfrm>
                  <a:custGeom>
                    <a:avLst/>
                    <a:gdLst>
                      <a:gd name="T0" fmla="*/ 24 w 25"/>
                      <a:gd name="T1" fmla="*/ 1 h 29"/>
                      <a:gd name="T2" fmla="*/ 24 w 25"/>
                      <a:gd name="T3" fmla="*/ 22 h 29"/>
                      <a:gd name="T4" fmla="*/ 16 w 25"/>
                      <a:gd name="T5" fmla="*/ 29 h 29"/>
                      <a:gd name="T6" fmla="*/ 5 w 25"/>
                      <a:gd name="T7" fmla="*/ 29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1"/>
                        </a:moveTo>
                        <a:cubicBezTo>
                          <a:pt x="24" y="22"/>
                          <a:pt x="24" y="22"/>
                          <a:pt x="24" y="22"/>
                        </a:cubicBezTo>
                        <a:cubicBezTo>
                          <a:pt x="24" y="26"/>
                          <a:pt x="21" y="29"/>
                          <a:pt x="16" y="29"/>
                        </a:cubicBezTo>
                        <a:cubicBezTo>
                          <a:pt x="5" y="29"/>
                          <a:pt x="5" y="29"/>
                          <a:pt x="5" y="29"/>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7" name="Freeform 42">
                    <a:extLst>
                      <a:ext uri="{FF2B5EF4-FFF2-40B4-BE49-F238E27FC236}">
                        <a16:creationId xmlns:a16="http://schemas.microsoft.com/office/drawing/2014/main" id="{7A7C1CEE-BD1B-43AC-96C5-E41A1B232006}"/>
                      </a:ext>
                    </a:extLst>
                  </p:cNvPr>
                  <p:cNvSpPr>
                    <a:spLocks/>
                  </p:cNvSpPr>
                  <p:nvPr/>
                </p:nvSpPr>
                <p:spPr bwMode="auto">
                  <a:xfrm>
                    <a:off x="8997949" y="3095625"/>
                    <a:ext cx="49212" cy="60325"/>
                  </a:xfrm>
                  <a:custGeom>
                    <a:avLst/>
                    <a:gdLst>
                      <a:gd name="T0" fmla="*/ 24 w 24"/>
                      <a:gd name="T1" fmla="*/ 0 h 29"/>
                      <a:gd name="T2" fmla="*/ 23 w 24"/>
                      <a:gd name="T3" fmla="*/ 22 h 29"/>
                      <a:gd name="T4" fmla="*/ 16 w 24"/>
                      <a:gd name="T5" fmla="*/ 29 h 29"/>
                      <a:gd name="T6" fmla="*/ 5 w 24"/>
                      <a:gd name="T7" fmla="*/ 28 h 29"/>
                      <a:gd name="T8" fmla="*/ 2 w 24"/>
                      <a:gd name="T9" fmla="*/ 22 h 29"/>
                      <a:gd name="T10" fmla="*/ 24 w 24"/>
                      <a:gd name="T11" fmla="*/ 0 h 29"/>
                    </a:gdLst>
                    <a:ahLst/>
                    <a:cxnLst>
                      <a:cxn ang="0">
                        <a:pos x="T0" y="T1"/>
                      </a:cxn>
                      <a:cxn ang="0">
                        <a:pos x="T2" y="T3"/>
                      </a:cxn>
                      <a:cxn ang="0">
                        <a:pos x="T4" y="T5"/>
                      </a:cxn>
                      <a:cxn ang="0">
                        <a:pos x="T6" y="T7"/>
                      </a:cxn>
                      <a:cxn ang="0">
                        <a:pos x="T8" y="T9"/>
                      </a:cxn>
                      <a:cxn ang="0">
                        <a:pos x="T10" y="T11"/>
                      </a:cxn>
                    </a:cxnLst>
                    <a:rect l="0" t="0" r="r" b="b"/>
                    <a:pathLst>
                      <a:path w="24" h="29">
                        <a:moveTo>
                          <a:pt x="24" y="0"/>
                        </a:moveTo>
                        <a:cubicBezTo>
                          <a:pt x="23" y="22"/>
                          <a:pt x="23" y="22"/>
                          <a:pt x="23" y="22"/>
                        </a:cubicBezTo>
                        <a:cubicBezTo>
                          <a:pt x="23" y="26"/>
                          <a:pt x="20" y="29"/>
                          <a:pt x="16" y="29"/>
                        </a:cubicBezTo>
                        <a:cubicBezTo>
                          <a:pt x="5" y="28"/>
                          <a:pt x="5" y="28"/>
                          <a:pt x="5" y="28"/>
                        </a:cubicBezTo>
                        <a:cubicBezTo>
                          <a:pt x="1" y="28"/>
                          <a:pt x="0" y="25"/>
                          <a:pt x="2" y="22"/>
                        </a:cubicBezTo>
                        <a:cubicBezTo>
                          <a:pt x="24" y="0"/>
                          <a:pt x="24" y="0"/>
                          <a:pt x="24"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8" name="Freeform 43">
                    <a:extLst>
                      <a:ext uri="{FF2B5EF4-FFF2-40B4-BE49-F238E27FC236}">
                        <a16:creationId xmlns:a16="http://schemas.microsoft.com/office/drawing/2014/main" id="{F32DFD0D-6536-43F6-AE48-242C9CEABC18}"/>
                      </a:ext>
                    </a:extLst>
                  </p:cNvPr>
                  <p:cNvSpPr>
                    <a:spLocks noEditPoints="1"/>
                  </p:cNvSpPr>
                  <p:nvPr/>
                </p:nvSpPr>
                <p:spPr bwMode="auto">
                  <a:xfrm>
                    <a:off x="7907337" y="1290638"/>
                    <a:ext cx="449262" cy="449262"/>
                  </a:xfrm>
                  <a:custGeom>
                    <a:avLst/>
                    <a:gdLst>
                      <a:gd name="T0" fmla="*/ 108 w 220"/>
                      <a:gd name="T1" fmla="*/ 1 h 220"/>
                      <a:gd name="T2" fmla="*/ 1 w 220"/>
                      <a:gd name="T3" fmla="*/ 112 h 220"/>
                      <a:gd name="T4" fmla="*/ 112 w 220"/>
                      <a:gd name="T5" fmla="*/ 219 h 220"/>
                      <a:gd name="T6" fmla="*/ 219 w 220"/>
                      <a:gd name="T7" fmla="*/ 108 h 220"/>
                      <a:gd name="T8" fmla="*/ 108 w 220"/>
                      <a:gd name="T9" fmla="*/ 1 h 220"/>
                      <a:gd name="T10" fmla="*/ 112 w 220"/>
                      <a:gd name="T11" fmla="*/ 191 h 220"/>
                      <a:gd name="T12" fmla="*/ 29 w 220"/>
                      <a:gd name="T13" fmla="*/ 111 h 220"/>
                      <a:gd name="T14" fmla="*/ 109 w 220"/>
                      <a:gd name="T15" fmla="*/ 29 h 220"/>
                      <a:gd name="T16" fmla="*/ 191 w 220"/>
                      <a:gd name="T17" fmla="*/ 108 h 220"/>
                      <a:gd name="T18" fmla="*/ 112 w 220"/>
                      <a:gd name="T19" fmla="*/ 19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108" y="1"/>
                        </a:moveTo>
                        <a:cubicBezTo>
                          <a:pt x="48" y="2"/>
                          <a:pt x="0" y="52"/>
                          <a:pt x="1" y="112"/>
                        </a:cubicBezTo>
                        <a:cubicBezTo>
                          <a:pt x="2" y="172"/>
                          <a:pt x="52" y="220"/>
                          <a:pt x="112" y="219"/>
                        </a:cubicBezTo>
                        <a:cubicBezTo>
                          <a:pt x="172" y="218"/>
                          <a:pt x="220" y="168"/>
                          <a:pt x="219" y="108"/>
                        </a:cubicBezTo>
                        <a:cubicBezTo>
                          <a:pt x="218" y="48"/>
                          <a:pt x="168" y="0"/>
                          <a:pt x="108" y="1"/>
                        </a:cubicBezTo>
                        <a:close/>
                        <a:moveTo>
                          <a:pt x="112" y="191"/>
                        </a:moveTo>
                        <a:cubicBezTo>
                          <a:pt x="67" y="192"/>
                          <a:pt x="30" y="156"/>
                          <a:pt x="29" y="111"/>
                        </a:cubicBezTo>
                        <a:cubicBezTo>
                          <a:pt x="28" y="66"/>
                          <a:pt x="64" y="29"/>
                          <a:pt x="109" y="29"/>
                        </a:cubicBezTo>
                        <a:cubicBezTo>
                          <a:pt x="153" y="28"/>
                          <a:pt x="190" y="63"/>
                          <a:pt x="191" y="108"/>
                        </a:cubicBezTo>
                        <a:cubicBezTo>
                          <a:pt x="192" y="153"/>
                          <a:pt x="156" y="190"/>
                          <a:pt x="112" y="191"/>
                        </a:cubicBezTo>
                        <a:close/>
                      </a:path>
                    </a:pathLst>
                  </a:custGeom>
                  <a:solidFill>
                    <a:srgbClr val="F2F2F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39" name="Freeform 50">
                    <a:extLst>
                      <a:ext uri="{FF2B5EF4-FFF2-40B4-BE49-F238E27FC236}">
                        <a16:creationId xmlns:a16="http://schemas.microsoft.com/office/drawing/2014/main" id="{4D44A2C1-811E-400D-ABD8-6C864CA35B8D}"/>
                      </a:ext>
                    </a:extLst>
                  </p:cNvPr>
                  <p:cNvSpPr>
                    <a:spLocks/>
                  </p:cNvSpPr>
                  <p:nvPr/>
                </p:nvSpPr>
                <p:spPr bwMode="auto">
                  <a:xfrm>
                    <a:off x="8351837" y="1630363"/>
                    <a:ext cx="374650" cy="373062"/>
                  </a:xfrm>
                  <a:custGeom>
                    <a:avLst/>
                    <a:gdLst>
                      <a:gd name="T0" fmla="*/ 175 w 236"/>
                      <a:gd name="T1" fmla="*/ 73 h 235"/>
                      <a:gd name="T2" fmla="*/ 12 w 236"/>
                      <a:gd name="T3" fmla="*/ 235 h 235"/>
                      <a:gd name="T4" fmla="*/ 0 w 236"/>
                      <a:gd name="T5" fmla="*/ 223 h 235"/>
                      <a:gd name="T6" fmla="*/ 163 w 236"/>
                      <a:gd name="T7" fmla="*/ 61 h 235"/>
                      <a:gd name="T8" fmla="*/ 114 w 236"/>
                      <a:gd name="T9" fmla="*/ 11 h 235"/>
                      <a:gd name="T10" fmla="*/ 124 w 236"/>
                      <a:gd name="T11" fmla="*/ 0 h 235"/>
                      <a:gd name="T12" fmla="*/ 236 w 236"/>
                      <a:gd name="T13" fmla="*/ 111 h 235"/>
                      <a:gd name="T14" fmla="*/ 224 w 236"/>
                      <a:gd name="T15" fmla="*/ 123 h 235"/>
                      <a:gd name="T16" fmla="*/ 175 w 236"/>
                      <a:gd name="T17" fmla="*/ 7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235">
                        <a:moveTo>
                          <a:pt x="175" y="73"/>
                        </a:moveTo>
                        <a:lnTo>
                          <a:pt x="12" y="235"/>
                        </a:lnTo>
                        <a:lnTo>
                          <a:pt x="0" y="223"/>
                        </a:lnTo>
                        <a:lnTo>
                          <a:pt x="163" y="61"/>
                        </a:lnTo>
                        <a:lnTo>
                          <a:pt x="114" y="11"/>
                        </a:lnTo>
                        <a:lnTo>
                          <a:pt x="124" y="0"/>
                        </a:lnTo>
                        <a:lnTo>
                          <a:pt x="236" y="111"/>
                        </a:lnTo>
                        <a:lnTo>
                          <a:pt x="224" y="123"/>
                        </a:lnTo>
                        <a:lnTo>
                          <a:pt x="175"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40" name="Freeform 51">
                    <a:extLst>
                      <a:ext uri="{FF2B5EF4-FFF2-40B4-BE49-F238E27FC236}">
                        <a16:creationId xmlns:a16="http://schemas.microsoft.com/office/drawing/2014/main" id="{C614D8E9-16D3-44C8-93D6-B66E86A70506}"/>
                      </a:ext>
                    </a:extLst>
                  </p:cNvPr>
                  <p:cNvSpPr>
                    <a:spLocks noEditPoints="1"/>
                  </p:cNvSpPr>
                  <p:nvPr/>
                </p:nvSpPr>
                <p:spPr bwMode="auto">
                  <a:xfrm>
                    <a:off x="8429625" y="1889125"/>
                    <a:ext cx="396875" cy="395287"/>
                  </a:xfrm>
                  <a:custGeom>
                    <a:avLst/>
                    <a:gdLst>
                      <a:gd name="T0" fmla="*/ 99 w 194"/>
                      <a:gd name="T1" fmla="*/ 184 h 194"/>
                      <a:gd name="T2" fmla="*/ 125 w 194"/>
                      <a:gd name="T3" fmla="*/ 126 h 194"/>
                      <a:gd name="T4" fmla="*/ 67 w 194"/>
                      <a:gd name="T5" fmla="*/ 68 h 194"/>
                      <a:gd name="T6" fmla="*/ 10 w 194"/>
                      <a:gd name="T7" fmla="*/ 94 h 194"/>
                      <a:gd name="T8" fmla="*/ 0 w 194"/>
                      <a:gd name="T9" fmla="*/ 84 h 194"/>
                      <a:gd name="T10" fmla="*/ 185 w 194"/>
                      <a:gd name="T11" fmla="*/ 0 h 194"/>
                      <a:gd name="T12" fmla="*/ 194 w 194"/>
                      <a:gd name="T13" fmla="*/ 9 h 194"/>
                      <a:gd name="T14" fmla="*/ 109 w 194"/>
                      <a:gd name="T15" fmla="*/ 194 h 194"/>
                      <a:gd name="T16" fmla="*/ 99 w 194"/>
                      <a:gd name="T17" fmla="*/ 184 h 194"/>
                      <a:gd name="T18" fmla="*/ 170 w 194"/>
                      <a:gd name="T19" fmla="*/ 30 h 194"/>
                      <a:gd name="T20" fmla="*/ 174 w 194"/>
                      <a:gd name="T21" fmla="*/ 22 h 194"/>
                      <a:gd name="T22" fmla="*/ 177 w 194"/>
                      <a:gd name="T23" fmla="*/ 16 h 194"/>
                      <a:gd name="T24" fmla="*/ 177 w 194"/>
                      <a:gd name="T25" fmla="*/ 16 h 194"/>
                      <a:gd name="T26" fmla="*/ 164 w 194"/>
                      <a:gd name="T27" fmla="*/ 23 h 194"/>
                      <a:gd name="T28" fmla="*/ 79 w 194"/>
                      <a:gd name="T29" fmla="*/ 63 h 194"/>
                      <a:gd name="T30" fmla="*/ 131 w 194"/>
                      <a:gd name="T31" fmla="*/ 115 h 194"/>
                      <a:gd name="T32" fmla="*/ 170 w 194"/>
                      <a:gd name="T33" fmla="*/ 3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4" h="194">
                        <a:moveTo>
                          <a:pt x="99" y="184"/>
                        </a:moveTo>
                        <a:cubicBezTo>
                          <a:pt x="125" y="126"/>
                          <a:pt x="125" y="126"/>
                          <a:pt x="125" y="126"/>
                        </a:cubicBezTo>
                        <a:cubicBezTo>
                          <a:pt x="67" y="68"/>
                          <a:pt x="67" y="68"/>
                          <a:pt x="67" y="68"/>
                        </a:cubicBezTo>
                        <a:cubicBezTo>
                          <a:pt x="10" y="94"/>
                          <a:pt x="10" y="94"/>
                          <a:pt x="10" y="94"/>
                        </a:cubicBezTo>
                        <a:cubicBezTo>
                          <a:pt x="0" y="84"/>
                          <a:pt x="0" y="84"/>
                          <a:pt x="0" y="84"/>
                        </a:cubicBezTo>
                        <a:cubicBezTo>
                          <a:pt x="185" y="0"/>
                          <a:pt x="185" y="0"/>
                          <a:pt x="185" y="0"/>
                        </a:cubicBezTo>
                        <a:cubicBezTo>
                          <a:pt x="194" y="9"/>
                          <a:pt x="194" y="9"/>
                          <a:pt x="194" y="9"/>
                        </a:cubicBezTo>
                        <a:cubicBezTo>
                          <a:pt x="109" y="194"/>
                          <a:pt x="109" y="194"/>
                          <a:pt x="109" y="194"/>
                        </a:cubicBezTo>
                        <a:lnTo>
                          <a:pt x="99" y="184"/>
                        </a:lnTo>
                        <a:close/>
                        <a:moveTo>
                          <a:pt x="170" y="30"/>
                        </a:moveTo>
                        <a:cubicBezTo>
                          <a:pt x="171" y="27"/>
                          <a:pt x="173" y="25"/>
                          <a:pt x="174" y="22"/>
                        </a:cubicBezTo>
                        <a:cubicBezTo>
                          <a:pt x="175" y="20"/>
                          <a:pt x="176" y="18"/>
                          <a:pt x="177" y="16"/>
                        </a:cubicBezTo>
                        <a:cubicBezTo>
                          <a:pt x="177" y="16"/>
                          <a:pt x="177" y="16"/>
                          <a:pt x="177" y="16"/>
                        </a:cubicBezTo>
                        <a:cubicBezTo>
                          <a:pt x="172" y="19"/>
                          <a:pt x="167" y="21"/>
                          <a:pt x="164" y="23"/>
                        </a:cubicBezTo>
                        <a:cubicBezTo>
                          <a:pt x="79" y="63"/>
                          <a:pt x="79" y="63"/>
                          <a:pt x="79" y="63"/>
                        </a:cubicBezTo>
                        <a:cubicBezTo>
                          <a:pt x="131" y="115"/>
                          <a:pt x="131" y="115"/>
                          <a:pt x="131" y="115"/>
                        </a:cubicBezTo>
                        <a:lnTo>
                          <a:pt x="17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41" name="Freeform 52">
                    <a:extLst>
                      <a:ext uri="{FF2B5EF4-FFF2-40B4-BE49-F238E27FC236}">
                        <a16:creationId xmlns:a16="http://schemas.microsoft.com/office/drawing/2014/main" id="{3D3FA5C4-9A77-4100-9A53-443D29C5193E}"/>
                      </a:ext>
                    </a:extLst>
                  </p:cNvPr>
                  <p:cNvSpPr>
                    <a:spLocks/>
                  </p:cNvSpPr>
                  <p:nvPr/>
                </p:nvSpPr>
                <p:spPr bwMode="auto">
                  <a:xfrm>
                    <a:off x="8742362" y="2105025"/>
                    <a:ext cx="406400" cy="396875"/>
                  </a:xfrm>
                  <a:custGeom>
                    <a:avLst/>
                    <a:gdLst>
                      <a:gd name="T0" fmla="*/ 82 w 199"/>
                      <a:gd name="T1" fmla="*/ 195 h 195"/>
                      <a:gd name="T2" fmla="*/ 27 w 199"/>
                      <a:gd name="T3" fmla="*/ 164 h 195"/>
                      <a:gd name="T4" fmla="*/ 1 w 199"/>
                      <a:gd name="T5" fmla="*/ 101 h 195"/>
                      <a:gd name="T6" fmla="*/ 34 w 199"/>
                      <a:gd name="T7" fmla="*/ 35 h 195"/>
                      <a:gd name="T8" fmla="*/ 103 w 199"/>
                      <a:gd name="T9" fmla="*/ 2 h 195"/>
                      <a:gd name="T10" fmla="*/ 172 w 199"/>
                      <a:gd name="T11" fmla="*/ 30 h 195"/>
                      <a:gd name="T12" fmla="*/ 199 w 199"/>
                      <a:gd name="T13" fmla="*/ 72 h 195"/>
                      <a:gd name="T14" fmla="*/ 189 w 199"/>
                      <a:gd name="T15" fmla="*/ 82 h 195"/>
                      <a:gd name="T16" fmla="*/ 162 w 199"/>
                      <a:gd name="T17" fmla="*/ 38 h 195"/>
                      <a:gd name="T18" fmla="*/ 104 w 199"/>
                      <a:gd name="T19" fmla="*/ 14 h 195"/>
                      <a:gd name="T20" fmla="*/ 44 w 199"/>
                      <a:gd name="T21" fmla="*/ 43 h 195"/>
                      <a:gd name="T22" fmla="*/ 14 w 199"/>
                      <a:gd name="T23" fmla="*/ 102 h 195"/>
                      <a:gd name="T24" fmla="*/ 37 w 199"/>
                      <a:gd name="T25" fmla="*/ 157 h 195"/>
                      <a:gd name="T26" fmla="*/ 77 w 199"/>
                      <a:gd name="T27" fmla="*/ 181 h 195"/>
                      <a:gd name="T28" fmla="*/ 122 w 199"/>
                      <a:gd name="T29" fmla="*/ 137 h 195"/>
                      <a:gd name="T30" fmla="*/ 90 w 199"/>
                      <a:gd name="T31" fmla="*/ 105 h 195"/>
                      <a:gd name="T32" fmla="*/ 98 w 199"/>
                      <a:gd name="T33" fmla="*/ 96 h 195"/>
                      <a:gd name="T34" fmla="*/ 139 w 199"/>
                      <a:gd name="T35" fmla="*/ 137 h 195"/>
                      <a:gd name="T36" fmla="*/ 82 w 199"/>
                      <a:gd name="T37" fmla="*/ 19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9" h="195">
                        <a:moveTo>
                          <a:pt x="82" y="195"/>
                        </a:moveTo>
                        <a:cubicBezTo>
                          <a:pt x="60" y="189"/>
                          <a:pt x="42" y="178"/>
                          <a:pt x="27" y="164"/>
                        </a:cubicBezTo>
                        <a:cubicBezTo>
                          <a:pt x="9" y="145"/>
                          <a:pt x="0" y="124"/>
                          <a:pt x="1" y="101"/>
                        </a:cubicBezTo>
                        <a:cubicBezTo>
                          <a:pt x="3" y="77"/>
                          <a:pt x="13" y="55"/>
                          <a:pt x="34" y="35"/>
                        </a:cubicBezTo>
                        <a:cubicBezTo>
                          <a:pt x="54" y="14"/>
                          <a:pt x="77" y="3"/>
                          <a:pt x="103" y="2"/>
                        </a:cubicBezTo>
                        <a:cubicBezTo>
                          <a:pt x="129" y="0"/>
                          <a:pt x="152" y="10"/>
                          <a:pt x="172" y="30"/>
                        </a:cubicBezTo>
                        <a:cubicBezTo>
                          <a:pt x="184" y="42"/>
                          <a:pt x="193" y="56"/>
                          <a:pt x="199" y="72"/>
                        </a:cubicBezTo>
                        <a:cubicBezTo>
                          <a:pt x="189" y="82"/>
                          <a:pt x="189" y="82"/>
                          <a:pt x="189" y="82"/>
                        </a:cubicBezTo>
                        <a:cubicBezTo>
                          <a:pt x="183" y="64"/>
                          <a:pt x="174" y="49"/>
                          <a:pt x="162" y="38"/>
                        </a:cubicBezTo>
                        <a:cubicBezTo>
                          <a:pt x="146" y="21"/>
                          <a:pt x="126" y="13"/>
                          <a:pt x="104" y="14"/>
                        </a:cubicBezTo>
                        <a:cubicBezTo>
                          <a:pt x="82" y="15"/>
                          <a:pt x="62" y="25"/>
                          <a:pt x="44" y="43"/>
                        </a:cubicBezTo>
                        <a:cubicBezTo>
                          <a:pt x="26" y="62"/>
                          <a:pt x="16" y="81"/>
                          <a:pt x="14" y="102"/>
                        </a:cubicBezTo>
                        <a:cubicBezTo>
                          <a:pt x="13" y="122"/>
                          <a:pt x="21" y="140"/>
                          <a:pt x="37" y="157"/>
                        </a:cubicBezTo>
                        <a:cubicBezTo>
                          <a:pt x="50" y="169"/>
                          <a:pt x="63" y="177"/>
                          <a:pt x="77" y="181"/>
                        </a:cubicBezTo>
                        <a:cubicBezTo>
                          <a:pt x="122" y="137"/>
                          <a:pt x="122" y="137"/>
                          <a:pt x="122" y="137"/>
                        </a:cubicBezTo>
                        <a:cubicBezTo>
                          <a:pt x="90" y="105"/>
                          <a:pt x="90" y="105"/>
                          <a:pt x="90" y="105"/>
                        </a:cubicBezTo>
                        <a:cubicBezTo>
                          <a:pt x="98" y="96"/>
                          <a:pt x="98" y="96"/>
                          <a:pt x="98" y="96"/>
                        </a:cubicBezTo>
                        <a:cubicBezTo>
                          <a:pt x="139" y="137"/>
                          <a:pt x="139" y="137"/>
                          <a:pt x="139" y="137"/>
                        </a:cubicBezTo>
                        <a:lnTo>
                          <a:pt x="82" y="1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42" name="Freeform 53">
                    <a:extLst>
                      <a:ext uri="{FF2B5EF4-FFF2-40B4-BE49-F238E27FC236}">
                        <a16:creationId xmlns:a16="http://schemas.microsoft.com/office/drawing/2014/main" id="{FC77588A-9153-4552-BA83-832F8C5DDA96}"/>
                      </a:ext>
                    </a:extLst>
                  </p:cNvPr>
                  <p:cNvSpPr>
                    <a:spLocks/>
                  </p:cNvSpPr>
                  <p:nvPr/>
                </p:nvSpPr>
                <p:spPr bwMode="auto">
                  <a:xfrm>
                    <a:off x="8955087" y="2339975"/>
                    <a:ext cx="393700" cy="346075"/>
                  </a:xfrm>
                  <a:custGeom>
                    <a:avLst/>
                    <a:gdLst>
                      <a:gd name="T0" fmla="*/ 0 w 193"/>
                      <a:gd name="T1" fmla="*/ 111 h 170"/>
                      <a:gd name="T2" fmla="*/ 11 w 193"/>
                      <a:gd name="T3" fmla="*/ 101 h 170"/>
                      <a:gd name="T4" fmla="*/ 31 w 193"/>
                      <a:gd name="T5" fmla="*/ 139 h 170"/>
                      <a:gd name="T6" fmla="*/ 61 w 193"/>
                      <a:gd name="T7" fmla="*/ 157 h 170"/>
                      <a:gd name="T8" fmla="*/ 88 w 193"/>
                      <a:gd name="T9" fmla="*/ 147 h 170"/>
                      <a:gd name="T10" fmla="*/ 99 w 193"/>
                      <a:gd name="T11" fmla="*/ 125 h 170"/>
                      <a:gd name="T12" fmla="*/ 92 w 193"/>
                      <a:gd name="T13" fmla="*/ 84 h 170"/>
                      <a:gd name="T14" fmla="*/ 86 w 193"/>
                      <a:gd name="T15" fmla="*/ 38 h 170"/>
                      <a:gd name="T16" fmla="*/ 99 w 193"/>
                      <a:gd name="T17" fmla="*/ 14 h 170"/>
                      <a:gd name="T18" fmla="*/ 134 w 193"/>
                      <a:gd name="T19" fmla="*/ 1 h 170"/>
                      <a:gd name="T20" fmla="*/ 174 w 193"/>
                      <a:gd name="T21" fmla="*/ 21 h 170"/>
                      <a:gd name="T22" fmla="*/ 193 w 193"/>
                      <a:gd name="T23" fmla="*/ 49 h 170"/>
                      <a:gd name="T24" fmla="*/ 184 w 193"/>
                      <a:gd name="T25" fmla="*/ 59 h 170"/>
                      <a:gd name="T26" fmla="*/ 164 w 193"/>
                      <a:gd name="T27" fmla="*/ 28 h 170"/>
                      <a:gd name="T28" fmla="*/ 135 w 193"/>
                      <a:gd name="T29" fmla="*/ 13 h 170"/>
                      <a:gd name="T30" fmla="*/ 110 w 193"/>
                      <a:gd name="T31" fmla="*/ 23 h 170"/>
                      <a:gd name="T32" fmla="*/ 99 w 193"/>
                      <a:gd name="T33" fmla="*/ 45 h 170"/>
                      <a:gd name="T34" fmla="*/ 106 w 193"/>
                      <a:gd name="T35" fmla="*/ 85 h 170"/>
                      <a:gd name="T36" fmla="*/ 112 w 193"/>
                      <a:gd name="T37" fmla="*/ 129 h 170"/>
                      <a:gd name="T38" fmla="*/ 99 w 193"/>
                      <a:gd name="T39" fmla="*/ 155 h 170"/>
                      <a:gd name="T40" fmla="*/ 63 w 193"/>
                      <a:gd name="T41" fmla="*/ 169 h 170"/>
                      <a:gd name="T42" fmla="*/ 23 w 193"/>
                      <a:gd name="T43" fmla="*/ 148 h 170"/>
                      <a:gd name="T44" fmla="*/ 9 w 193"/>
                      <a:gd name="T45" fmla="*/ 130 h 170"/>
                      <a:gd name="T46" fmla="*/ 0 w 193"/>
                      <a:gd name="T47"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3" h="170">
                        <a:moveTo>
                          <a:pt x="0" y="111"/>
                        </a:moveTo>
                        <a:cubicBezTo>
                          <a:pt x="11" y="101"/>
                          <a:pt x="11" y="101"/>
                          <a:pt x="11" y="101"/>
                        </a:cubicBezTo>
                        <a:cubicBezTo>
                          <a:pt x="14" y="117"/>
                          <a:pt x="21" y="129"/>
                          <a:pt x="31" y="139"/>
                        </a:cubicBezTo>
                        <a:cubicBezTo>
                          <a:pt x="41" y="150"/>
                          <a:pt x="51" y="156"/>
                          <a:pt x="61" y="157"/>
                        </a:cubicBezTo>
                        <a:cubicBezTo>
                          <a:pt x="71" y="158"/>
                          <a:pt x="80" y="154"/>
                          <a:pt x="88" y="147"/>
                        </a:cubicBezTo>
                        <a:cubicBezTo>
                          <a:pt x="94" y="140"/>
                          <a:pt x="98" y="132"/>
                          <a:pt x="99" y="125"/>
                        </a:cubicBezTo>
                        <a:cubicBezTo>
                          <a:pt x="99" y="117"/>
                          <a:pt x="97" y="103"/>
                          <a:pt x="92" y="84"/>
                        </a:cubicBezTo>
                        <a:cubicBezTo>
                          <a:pt x="86" y="63"/>
                          <a:pt x="84" y="47"/>
                          <a:pt x="86" y="38"/>
                        </a:cubicBezTo>
                        <a:cubicBezTo>
                          <a:pt x="87" y="29"/>
                          <a:pt x="92" y="21"/>
                          <a:pt x="99" y="14"/>
                        </a:cubicBezTo>
                        <a:cubicBezTo>
                          <a:pt x="108" y="5"/>
                          <a:pt x="120" y="0"/>
                          <a:pt x="134" y="1"/>
                        </a:cubicBezTo>
                        <a:cubicBezTo>
                          <a:pt x="148" y="2"/>
                          <a:pt x="161" y="9"/>
                          <a:pt x="174" y="21"/>
                        </a:cubicBezTo>
                        <a:cubicBezTo>
                          <a:pt x="182" y="29"/>
                          <a:pt x="188" y="38"/>
                          <a:pt x="193" y="49"/>
                        </a:cubicBezTo>
                        <a:cubicBezTo>
                          <a:pt x="184" y="59"/>
                          <a:pt x="184" y="59"/>
                          <a:pt x="184" y="59"/>
                        </a:cubicBezTo>
                        <a:cubicBezTo>
                          <a:pt x="179" y="47"/>
                          <a:pt x="173" y="37"/>
                          <a:pt x="164" y="28"/>
                        </a:cubicBezTo>
                        <a:cubicBezTo>
                          <a:pt x="155" y="19"/>
                          <a:pt x="145" y="14"/>
                          <a:pt x="135" y="13"/>
                        </a:cubicBezTo>
                        <a:cubicBezTo>
                          <a:pt x="125" y="13"/>
                          <a:pt x="117" y="16"/>
                          <a:pt x="110" y="23"/>
                        </a:cubicBezTo>
                        <a:cubicBezTo>
                          <a:pt x="103" y="30"/>
                          <a:pt x="99" y="37"/>
                          <a:pt x="99" y="45"/>
                        </a:cubicBezTo>
                        <a:cubicBezTo>
                          <a:pt x="98" y="53"/>
                          <a:pt x="100" y="66"/>
                          <a:pt x="106" y="85"/>
                        </a:cubicBezTo>
                        <a:cubicBezTo>
                          <a:pt x="111" y="105"/>
                          <a:pt x="113" y="120"/>
                          <a:pt x="112" y="129"/>
                        </a:cubicBezTo>
                        <a:cubicBezTo>
                          <a:pt x="110" y="139"/>
                          <a:pt x="106" y="147"/>
                          <a:pt x="99" y="155"/>
                        </a:cubicBezTo>
                        <a:cubicBezTo>
                          <a:pt x="88" y="165"/>
                          <a:pt x="76" y="170"/>
                          <a:pt x="63" y="169"/>
                        </a:cubicBezTo>
                        <a:cubicBezTo>
                          <a:pt x="49" y="168"/>
                          <a:pt x="36" y="161"/>
                          <a:pt x="23" y="148"/>
                        </a:cubicBezTo>
                        <a:cubicBezTo>
                          <a:pt x="18" y="144"/>
                          <a:pt x="13" y="138"/>
                          <a:pt x="9" y="130"/>
                        </a:cubicBezTo>
                        <a:cubicBezTo>
                          <a:pt x="4" y="123"/>
                          <a:pt x="1" y="116"/>
                          <a:pt x="0"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43" name="Freeform 32">
                    <a:extLst>
                      <a:ext uri="{FF2B5EF4-FFF2-40B4-BE49-F238E27FC236}">
                        <a16:creationId xmlns:a16="http://schemas.microsoft.com/office/drawing/2014/main" id="{29BEC9AF-77F3-495C-A9B9-53E6514A00E5}"/>
                      </a:ext>
                    </a:extLst>
                  </p:cNvPr>
                  <p:cNvSpPr>
                    <a:spLocks/>
                  </p:cNvSpPr>
                  <p:nvPr/>
                </p:nvSpPr>
                <p:spPr bwMode="auto">
                  <a:xfrm>
                    <a:off x="9612449" y="2462704"/>
                    <a:ext cx="50800" cy="58737"/>
                  </a:xfrm>
                  <a:custGeom>
                    <a:avLst/>
                    <a:gdLst>
                      <a:gd name="T0" fmla="*/ 24 w 25"/>
                      <a:gd name="T1" fmla="*/ 0 h 29"/>
                      <a:gd name="T2" fmla="*/ 24 w 25"/>
                      <a:gd name="T3" fmla="*/ 22 h 29"/>
                      <a:gd name="T4" fmla="*/ 16 w 25"/>
                      <a:gd name="T5" fmla="*/ 29 h 29"/>
                      <a:gd name="T6" fmla="*/ 5 w 25"/>
                      <a:gd name="T7" fmla="*/ 28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44" name="Freeform 32">
                    <a:extLst>
                      <a:ext uri="{FF2B5EF4-FFF2-40B4-BE49-F238E27FC236}">
                        <a16:creationId xmlns:a16="http://schemas.microsoft.com/office/drawing/2014/main" id="{80AD87E1-6678-43DF-BB08-DDE4644DE989}"/>
                      </a:ext>
                    </a:extLst>
                  </p:cNvPr>
                  <p:cNvSpPr>
                    <a:spLocks/>
                  </p:cNvSpPr>
                  <p:nvPr/>
                </p:nvSpPr>
                <p:spPr bwMode="auto">
                  <a:xfrm>
                    <a:off x="9661637" y="2411907"/>
                    <a:ext cx="50800" cy="58737"/>
                  </a:xfrm>
                  <a:custGeom>
                    <a:avLst/>
                    <a:gdLst>
                      <a:gd name="T0" fmla="*/ 24 w 25"/>
                      <a:gd name="T1" fmla="*/ 0 h 29"/>
                      <a:gd name="T2" fmla="*/ 24 w 25"/>
                      <a:gd name="T3" fmla="*/ 22 h 29"/>
                      <a:gd name="T4" fmla="*/ 16 w 25"/>
                      <a:gd name="T5" fmla="*/ 29 h 29"/>
                      <a:gd name="T6" fmla="*/ 5 w 25"/>
                      <a:gd name="T7" fmla="*/ 28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45" name="Freeform 32">
                    <a:extLst>
                      <a:ext uri="{FF2B5EF4-FFF2-40B4-BE49-F238E27FC236}">
                        <a16:creationId xmlns:a16="http://schemas.microsoft.com/office/drawing/2014/main" id="{2E451511-436E-48FF-B6A4-D360E43C6578}"/>
                      </a:ext>
                    </a:extLst>
                  </p:cNvPr>
                  <p:cNvSpPr>
                    <a:spLocks/>
                  </p:cNvSpPr>
                  <p:nvPr/>
                </p:nvSpPr>
                <p:spPr bwMode="auto">
                  <a:xfrm>
                    <a:off x="9707675" y="2360508"/>
                    <a:ext cx="50800" cy="58737"/>
                  </a:xfrm>
                  <a:custGeom>
                    <a:avLst/>
                    <a:gdLst>
                      <a:gd name="T0" fmla="*/ 24 w 25"/>
                      <a:gd name="T1" fmla="*/ 0 h 29"/>
                      <a:gd name="T2" fmla="*/ 24 w 25"/>
                      <a:gd name="T3" fmla="*/ 22 h 29"/>
                      <a:gd name="T4" fmla="*/ 16 w 25"/>
                      <a:gd name="T5" fmla="*/ 29 h 29"/>
                      <a:gd name="T6" fmla="*/ 5 w 25"/>
                      <a:gd name="T7" fmla="*/ 28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sp>
                <p:nvSpPr>
                  <p:cNvPr id="46" name="Freeform 32">
                    <a:extLst>
                      <a:ext uri="{FF2B5EF4-FFF2-40B4-BE49-F238E27FC236}">
                        <a16:creationId xmlns:a16="http://schemas.microsoft.com/office/drawing/2014/main" id="{241BFDD1-E817-4220-8EE7-3DA47B951312}"/>
                      </a:ext>
                    </a:extLst>
                  </p:cNvPr>
                  <p:cNvSpPr>
                    <a:spLocks/>
                  </p:cNvSpPr>
                  <p:nvPr/>
                </p:nvSpPr>
                <p:spPr bwMode="auto">
                  <a:xfrm>
                    <a:off x="9755926" y="2310606"/>
                    <a:ext cx="50800" cy="58737"/>
                  </a:xfrm>
                  <a:custGeom>
                    <a:avLst/>
                    <a:gdLst>
                      <a:gd name="T0" fmla="*/ 24 w 25"/>
                      <a:gd name="T1" fmla="*/ 0 h 29"/>
                      <a:gd name="T2" fmla="*/ 24 w 25"/>
                      <a:gd name="T3" fmla="*/ 22 h 29"/>
                      <a:gd name="T4" fmla="*/ 16 w 25"/>
                      <a:gd name="T5" fmla="*/ 29 h 29"/>
                      <a:gd name="T6" fmla="*/ 5 w 25"/>
                      <a:gd name="T7" fmla="*/ 28 h 29"/>
                      <a:gd name="T8" fmla="*/ 3 w 25"/>
                      <a:gd name="T9" fmla="*/ 23 h 29"/>
                      <a:gd name="T10" fmla="*/ 25 w 25"/>
                      <a:gd name="T11" fmla="*/ 0 h 29"/>
                    </a:gdLst>
                    <a:ahLst/>
                    <a:cxnLst>
                      <a:cxn ang="0">
                        <a:pos x="T0" y="T1"/>
                      </a:cxn>
                      <a:cxn ang="0">
                        <a:pos x="T2" y="T3"/>
                      </a:cxn>
                      <a:cxn ang="0">
                        <a:pos x="T4" y="T5"/>
                      </a:cxn>
                      <a:cxn ang="0">
                        <a:pos x="T6" y="T7"/>
                      </a:cxn>
                      <a:cxn ang="0">
                        <a:pos x="T8" y="T9"/>
                      </a:cxn>
                      <a:cxn ang="0">
                        <a:pos x="T10" y="T11"/>
                      </a:cxn>
                    </a:cxnLst>
                    <a:rect l="0" t="0" r="r" b="b"/>
                    <a:pathLst>
                      <a:path w="25" h="29">
                        <a:moveTo>
                          <a:pt x="24" y="0"/>
                        </a:moveTo>
                        <a:cubicBezTo>
                          <a:pt x="24" y="22"/>
                          <a:pt x="24" y="22"/>
                          <a:pt x="24" y="22"/>
                        </a:cubicBezTo>
                        <a:cubicBezTo>
                          <a:pt x="24" y="26"/>
                          <a:pt x="20" y="29"/>
                          <a:pt x="16" y="29"/>
                        </a:cubicBezTo>
                        <a:cubicBezTo>
                          <a:pt x="5" y="28"/>
                          <a:pt x="5" y="28"/>
                          <a:pt x="5" y="28"/>
                        </a:cubicBezTo>
                        <a:cubicBezTo>
                          <a:pt x="1" y="28"/>
                          <a:pt x="0" y="26"/>
                          <a:pt x="3" y="23"/>
                        </a:cubicBezTo>
                        <a:cubicBezTo>
                          <a:pt x="25" y="0"/>
                          <a:pt x="25" y="0"/>
                          <a:pt x="25" y="0"/>
                        </a:cubicBezTo>
                      </a:path>
                    </a:pathLst>
                  </a:custGeom>
                  <a:solidFill>
                    <a:schemeClr val="accent5">
                      <a:lumMod val="25000"/>
                      <a:lumOff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05050"/>
                      </a:solidFill>
                      <a:effectLst/>
                      <a:uLnTx/>
                      <a:uFillTx/>
                      <a:latin typeface="Segoe UI"/>
                      <a:ea typeface="+mn-ea"/>
                      <a:cs typeface="+mn-cs"/>
                    </a:endParaRPr>
                  </a:p>
                </p:txBody>
              </p:sp>
            </p:grpSp>
            <p:pic>
              <p:nvPicPr>
                <p:cNvPr id="24" name="Picture 23">
                  <a:extLst>
                    <a:ext uri="{FF2B5EF4-FFF2-40B4-BE49-F238E27FC236}">
                      <a16:creationId xmlns:a16="http://schemas.microsoft.com/office/drawing/2014/main" id="{DD629785-F77C-48DF-A780-76C3F1D5AB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1196" y="3879050"/>
                  <a:ext cx="1044116" cy="1044116"/>
                </a:xfrm>
                <a:prstGeom prst="rect">
                  <a:avLst/>
                </a:prstGeom>
              </p:spPr>
            </p:pic>
            <p:pic>
              <p:nvPicPr>
                <p:cNvPr id="25" name="Picture 24">
                  <a:extLst>
                    <a:ext uri="{FF2B5EF4-FFF2-40B4-BE49-F238E27FC236}">
                      <a16:creationId xmlns:a16="http://schemas.microsoft.com/office/drawing/2014/main" id="{A850A374-A7F5-49C0-8E7D-0E91F80D74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7900" y="3782494"/>
                  <a:ext cx="1237228" cy="1237228"/>
                </a:xfrm>
                <a:prstGeom prst="rect">
                  <a:avLst/>
                </a:prstGeom>
              </p:spPr>
            </p:pic>
          </p:grpSp>
        </p:grpSp>
      </p:grpSp>
    </p:spTree>
    <p:extLst>
      <p:ext uri="{BB962C8B-B14F-4D97-AF65-F5344CB8AC3E}">
        <p14:creationId xmlns:p14="http://schemas.microsoft.com/office/powerpoint/2010/main" val="3053316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Implement resource tagging</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528246"/>
            <a:ext cx="5394960" cy="4021614"/>
          </a:xfrm>
        </p:spPr>
        <p:txBody>
          <a:bodyPr/>
          <a:lstStyle/>
          <a:p>
            <a:pPr marL="228600" lvl="1" indent="0">
              <a:buNone/>
            </a:pPr>
            <a:r>
              <a:rPr lang="en-US" sz="2400" dirty="0">
                <a:latin typeface="Segoe UI Semibold" panose="020B0702040204020203" pitchFamily="34" charset="0"/>
                <a:cs typeface="Segoe UI Semibold" panose="020B0702040204020203" pitchFamily="34" charset="0"/>
              </a:rPr>
              <a:t>Create a policy assignment that requires tagging, then create a storage account and test the tagging.</a:t>
            </a:r>
            <a:endParaRPr lang="en-US" dirty="0">
              <a:latin typeface="Segoe UI Semibold" panose="020B0702040204020203" pitchFamily="34" charset="0"/>
              <a:cs typeface="Segoe UI Semibold" panose="020B0702040204020203" pitchFamily="34" charset="0"/>
            </a:endParaRPr>
          </a:p>
          <a:p>
            <a:pPr marL="742950" lvl="1" indent="-514350">
              <a:buFont typeface="+mj-lt"/>
              <a:buAutoNum type="arabicPeriod"/>
            </a:pPr>
            <a:r>
              <a:rPr lang="en-US" dirty="0">
                <a:latin typeface="Segoe UI" panose="020B0502040204020203" pitchFamily="34" charset="0"/>
                <a:cs typeface="Segoe UI" panose="020B0502040204020203" pitchFamily="34" charset="0"/>
              </a:rPr>
              <a:t>Create a policy assignment to require tagging.</a:t>
            </a:r>
          </a:p>
          <a:p>
            <a:pPr marL="742950" lvl="1" indent="-514350">
              <a:buFont typeface="+mj-lt"/>
              <a:buAutoNum type="arabicPeriod"/>
            </a:pPr>
            <a:r>
              <a:rPr lang="en-US" dirty="0">
                <a:latin typeface="Segoe UI" panose="020B0502040204020203" pitchFamily="34" charset="0"/>
                <a:cs typeface="Segoe UI" panose="020B0502040204020203" pitchFamily="34" charset="0"/>
              </a:rPr>
              <a:t>Create a storage account to test required tagging.</a:t>
            </a:r>
          </a:p>
          <a:p>
            <a:pPr marL="742950" lvl="1" indent="-514350">
              <a:buFont typeface="+mj-lt"/>
              <a:buAutoNum type="arabicPeriod"/>
            </a:pPr>
            <a:r>
              <a:rPr lang="en-US" dirty="0">
                <a:latin typeface="Segoe UI" panose="020B0502040204020203" pitchFamily="34" charset="0"/>
                <a:cs typeface="Segoe UI" panose="020B0502040204020203" pitchFamily="34" charset="0"/>
              </a:rPr>
              <a:t>View all resources with a specific tag.</a:t>
            </a:r>
          </a:p>
          <a:p>
            <a:pPr marL="742950" lvl="1" indent="-514350">
              <a:buFont typeface="+mj-lt"/>
              <a:buAutoNum type="arabicPeriod"/>
            </a:pPr>
            <a:r>
              <a:rPr lang="en-US" dirty="0">
                <a:latin typeface="Segoe UI" panose="020B0502040204020203" pitchFamily="34" charset="0"/>
                <a:cs typeface="Segoe UI" panose="020B0502040204020203" pitchFamily="34" charset="0"/>
              </a:rPr>
              <a:t>Delete the policy assignment.</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387052674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a:t>Azure Policy</a:t>
            </a:r>
          </a:p>
        </p:txBody>
      </p:sp>
      <p:sp>
        <p:nvSpPr>
          <p:cNvPr id="6" name="Text Placeholder 5"/>
          <p:cNvSpPr>
            <a:spLocks noGrp="1"/>
          </p:cNvSpPr>
          <p:nvPr>
            <p:ph sz="quarter" idx="10"/>
          </p:nvPr>
        </p:nvSpPr>
        <p:spPr>
          <a:xfrm>
            <a:off x="419100" y="1456897"/>
            <a:ext cx="11340811" cy="1292662"/>
          </a:xfrm>
        </p:spPr>
        <p:txBody>
          <a:bodyPr/>
          <a:lstStyle/>
          <a:p>
            <a:pPr marL="0" indent="0">
              <a:buNone/>
            </a:pPr>
            <a:r>
              <a:rPr lang="en-US" i="0" dirty="0">
                <a:solidFill>
                  <a:srgbClr val="171717"/>
                </a:solidFill>
                <a:effectLst/>
                <a:latin typeface="+mj-lt"/>
              </a:rPr>
              <a:t>Azure Policy</a:t>
            </a:r>
            <a:r>
              <a:rPr lang="en-US" b="1" i="0" dirty="0">
                <a:solidFill>
                  <a:srgbClr val="171717"/>
                </a:solidFill>
                <a:effectLst/>
                <a:latin typeface="Segoe UI" panose="020B0502040204020203" pitchFamily="34" charset="0"/>
              </a:rPr>
              <a:t> </a:t>
            </a:r>
            <a:r>
              <a:rPr lang="en-US" b="0" i="0" dirty="0">
                <a:solidFill>
                  <a:srgbClr val="171717"/>
                </a:solidFill>
                <a:effectLst/>
                <a:latin typeface="Segoe UI" panose="020B0502040204020203" pitchFamily="34" charset="0"/>
              </a:rPr>
              <a:t>helps to enforce organizational standards and to assess compliance at-scale. Provides governance and resource consistency </a:t>
            </a:r>
            <a:r>
              <a:rPr lang="en-US" dirty="0">
                <a:solidFill>
                  <a:srgbClr val="171717"/>
                </a:solidFill>
                <a:latin typeface="Segoe UI" panose="020B0502040204020203" pitchFamily="34" charset="0"/>
              </a:rPr>
              <a:t>with regulatory compliance, security, cost, and management. </a:t>
            </a:r>
            <a:endParaRPr lang="en-US" noProof="0" dirty="0">
              <a:latin typeface="+mn-lt"/>
            </a:endParaRPr>
          </a:p>
        </p:txBody>
      </p:sp>
      <p:sp>
        <p:nvSpPr>
          <p:cNvPr id="7" name="Text Placeholder 5">
            <a:extLst>
              <a:ext uri="{FF2B5EF4-FFF2-40B4-BE49-F238E27FC236}">
                <a16:creationId xmlns:a16="http://schemas.microsoft.com/office/drawing/2014/main" id="{21EC92CC-3C04-417A-AA1B-5A88FBCBD7F4}"/>
              </a:ext>
            </a:extLst>
          </p:cNvPr>
          <p:cNvSpPr txBox="1">
            <a:spLocks/>
          </p:cNvSpPr>
          <p:nvPr/>
        </p:nvSpPr>
        <p:spPr>
          <a:xfrm>
            <a:off x="652781" y="2745758"/>
            <a:ext cx="6799580" cy="2803460"/>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457200" lvl="1" indent="-457200">
              <a:lnSpc>
                <a:spcPct val="114000"/>
              </a:lnSpc>
              <a:buFont typeface="Arial" panose="020B0604020202020204" pitchFamily="34" charset="0"/>
              <a:buChar char="•"/>
            </a:pPr>
            <a:r>
              <a:rPr lang="en-US" sz="2400" dirty="0">
                <a:cs typeface="Segoe UI Semilight" panose="020B0402040204020203" pitchFamily="34" charset="0"/>
              </a:rPr>
              <a:t>Evaluates and identifies Azure resources that do not comply with your policies.</a:t>
            </a:r>
          </a:p>
          <a:p>
            <a:pPr marL="457200" lvl="1" indent="-457200">
              <a:lnSpc>
                <a:spcPct val="114000"/>
              </a:lnSpc>
              <a:buFont typeface="Arial" panose="020B0604020202020204" pitchFamily="34" charset="0"/>
              <a:buChar char="•"/>
            </a:pPr>
            <a:r>
              <a:rPr lang="en-US" sz="2400" dirty="0">
                <a:cs typeface="Segoe UI Semilight" panose="020B0402040204020203" pitchFamily="34" charset="0"/>
              </a:rPr>
              <a:t>Provides built-in policy and initiative definitions, under categories such as Storage, Networking, Compute, Security Center, and Monitoring.</a:t>
            </a:r>
          </a:p>
        </p:txBody>
      </p:sp>
      <p:pic>
        <p:nvPicPr>
          <p:cNvPr id="3" name="Graphic 2">
            <a:extLst>
              <a:ext uri="{FF2B5EF4-FFF2-40B4-BE49-F238E27FC236}">
                <a16:creationId xmlns:a16="http://schemas.microsoft.com/office/drawing/2014/main" id="{ABD3E443-456F-42C4-B57B-F32DC1649FD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68813" y="2775335"/>
            <a:ext cx="2748107" cy="2748107"/>
          </a:xfrm>
          <a:prstGeom prst="rect">
            <a:avLst/>
          </a:prstGeom>
        </p:spPr>
      </p:pic>
    </p:spTree>
    <p:extLst>
      <p:ext uri="{BB962C8B-B14F-4D97-AF65-F5344CB8AC3E}">
        <p14:creationId xmlns:p14="http://schemas.microsoft.com/office/powerpoint/2010/main" val="339023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Create an Azure Policy</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604217"/>
            <a:ext cx="5394960" cy="3221395"/>
          </a:xfrm>
        </p:spPr>
        <p:txBody>
          <a:bodyPr/>
          <a:lstStyle/>
          <a:p>
            <a:pPr marL="228600" lvl="1" indent="0">
              <a:buNone/>
            </a:pPr>
            <a:r>
              <a:rPr lang="en-US" sz="2400" dirty="0">
                <a:latin typeface="+mj-lt"/>
                <a:cs typeface="Segoe UI Semibold" panose="020B0702040204020203" pitchFamily="34" charset="0"/>
              </a:rPr>
              <a:t>Create an Azure Policy to restrict deployment of Azure resources to a specific location.</a:t>
            </a:r>
          </a:p>
          <a:p>
            <a:pPr marL="228600" lvl="1" indent="0">
              <a:buNone/>
            </a:pPr>
            <a:endParaRPr lang="en-US" dirty="0">
              <a:cs typeface="Segoe UI Semilight" panose="020B0402040204020203" pitchFamily="34" charset="0"/>
            </a:endParaRPr>
          </a:p>
          <a:p>
            <a:pPr marL="742950" lvl="1" indent="-514350">
              <a:buFont typeface="+mj-lt"/>
              <a:buAutoNum type="arabicPeriod"/>
            </a:pPr>
            <a:r>
              <a:rPr lang="en-US" sz="2400" dirty="0">
                <a:cs typeface="Segoe UI" panose="020B0502040204020203" pitchFamily="34" charset="0"/>
              </a:rPr>
              <a:t>Create a policy assignment.</a:t>
            </a:r>
          </a:p>
          <a:p>
            <a:pPr marL="742950" lvl="1" indent="-514350">
              <a:buFont typeface="+mj-lt"/>
              <a:buAutoNum type="arabicPeriod"/>
            </a:pPr>
            <a:r>
              <a:rPr lang="en-US" sz="2400" dirty="0">
                <a:cs typeface="Segoe UI" panose="020B0502040204020203" pitchFamily="34" charset="0"/>
              </a:rPr>
              <a:t>Test the allowed location policy.</a:t>
            </a:r>
          </a:p>
          <a:p>
            <a:pPr marL="742950" lvl="1" indent="-514350">
              <a:buFont typeface="+mj-lt"/>
              <a:buAutoNum type="arabicPeriod"/>
            </a:pPr>
            <a:r>
              <a:rPr lang="en-US" sz="2400" dirty="0">
                <a:cs typeface="Segoe UI" panose="020B0502040204020203" pitchFamily="34" charset="0"/>
              </a:rPr>
              <a:t>Delete the policy assignment.</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339913931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Module outline</a:t>
            </a:r>
          </a:p>
        </p:txBody>
      </p:sp>
      <p:pic>
        <p:nvPicPr>
          <p:cNvPr id="5" name="Graphic 4" descr="Scientific Thought">
            <a:extLst>
              <a:ext uri="{FF2B5EF4-FFF2-40B4-BE49-F238E27FC236}">
                <a16:creationId xmlns:a16="http://schemas.microsoft.com/office/drawing/2014/main" id="{C35655B0-596F-4960-AACA-E96A9425F88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74060" y="2810069"/>
            <a:ext cx="1237861" cy="1237861"/>
          </a:xfrm>
          <a:prstGeom prst="rect">
            <a:avLst/>
          </a:prstGeom>
        </p:spPr>
      </p:pic>
    </p:spTree>
    <p:extLst>
      <p:ext uri="{BB962C8B-B14F-4D97-AF65-F5344CB8AC3E}">
        <p14:creationId xmlns:p14="http://schemas.microsoft.com/office/powerpoint/2010/main" val="3414614293"/>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a:t>Azure Blueprints</a:t>
            </a:r>
          </a:p>
        </p:txBody>
      </p:sp>
      <p:sp>
        <p:nvSpPr>
          <p:cNvPr id="6" name="Text Placeholder 5"/>
          <p:cNvSpPr>
            <a:spLocks noGrp="1"/>
          </p:cNvSpPr>
          <p:nvPr>
            <p:ph sz="quarter" idx="10"/>
          </p:nvPr>
        </p:nvSpPr>
        <p:spPr>
          <a:xfrm>
            <a:off x="419100" y="1456897"/>
            <a:ext cx="11340811" cy="3652282"/>
          </a:xfrm>
        </p:spPr>
        <p:txBody>
          <a:bodyPr/>
          <a:lstStyle/>
          <a:p>
            <a:r>
              <a:rPr lang="en-US" i="0" dirty="0">
                <a:solidFill>
                  <a:srgbClr val="171717"/>
                </a:solidFill>
                <a:effectLst/>
                <a:latin typeface="+mj-lt"/>
              </a:rPr>
              <a:t>Azure Blueprints</a:t>
            </a:r>
            <a:r>
              <a:rPr lang="en-US" b="1" i="0" dirty="0">
                <a:solidFill>
                  <a:srgbClr val="171717"/>
                </a:solidFill>
                <a:effectLst/>
                <a:latin typeface="Segoe UI" panose="020B0502040204020203" pitchFamily="34" charset="0"/>
              </a:rPr>
              <a:t> </a:t>
            </a:r>
            <a:r>
              <a:rPr lang="en-US" b="0" i="0" dirty="0">
                <a:solidFill>
                  <a:srgbClr val="171717"/>
                </a:solidFill>
                <a:effectLst/>
                <a:latin typeface="Segoe UI" panose="020B0502040204020203" pitchFamily="34" charset="0"/>
              </a:rPr>
              <a:t>makes it possible for development teams to rapidly build and stand up new environments. Development teams can quickly build trust through organizational compliance with a set of built-in components</a:t>
            </a:r>
            <a:r>
              <a:rPr lang="en-US" dirty="0">
                <a:solidFill>
                  <a:srgbClr val="171717"/>
                </a:solidFill>
                <a:latin typeface="Segoe UI" panose="020B0502040204020203" pitchFamily="34" charset="0"/>
              </a:rPr>
              <a:t> </a:t>
            </a:r>
            <a:r>
              <a:rPr lang="en-US" b="0" i="0" dirty="0">
                <a:solidFill>
                  <a:srgbClr val="171717"/>
                </a:solidFill>
                <a:effectLst/>
                <a:latin typeface="Segoe UI" panose="020B0502040204020203" pitchFamily="34" charset="0"/>
              </a:rPr>
              <a:t>(such as networking</a:t>
            </a:r>
            <a:r>
              <a:rPr lang="en-US" dirty="0">
                <a:solidFill>
                  <a:srgbClr val="171717"/>
                </a:solidFill>
                <a:latin typeface="Segoe UI" panose="020B0502040204020203" pitchFamily="34" charset="0"/>
              </a:rPr>
              <a:t>)</a:t>
            </a:r>
            <a:r>
              <a:rPr lang="en-US" b="0" i="0" dirty="0">
                <a:solidFill>
                  <a:srgbClr val="171717"/>
                </a:solidFill>
                <a:effectLst/>
                <a:latin typeface="Segoe UI" panose="020B0502040204020203" pitchFamily="34" charset="0"/>
              </a:rPr>
              <a:t> in order to speed up development and delivery.</a:t>
            </a:r>
          </a:p>
          <a:p>
            <a:pPr marL="342900" indent="-342900">
              <a:buFont typeface="Arial" panose="020B0604020202020204" pitchFamily="34" charset="0"/>
              <a:buChar char="•"/>
            </a:pPr>
            <a:r>
              <a:rPr lang="en-US" sz="2400" noProof="0" dirty="0">
                <a:solidFill>
                  <a:srgbClr val="171717"/>
                </a:solidFill>
                <a:latin typeface="Segoe UI" panose="020B0502040204020203" pitchFamily="34" charset="0"/>
                <a:cs typeface="Segoe UI" panose="020B0502040204020203" pitchFamily="34" charset="0"/>
              </a:rPr>
              <a:t>Role Assignments</a:t>
            </a:r>
          </a:p>
          <a:p>
            <a:pPr marL="342900" indent="-342900">
              <a:buFont typeface="Arial" panose="020B0604020202020204" pitchFamily="34" charset="0"/>
              <a:buChar char="•"/>
            </a:pPr>
            <a:r>
              <a:rPr lang="en-US" sz="2400" noProof="0" dirty="0">
                <a:solidFill>
                  <a:srgbClr val="171717"/>
                </a:solidFill>
                <a:latin typeface="Segoe UI" panose="020B0502040204020203" pitchFamily="34" charset="0"/>
                <a:cs typeface="Segoe UI" panose="020B0502040204020203" pitchFamily="34" charset="0"/>
              </a:rPr>
              <a:t>Policy Assignments</a:t>
            </a:r>
          </a:p>
          <a:p>
            <a:pPr marL="342900" indent="-342900">
              <a:buFont typeface="Arial" panose="020B0604020202020204" pitchFamily="34" charset="0"/>
              <a:buChar char="•"/>
            </a:pPr>
            <a:r>
              <a:rPr lang="en-US" dirty="0">
                <a:solidFill>
                  <a:srgbClr val="171717"/>
                </a:solidFill>
                <a:latin typeface="Segoe UI" panose="020B0502040204020203" pitchFamily="34" charset="0"/>
                <a:cs typeface="Segoe UI" panose="020B0502040204020203" pitchFamily="34" charset="0"/>
              </a:rPr>
              <a:t>Azure Resource Manager Templates</a:t>
            </a:r>
          </a:p>
          <a:p>
            <a:pPr marL="342900" indent="-342900">
              <a:buFont typeface="Arial" panose="020B0604020202020204" pitchFamily="34" charset="0"/>
              <a:buChar char="•"/>
            </a:pPr>
            <a:r>
              <a:rPr lang="en-US" sz="2400" noProof="0" dirty="0">
                <a:solidFill>
                  <a:srgbClr val="171717"/>
                </a:solidFill>
                <a:latin typeface="Segoe UI" panose="020B0502040204020203" pitchFamily="34" charset="0"/>
                <a:cs typeface="Segoe UI" panose="020B0502040204020203" pitchFamily="34" charset="0"/>
              </a:rPr>
              <a:t>Resource Groups</a:t>
            </a:r>
            <a:endParaRPr lang="en-US" sz="2400" noProof="0" dirty="0">
              <a:latin typeface="Segoe UI" panose="020B0502040204020203" pitchFamily="34" charset="0"/>
              <a:cs typeface="Segoe UI" panose="020B0502040204020203" pitchFamily="34" charset="0"/>
            </a:endParaRPr>
          </a:p>
        </p:txBody>
      </p:sp>
      <p:pic>
        <p:nvPicPr>
          <p:cNvPr id="3" name="Graphic 2">
            <a:extLst>
              <a:ext uri="{FF2B5EF4-FFF2-40B4-BE49-F238E27FC236}">
                <a16:creationId xmlns:a16="http://schemas.microsoft.com/office/drawing/2014/main" id="{4C59E150-A658-4E5C-89AE-7A5B0C94EE3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12849" y="2893603"/>
            <a:ext cx="2507500" cy="2507500"/>
          </a:xfrm>
          <a:prstGeom prst="rect">
            <a:avLst/>
          </a:prstGeom>
        </p:spPr>
      </p:pic>
    </p:spTree>
    <p:extLst>
      <p:ext uri="{BB962C8B-B14F-4D97-AF65-F5344CB8AC3E}">
        <p14:creationId xmlns:p14="http://schemas.microsoft.com/office/powerpoint/2010/main" val="3410650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064F-5CD9-4CE4-B9F3-98778056BE1F}"/>
              </a:ext>
            </a:extLst>
          </p:cNvPr>
          <p:cNvSpPr>
            <a:spLocks noGrp="1"/>
          </p:cNvSpPr>
          <p:nvPr>
            <p:ph type="title"/>
          </p:nvPr>
        </p:nvSpPr>
        <p:spPr/>
        <p:txBody>
          <a:bodyPr/>
          <a:lstStyle/>
          <a:p>
            <a:r>
              <a:rPr lang="en-US" dirty="0">
                <a:solidFill>
                  <a:schemeClr val="tx1"/>
                </a:solidFill>
              </a:rPr>
              <a:t>Cloud Adoption Framework</a:t>
            </a:r>
          </a:p>
        </p:txBody>
      </p:sp>
      <p:sp>
        <p:nvSpPr>
          <p:cNvPr id="3" name="Text Placeholder 2">
            <a:extLst>
              <a:ext uri="{FF2B5EF4-FFF2-40B4-BE49-F238E27FC236}">
                <a16:creationId xmlns:a16="http://schemas.microsoft.com/office/drawing/2014/main" id="{D081D35A-5944-4612-9F2D-B9D28C18B34E}"/>
              </a:ext>
            </a:extLst>
          </p:cNvPr>
          <p:cNvSpPr>
            <a:spLocks noGrp="1"/>
          </p:cNvSpPr>
          <p:nvPr>
            <p:ph sz="quarter" idx="10"/>
          </p:nvPr>
        </p:nvSpPr>
        <p:spPr>
          <a:xfrm>
            <a:off x="1520536" y="4002030"/>
            <a:ext cx="9150927" cy="1364476"/>
          </a:xfrm>
        </p:spPr>
        <p:txBody>
          <a:bodyPr vert="horz" wrap="square" lIns="0" tIns="0" rIns="0" bIns="0" rtlCol="0" anchor="t">
            <a:spAutoFit/>
          </a:bodyPr>
          <a:lstStyle/>
          <a:p>
            <a:pPr marL="457200" indent="-457200">
              <a:buFont typeface="Arial" panose="05000000000000000000" pitchFamily="2" charset="2"/>
              <a:buChar char="•"/>
            </a:pPr>
            <a:r>
              <a:rPr lang="en-US" dirty="0">
                <a:latin typeface="+mn-lt"/>
                <a:cs typeface="Segoe UI Semilight"/>
              </a:rPr>
              <a:t>The One Microsoft approach to cloud adoption in Azure.</a:t>
            </a:r>
            <a:endParaRPr lang="en-US" dirty="0">
              <a:latin typeface="+mn-lt"/>
            </a:endParaRPr>
          </a:p>
          <a:p>
            <a:pPr marL="457200" indent="-457200">
              <a:buFont typeface="Arial" panose="05000000000000000000" pitchFamily="2" charset="2"/>
              <a:buChar char="•"/>
            </a:pPr>
            <a:r>
              <a:rPr lang="en-US" dirty="0">
                <a:latin typeface="+mn-lt"/>
                <a:cs typeface="Segoe UI Semilight"/>
              </a:rPr>
              <a:t>Best practices from Microsoft employees, partners, and customers.</a:t>
            </a:r>
            <a:endParaRPr lang="en-US" dirty="0">
              <a:latin typeface="+mn-lt"/>
            </a:endParaRPr>
          </a:p>
          <a:p>
            <a:pPr marL="457200" indent="-457200">
              <a:buFont typeface="Arial" panose="05000000000000000000" pitchFamily="2" charset="2"/>
              <a:buChar char="•"/>
            </a:pPr>
            <a:r>
              <a:rPr lang="en-US" dirty="0">
                <a:latin typeface="+mn-lt"/>
                <a:cs typeface="Segoe UI Semilight"/>
              </a:rPr>
              <a:t>Tools, guidance, and narratives for strategies and outcomes.</a:t>
            </a:r>
            <a:endParaRPr lang="en-US" dirty="0">
              <a:latin typeface="+mn-lt"/>
            </a:endParaRPr>
          </a:p>
        </p:txBody>
      </p:sp>
      <p:pic>
        <p:nvPicPr>
          <p:cNvPr id="4" name="Picture 4" descr="A picture containing bird, flower&#10;&#10;Description generated with very high confidence">
            <a:extLst>
              <a:ext uri="{FF2B5EF4-FFF2-40B4-BE49-F238E27FC236}">
                <a16:creationId xmlns:a16="http://schemas.microsoft.com/office/drawing/2014/main" id="{967486D3-46A9-4459-9AB0-CB3F107CA8E0}"/>
              </a:ext>
            </a:extLst>
          </p:cNvPr>
          <p:cNvPicPr>
            <a:picLocks noChangeAspect="1"/>
          </p:cNvPicPr>
          <p:nvPr/>
        </p:nvPicPr>
        <p:blipFill>
          <a:blip r:embed="rId3"/>
          <a:stretch>
            <a:fillRect/>
          </a:stretch>
        </p:blipFill>
        <p:spPr>
          <a:xfrm>
            <a:off x="1381983" y="1218252"/>
            <a:ext cx="9414587" cy="2592698"/>
          </a:xfrm>
          <a:prstGeom prst="rect">
            <a:avLst/>
          </a:prstGeom>
          <a:ln>
            <a:solidFill>
              <a:schemeClr val="accent1"/>
            </a:solidFill>
          </a:ln>
        </p:spPr>
      </p:pic>
    </p:spTree>
    <p:extLst>
      <p:ext uri="{BB962C8B-B14F-4D97-AF65-F5344CB8AC3E}">
        <p14:creationId xmlns:p14="http://schemas.microsoft.com/office/powerpoint/2010/main" val="194929787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latin typeface="Segoe UI Semibold (Headings)"/>
              </a:rPr>
              <a:t>Privacy, compliance, and data protection standards</a:t>
            </a:r>
            <a:endParaRPr lang="en-US" dirty="0">
              <a:latin typeface="Segoe UI Semibold (Headings)"/>
            </a:endParaRPr>
          </a:p>
        </p:txBody>
      </p:sp>
      <p:pic>
        <p:nvPicPr>
          <p:cNvPr id="5" name="Graphic 4" descr="Contract">
            <a:extLst>
              <a:ext uri="{FF2B5EF4-FFF2-40B4-BE49-F238E27FC236}">
                <a16:creationId xmlns:a16="http://schemas.microsoft.com/office/drawing/2014/main" id="{3E86EB4A-4B7C-4E24-8872-BAB37527A1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73734" y="2669370"/>
            <a:ext cx="1498600" cy="1498600"/>
          </a:xfrm>
          <a:prstGeom prst="rect">
            <a:avLst/>
          </a:prstGeom>
        </p:spPr>
      </p:pic>
    </p:spTree>
    <p:extLst>
      <p:ext uri="{BB962C8B-B14F-4D97-AF65-F5344CB8AC3E}">
        <p14:creationId xmlns:p14="http://schemas.microsoft.com/office/powerpoint/2010/main" val="344186623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99BDB-6670-46DD-B177-A153771A2601}"/>
              </a:ext>
            </a:extLst>
          </p:cNvPr>
          <p:cNvSpPr>
            <a:spLocks noGrp="1"/>
          </p:cNvSpPr>
          <p:nvPr>
            <p:ph type="title"/>
          </p:nvPr>
        </p:nvSpPr>
        <p:spPr/>
        <p:txBody>
          <a:bodyPr/>
          <a:lstStyle/>
          <a:p>
            <a:r>
              <a:rPr lang="en-US" dirty="0"/>
              <a:t>Privacy, Compliance, and Data Protection - Objective Domain</a:t>
            </a:r>
          </a:p>
        </p:txBody>
      </p:sp>
      <p:sp>
        <p:nvSpPr>
          <p:cNvPr id="3" name="Text Placeholder 2">
            <a:extLst>
              <a:ext uri="{FF2B5EF4-FFF2-40B4-BE49-F238E27FC236}">
                <a16:creationId xmlns:a16="http://schemas.microsoft.com/office/drawing/2014/main" id="{A7CB0E8F-550A-4C5C-8BB6-10949A6D717F}"/>
              </a:ext>
            </a:extLst>
          </p:cNvPr>
          <p:cNvSpPr>
            <a:spLocks noGrp="1"/>
          </p:cNvSpPr>
          <p:nvPr>
            <p:ph sz="quarter" idx="10"/>
          </p:nvPr>
        </p:nvSpPr>
        <p:spPr>
          <a:xfrm>
            <a:off x="419100" y="1456897"/>
            <a:ext cx="11340811" cy="3595856"/>
          </a:xfrm>
        </p:spPr>
        <p:txBody>
          <a:bodyPr vert="horz" wrap="square" lIns="0" tIns="0" rIns="0" bIns="0" rtlCol="0" anchor="t">
            <a:spAutoFit/>
          </a:bodyPr>
          <a:lstStyle/>
          <a:p>
            <a:pPr fontAlgn="base"/>
            <a:r>
              <a:rPr lang="en-US" dirty="0">
                <a:latin typeface="+mj-lt"/>
                <a:cs typeface="Segoe UI Semibold" panose="020B0702040204020203" pitchFamily="34" charset="0"/>
              </a:rPr>
              <a:t>Describe the purpose of the:</a:t>
            </a:r>
            <a:endParaRPr lang="en-US" dirty="0">
              <a:latin typeface="+mj-lt"/>
              <a:cs typeface="Segoe UI Semilight"/>
            </a:endParaRPr>
          </a:p>
          <a:p>
            <a:pPr marL="457200" indent="-457200" fontAlgn="base">
              <a:buFont typeface="Arial" panose="020B0604020202020204" pitchFamily="34" charset="0"/>
              <a:buChar char="•"/>
            </a:pPr>
            <a:r>
              <a:rPr lang="en-US" dirty="0">
                <a:cs typeface="Segoe UI"/>
              </a:rPr>
              <a:t>Microsoft core tenants of Security, Privacy, and Compliance</a:t>
            </a:r>
          </a:p>
          <a:p>
            <a:pPr marL="457200" indent="-457200" fontAlgn="base">
              <a:buFont typeface="Arial" panose="020B0604020202020204" pitchFamily="34" charset="0"/>
              <a:buChar char="•"/>
            </a:pPr>
            <a:r>
              <a:rPr lang="en-US" dirty="0">
                <a:cs typeface="Segoe UI" panose="020B0502040204020203" pitchFamily="34" charset="0"/>
              </a:rPr>
              <a:t>Microsoft Privacy Statement, Online Services Terms (OST) and Data Protection Amendment (DPA)</a:t>
            </a:r>
          </a:p>
          <a:p>
            <a:pPr marL="457200" indent="-457200" fontAlgn="base">
              <a:buFont typeface="Arial" panose="020B0604020202020204" pitchFamily="34" charset="0"/>
              <a:buChar char="•"/>
            </a:pPr>
            <a:r>
              <a:rPr lang="en-US" dirty="0">
                <a:cs typeface="Segoe UI" panose="020B0502040204020203" pitchFamily="34" charset="0"/>
              </a:rPr>
              <a:t>Trust Center</a:t>
            </a:r>
          </a:p>
          <a:p>
            <a:pPr marL="457200" indent="-457200" fontAlgn="base">
              <a:buFont typeface="Arial" panose="020B0604020202020204" pitchFamily="34" charset="0"/>
              <a:buChar char="•"/>
            </a:pPr>
            <a:r>
              <a:rPr lang="en-US" dirty="0">
                <a:cs typeface="Segoe UI" panose="020B0502040204020203" pitchFamily="34" charset="0"/>
              </a:rPr>
              <a:t>Azure compliance documentation</a:t>
            </a:r>
          </a:p>
          <a:p>
            <a:pPr marL="457200" indent="-457200" fontAlgn="base">
              <a:buFont typeface="Arial" panose="020B0604020202020204" pitchFamily="34" charset="0"/>
              <a:buChar char="•"/>
            </a:pPr>
            <a:r>
              <a:rPr lang="en-US" dirty="0">
                <a:cs typeface="Segoe UI" panose="020B0502040204020203" pitchFamily="34" charset="0"/>
              </a:rPr>
              <a:t>Azure Sovereign Regions (Azure Government cloud services and Azure China cloud services)</a:t>
            </a:r>
          </a:p>
        </p:txBody>
      </p:sp>
    </p:spTree>
    <p:extLst>
      <p:ext uri="{BB962C8B-B14F-4D97-AF65-F5344CB8AC3E}">
        <p14:creationId xmlns:p14="http://schemas.microsoft.com/office/powerpoint/2010/main" val="299881051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55EE0-9E7E-4199-BBD5-5D459A55E85D}"/>
              </a:ext>
            </a:extLst>
          </p:cNvPr>
          <p:cNvSpPr>
            <a:spLocks noGrp="1"/>
          </p:cNvSpPr>
          <p:nvPr>
            <p:ph type="title"/>
          </p:nvPr>
        </p:nvSpPr>
        <p:spPr>
          <a:xfrm>
            <a:off x="418643" y="325256"/>
            <a:ext cx="11341268" cy="680196"/>
          </a:xfrm>
        </p:spPr>
        <p:txBody>
          <a:bodyPr/>
          <a:lstStyle/>
          <a:p>
            <a:r>
              <a:rPr lang="en-US" dirty="0">
                <a:cs typeface="Segoe UI"/>
              </a:rPr>
              <a:t>Security, Privacy, and Compliance</a:t>
            </a:r>
          </a:p>
        </p:txBody>
      </p:sp>
      <p:grpSp>
        <p:nvGrpSpPr>
          <p:cNvPr id="4" name="Group 3" descr="Security icon - a locked padlock.">
            <a:extLst>
              <a:ext uri="{FF2B5EF4-FFF2-40B4-BE49-F238E27FC236}">
                <a16:creationId xmlns:a16="http://schemas.microsoft.com/office/drawing/2014/main" id="{A9C3A1BA-648D-4118-AEC3-DFE98E29124B}"/>
              </a:ext>
            </a:extLst>
          </p:cNvPr>
          <p:cNvGrpSpPr/>
          <p:nvPr/>
        </p:nvGrpSpPr>
        <p:grpSpPr>
          <a:xfrm>
            <a:off x="596092" y="1201796"/>
            <a:ext cx="11392708" cy="1292662"/>
            <a:chOff x="596092" y="1532433"/>
            <a:chExt cx="11392708" cy="1292662"/>
          </a:xfrm>
        </p:grpSpPr>
        <p:pic>
          <p:nvPicPr>
            <p:cNvPr id="12" name="Picture 11">
              <a:extLst>
                <a:ext uri="{FF2B5EF4-FFF2-40B4-BE49-F238E27FC236}">
                  <a16:creationId xmlns:a16="http://schemas.microsoft.com/office/drawing/2014/main" id="{DEEF3450-E99E-4B3D-A00B-03E623FE09E4}"/>
                </a:ext>
              </a:extLst>
            </p:cNvPr>
            <p:cNvPicPr>
              <a:picLocks noChangeAspect="1"/>
            </p:cNvPicPr>
            <p:nvPr/>
          </p:nvPicPr>
          <p:blipFill rotWithShape="1">
            <a:blip r:embed="rId3"/>
            <a:srcRect r="-18" b="27004"/>
            <a:stretch/>
          </p:blipFill>
          <p:spPr>
            <a:xfrm>
              <a:off x="596092" y="1589153"/>
              <a:ext cx="957759" cy="1179223"/>
            </a:xfrm>
            <a:prstGeom prst="rect">
              <a:avLst/>
            </a:prstGeom>
          </p:spPr>
        </p:pic>
        <p:sp>
          <p:nvSpPr>
            <p:cNvPr id="3" name="TextBox 2">
              <a:extLst>
                <a:ext uri="{FF2B5EF4-FFF2-40B4-BE49-F238E27FC236}">
                  <a16:creationId xmlns:a16="http://schemas.microsoft.com/office/drawing/2014/main" id="{CA0B9AFF-47F0-4C7B-9D65-1F3C24EFE018}"/>
                </a:ext>
              </a:extLst>
            </p:cNvPr>
            <p:cNvSpPr txBox="1"/>
            <p:nvPr/>
          </p:nvSpPr>
          <p:spPr>
            <a:xfrm>
              <a:off x="1879600" y="1532433"/>
              <a:ext cx="10109200" cy="1292662"/>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Security: </a:t>
              </a:r>
              <a:r>
                <a:rPr lang="en-US" sz="2400" dirty="0">
                  <a:latin typeface="+mn-lt"/>
                </a:rPr>
                <a:t>Secure by design. With built in intelligent security, Microsoft helps to protect against known and unknown cyberthreats, using automation and artificial intelligence.</a:t>
              </a:r>
            </a:p>
          </p:txBody>
        </p:sp>
      </p:grpSp>
      <p:grpSp>
        <p:nvGrpSpPr>
          <p:cNvPr id="5" name="Group 4" descr="Privacy icon - a magnifying glass with a checkmark on it showing you are the only one with access to your data.">
            <a:extLst>
              <a:ext uri="{FF2B5EF4-FFF2-40B4-BE49-F238E27FC236}">
                <a16:creationId xmlns:a16="http://schemas.microsoft.com/office/drawing/2014/main" id="{67D6A6C9-3BB3-467C-95E2-32F20DC4F9BF}"/>
              </a:ext>
            </a:extLst>
          </p:cNvPr>
          <p:cNvGrpSpPr/>
          <p:nvPr/>
        </p:nvGrpSpPr>
        <p:grpSpPr>
          <a:xfrm>
            <a:off x="469861" y="2805034"/>
            <a:ext cx="11518939" cy="1292662"/>
            <a:chOff x="469861" y="3253160"/>
            <a:chExt cx="11518939" cy="1292662"/>
          </a:xfrm>
        </p:grpSpPr>
        <p:pic>
          <p:nvPicPr>
            <p:cNvPr id="16" name="Picture 15">
              <a:extLst>
                <a:ext uri="{FF2B5EF4-FFF2-40B4-BE49-F238E27FC236}">
                  <a16:creationId xmlns:a16="http://schemas.microsoft.com/office/drawing/2014/main" id="{EC10EE84-7EB4-495D-B86A-09C7A5530C9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371" b="98689" l="9738" r="89888">
                          <a14:foregroundMark x1="48315" y1="6929" x2="58801" y2="7491"/>
                          <a14:foregroundMark x1="57491" y1="3371" x2="46067" y2="3371"/>
                          <a14:foregroundMark x1="59176" y1="91386" x2="59176" y2="91386"/>
                          <a14:foregroundMark x1="39888" y1="93258" x2="39888" y2="93258"/>
                          <a14:foregroundMark x1="38015" y1="97378" x2="38015" y2="97378"/>
                          <a14:foregroundMark x1="61985" y1="98502" x2="61985" y2="98502"/>
                          <a14:foregroundMark x1="37828" y1="98689" x2="37828" y2="98689"/>
                        </a14:backgroundRemoval>
                      </a14:imgEffect>
                    </a14:imgLayer>
                  </a14:imgProps>
                </a:ext>
              </a:extLst>
            </a:blip>
            <a:srcRect/>
            <a:stretch/>
          </p:blipFill>
          <p:spPr>
            <a:xfrm>
              <a:off x="469861" y="3309879"/>
              <a:ext cx="1179224" cy="1179224"/>
            </a:xfrm>
            <a:prstGeom prst="rect">
              <a:avLst/>
            </a:prstGeom>
          </p:spPr>
        </p:pic>
        <p:sp>
          <p:nvSpPr>
            <p:cNvPr id="9" name="TextBox 8">
              <a:extLst>
                <a:ext uri="{FF2B5EF4-FFF2-40B4-BE49-F238E27FC236}">
                  <a16:creationId xmlns:a16="http://schemas.microsoft.com/office/drawing/2014/main" id="{85AD4729-ED28-4001-936D-2B9DA963399B}"/>
                </a:ext>
              </a:extLst>
            </p:cNvPr>
            <p:cNvSpPr txBox="1"/>
            <p:nvPr/>
          </p:nvSpPr>
          <p:spPr>
            <a:xfrm>
              <a:off x="1879600" y="3253160"/>
              <a:ext cx="10109200" cy="1292662"/>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Privacy: </a:t>
              </a:r>
              <a:r>
                <a:rPr lang="en-US" sz="2400" b="0" i="0" dirty="0">
                  <a:solidFill>
                    <a:srgbClr val="000000"/>
                  </a:solidFill>
                  <a:effectLst/>
                  <a:latin typeface="+mn-lt"/>
                </a:rPr>
                <a:t>We are committed to ensuring the privacy of organizations through our contractual agreements, and by providing user control and transparency.</a:t>
              </a:r>
              <a:endParaRPr lang="en-US" sz="2400" dirty="0">
                <a:latin typeface="+mn-lt"/>
              </a:endParaRPr>
            </a:p>
          </p:txBody>
        </p:sp>
      </p:grpSp>
      <p:grpSp>
        <p:nvGrpSpPr>
          <p:cNvPr id="7" name="Group 6" descr="Compliance icon - circle with a check in it.">
            <a:extLst>
              <a:ext uri="{FF2B5EF4-FFF2-40B4-BE49-F238E27FC236}">
                <a16:creationId xmlns:a16="http://schemas.microsoft.com/office/drawing/2014/main" id="{341A21DC-C70F-4708-9F75-30B4D8F82E1F}"/>
              </a:ext>
            </a:extLst>
          </p:cNvPr>
          <p:cNvGrpSpPr/>
          <p:nvPr/>
        </p:nvGrpSpPr>
        <p:grpSpPr>
          <a:xfrm>
            <a:off x="513314" y="4408273"/>
            <a:ext cx="11518939" cy="1179224"/>
            <a:chOff x="469861" y="4956734"/>
            <a:chExt cx="11518939" cy="1179224"/>
          </a:xfrm>
        </p:grpSpPr>
        <p:pic>
          <p:nvPicPr>
            <p:cNvPr id="10" name="Picture 9">
              <a:extLst>
                <a:ext uri="{FF2B5EF4-FFF2-40B4-BE49-F238E27FC236}">
                  <a16:creationId xmlns:a16="http://schemas.microsoft.com/office/drawing/2014/main" id="{BAF48BCC-16B1-439E-B02E-2E9EB5FFE596}"/>
                </a:ext>
              </a:extLst>
            </p:cNvPr>
            <p:cNvPicPr>
              <a:picLocks noChangeAspect="1"/>
            </p:cNvPicPr>
            <p:nvPr/>
          </p:nvPicPr>
          <p:blipFill>
            <a:blip r:embed="rId6"/>
            <a:stretch>
              <a:fillRect/>
            </a:stretch>
          </p:blipFill>
          <p:spPr>
            <a:xfrm>
              <a:off x="469861" y="4956734"/>
              <a:ext cx="1179224" cy="1179224"/>
            </a:xfrm>
            <a:prstGeom prst="rect">
              <a:avLst/>
            </a:prstGeom>
          </p:spPr>
        </p:pic>
        <p:sp>
          <p:nvSpPr>
            <p:cNvPr id="11" name="TextBox 10">
              <a:extLst>
                <a:ext uri="{FF2B5EF4-FFF2-40B4-BE49-F238E27FC236}">
                  <a16:creationId xmlns:a16="http://schemas.microsoft.com/office/drawing/2014/main" id="{B6A90413-DE88-41C3-8E90-6B4FCA921EC0}"/>
                </a:ext>
              </a:extLst>
            </p:cNvPr>
            <p:cNvSpPr txBox="1"/>
            <p:nvPr/>
          </p:nvSpPr>
          <p:spPr>
            <a:xfrm>
              <a:off x="1879600" y="5066215"/>
              <a:ext cx="10109200" cy="960263"/>
            </a:xfrm>
            <a:prstGeom prst="rect">
              <a:avLst/>
            </a:prstGeom>
            <a:noFill/>
          </p:spPr>
          <p:txBody>
            <a:bodyPr wrap="square" lIns="182880" tIns="146304" rIns="182880" bIns="146304" rtlCol="0" anchor="t">
              <a:spAutoFit/>
            </a:bodyPr>
            <a:lstStyle/>
            <a:p>
              <a:pPr>
                <a:lnSpc>
                  <a:spcPct val="90000"/>
                </a:lnSpc>
                <a:spcAft>
                  <a:spcPts val="600"/>
                </a:spcAft>
              </a:pPr>
              <a:r>
                <a:rPr lang="en-US" sz="2400" b="1" dirty="0">
                  <a:gradFill>
                    <a:gsLst>
                      <a:gs pos="2917">
                        <a:schemeClr val="tx1"/>
                      </a:gs>
                      <a:gs pos="30000">
                        <a:schemeClr val="tx1"/>
                      </a:gs>
                    </a:gsLst>
                    <a:lin ang="5400000" scaled="0"/>
                  </a:gradFill>
                </a:rPr>
                <a:t>Compliance: </a:t>
              </a:r>
              <a:r>
                <a:rPr lang="en-US" sz="2400" b="0" i="0" dirty="0">
                  <a:solidFill>
                    <a:srgbClr val="000000"/>
                  </a:solidFill>
                  <a:effectLst/>
                  <a:latin typeface="+mn-lt"/>
                </a:rPr>
                <a:t>We respect local laws and regulations and provide comprehensive coverage of compliance offerings.</a:t>
              </a:r>
              <a:endParaRPr lang="en-US" sz="2400" dirty="0">
                <a:latin typeface="+mn-lt"/>
              </a:endParaRPr>
            </a:p>
          </p:txBody>
        </p:sp>
      </p:grpSp>
    </p:spTree>
    <p:extLst>
      <p:ext uri="{BB962C8B-B14F-4D97-AF65-F5344CB8AC3E}">
        <p14:creationId xmlns:p14="http://schemas.microsoft.com/office/powerpoint/2010/main" val="66538986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Compliance Terms and Requirements</a:t>
            </a:r>
          </a:p>
        </p:txBody>
      </p:sp>
      <p:sp>
        <p:nvSpPr>
          <p:cNvPr id="6" name="Text Placeholder 5"/>
          <p:cNvSpPr>
            <a:spLocks noGrp="1"/>
          </p:cNvSpPr>
          <p:nvPr>
            <p:ph sz="quarter" idx="10"/>
          </p:nvPr>
        </p:nvSpPr>
        <p:spPr>
          <a:xfrm>
            <a:off x="425594" y="1209224"/>
            <a:ext cx="11340811" cy="1213567"/>
          </a:xfrm>
        </p:spPr>
        <p:txBody>
          <a:bodyPr/>
          <a:lstStyle/>
          <a:p>
            <a:r>
              <a:rPr lang="en-IE" dirty="0"/>
              <a:t>Microsoft provides the most comprehensive set of compliance offerings (including certifications and attestations) of any cloud service provider. Some compliance offerings include.</a:t>
            </a:r>
          </a:p>
        </p:txBody>
      </p:sp>
      <p:graphicFrame>
        <p:nvGraphicFramePr>
          <p:cNvPr id="5" name="Table 4">
            <a:extLst>
              <a:ext uri="{FF2B5EF4-FFF2-40B4-BE49-F238E27FC236}">
                <a16:creationId xmlns:a16="http://schemas.microsoft.com/office/drawing/2014/main" id="{376401FF-6693-42BF-B772-366B7488381A}"/>
              </a:ext>
            </a:extLst>
          </p:cNvPr>
          <p:cNvGraphicFramePr>
            <a:graphicFrameLocks noGrp="1"/>
          </p:cNvGraphicFramePr>
          <p:nvPr>
            <p:extLst>
              <p:ext uri="{D42A27DB-BD31-4B8C-83A1-F6EECF244321}">
                <p14:modId xmlns:p14="http://schemas.microsoft.com/office/powerpoint/2010/main" val="3349899350"/>
              </p:ext>
            </p:extLst>
          </p:nvPr>
        </p:nvGraphicFramePr>
        <p:xfrm>
          <a:off x="785757" y="3047986"/>
          <a:ext cx="10607040" cy="2194560"/>
        </p:xfrm>
        <a:graphic>
          <a:graphicData uri="http://schemas.openxmlformats.org/drawingml/2006/table">
            <a:tbl>
              <a:tblPr firstRow="1" bandRow="1">
                <a:tableStyleId>{5940675A-B579-460E-94D1-54222C63F5DA}</a:tableStyleId>
              </a:tblPr>
              <a:tblGrid>
                <a:gridCol w="5303520">
                  <a:extLst>
                    <a:ext uri="{9D8B030D-6E8A-4147-A177-3AD203B41FA5}">
                      <a16:colId xmlns:a16="http://schemas.microsoft.com/office/drawing/2014/main" val="197318970"/>
                    </a:ext>
                  </a:extLst>
                </a:gridCol>
                <a:gridCol w="5303520">
                  <a:extLst>
                    <a:ext uri="{9D8B030D-6E8A-4147-A177-3AD203B41FA5}">
                      <a16:colId xmlns:a16="http://schemas.microsoft.com/office/drawing/2014/main" val="1780205784"/>
                    </a:ext>
                  </a:extLst>
                </a:gridCol>
              </a:tblGrid>
              <a:tr h="0">
                <a:tc>
                  <a:txBody>
                    <a:bodyPr/>
                    <a:lstStyle/>
                    <a:p>
                      <a:pPr algn="ctr"/>
                      <a:r>
                        <a:rPr lang="en-US" sz="2400" b="1" u="none" strike="noStrike" kern="1200" dirty="0">
                          <a:solidFill>
                            <a:schemeClr val="tx1"/>
                          </a:solidFill>
                          <a:effectLst/>
                        </a:rPr>
                        <a:t>CJIS </a:t>
                      </a:r>
                    </a:p>
                    <a:p>
                      <a:pPr algn="ctr"/>
                      <a:r>
                        <a:rPr lang="en-US" sz="1800" b="0" u="none" strike="noStrike" kern="1200" dirty="0">
                          <a:solidFill>
                            <a:schemeClr val="tx1"/>
                          </a:solidFill>
                          <a:effectLst/>
                        </a:rPr>
                        <a:t>Criminal Justice Information Services</a:t>
                      </a:r>
                      <a:endParaRPr lang="en-US" sz="1800" b="1" dirty="0">
                        <a:solidFill>
                          <a:schemeClr val="tx1"/>
                        </a:solidFill>
                      </a:endParaRPr>
                    </a:p>
                  </a:txBody>
                  <a:tcPr anchor="ctr">
                    <a:solidFill>
                      <a:srgbClr val="F2F2F2"/>
                    </a:solidFill>
                  </a:tcPr>
                </a:tc>
                <a:tc>
                  <a:txBody>
                    <a:bodyPr/>
                    <a:lstStyle/>
                    <a:p>
                      <a:pPr algn="ctr"/>
                      <a:r>
                        <a:rPr lang="en-US" sz="2400" b="1" u="none" strike="noStrike" kern="1200" dirty="0">
                          <a:solidFill>
                            <a:schemeClr val="tx1"/>
                          </a:solidFill>
                          <a:effectLst/>
                        </a:rPr>
                        <a:t>HIPAA </a:t>
                      </a:r>
                    </a:p>
                    <a:p>
                      <a:pPr algn="ctr"/>
                      <a:r>
                        <a:rPr lang="en-IE" sz="1800" b="0" u="none" strike="noStrike" kern="1200" dirty="0">
                          <a:solidFill>
                            <a:schemeClr val="tx1"/>
                          </a:solidFill>
                          <a:effectLst/>
                        </a:rPr>
                        <a:t>Health Insurance Portability and Accountability Act</a:t>
                      </a:r>
                      <a:endParaRPr lang="en-US" sz="1800" b="0" dirty="0">
                        <a:solidFill>
                          <a:schemeClr val="tx1"/>
                        </a:solidFill>
                      </a:endParaRPr>
                    </a:p>
                  </a:txBody>
                  <a:tcPr anchor="ctr">
                    <a:solidFill>
                      <a:srgbClr val="F2F2F2"/>
                    </a:solidFill>
                  </a:tcPr>
                </a:tc>
                <a:extLst>
                  <a:ext uri="{0D108BD9-81ED-4DB2-BD59-A6C34878D82A}">
                    <a16:rowId xmlns:a16="http://schemas.microsoft.com/office/drawing/2014/main" val="3643159280"/>
                  </a:ext>
                </a:extLst>
              </a:tr>
              <a:tr h="731520">
                <a:tc>
                  <a:txBody>
                    <a:bodyPr/>
                    <a:lstStyle/>
                    <a:p>
                      <a:pPr algn="ctr"/>
                      <a:r>
                        <a:rPr lang="en-US" sz="2400" b="1" u="none" strike="noStrike" kern="1200" dirty="0">
                          <a:solidFill>
                            <a:schemeClr val="tx1"/>
                          </a:solidFill>
                          <a:effectLst/>
                        </a:rPr>
                        <a:t>CSA STAR Certification</a:t>
                      </a:r>
                      <a:endParaRPr lang="en-US" sz="2400" b="1" dirty="0">
                        <a:solidFill>
                          <a:schemeClr val="tx1"/>
                        </a:solidFill>
                      </a:endParaRPr>
                    </a:p>
                  </a:txBody>
                  <a:tcPr anchor="ctr">
                    <a:solidFill>
                      <a:srgbClr val="F2F2F2"/>
                    </a:solidFill>
                  </a:tcPr>
                </a:tc>
                <a:tc>
                  <a:txBody>
                    <a:bodyPr/>
                    <a:lstStyle/>
                    <a:p>
                      <a:pPr algn="ctr"/>
                      <a:r>
                        <a:rPr lang="en-US" sz="2400" b="1" u="none" strike="noStrike" kern="1200" dirty="0">
                          <a:solidFill>
                            <a:schemeClr val="tx1"/>
                          </a:solidFill>
                          <a:effectLst/>
                        </a:rPr>
                        <a:t>ISO/IEC 27018</a:t>
                      </a:r>
                      <a:endParaRPr lang="en-US" sz="2400" b="1" dirty="0">
                        <a:solidFill>
                          <a:schemeClr val="tx1"/>
                        </a:solidFill>
                      </a:endParaRPr>
                    </a:p>
                  </a:txBody>
                  <a:tcPr anchor="ctr">
                    <a:solidFill>
                      <a:srgbClr val="F2F2F2"/>
                    </a:solidFill>
                  </a:tcPr>
                </a:tc>
                <a:extLst>
                  <a:ext uri="{0D108BD9-81ED-4DB2-BD59-A6C34878D82A}">
                    <a16:rowId xmlns:a16="http://schemas.microsoft.com/office/drawing/2014/main" val="1269128114"/>
                  </a:ext>
                </a:extLst>
              </a:tr>
              <a:tr h="0">
                <a:tc>
                  <a:txBody>
                    <a:bodyPr/>
                    <a:lstStyle/>
                    <a:p>
                      <a:pPr algn="ctr"/>
                      <a:r>
                        <a:rPr lang="en-IE" sz="2400" b="1" u="none" strike="noStrike" kern="1200" dirty="0">
                          <a:solidFill>
                            <a:schemeClr val="tx1"/>
                          </a:solidFill>
                          <a:effectLst/>
                        </a:rPr>
                        <a:t>EU Model Clauses</a:t>
                      </a:r>
                      <a:endParaRPr lang="en-US" sz="2400" b="1" dirty="0">
                        <a:solidFill>
                          <a:schemeClr val="tx1"/>
                        </a:solidFill>
                      </a:endParaRPr>
                    </a:p>
                  </a:txBody>
                  <a:tcPr anchor="ctr">
                    <a:solidFill>
                      <a:srgbClr val="F2F2F2"/>
                    </a:solidFill>
                  </a:tcPr>
                </a:tc>
                <a:tc>
                  <a:txBody>
                    <a:bodyPr/>
                    <a:lstStyle/>
                    <a:p>
                      <a:pPr algn="ctr"/>
                      <a:r>
                        <a:rPr lang="en-IE" sz="2400" b="1" u="none" strike="noStrike" kern="1200" dirty="0">
                          <a:solidFill>
                            <a:schemeClr val="tx1"/>
                          </a:solidFill>
                          <a:effectLst/>
                        </a:rPr>
                        <a:t>NIST</a:t>
                      </a:r>
                    </a:p>
                    <a:p>
                      <a:pPr algn="ctr"/>
                      <a:r>
                        <a:rPr lang="en-IE" sz="1800" b="0" u="none" strike="noStrike" kern="1200" dirty="0">
                          <a:solidFill>
                            <a:schemeClr val="tx1"/>
                          </a:solidFill>
                          <a:effectLst/>
                        </a:rPr>
                        <a:t>National Institute of Standards and Technology</a:t>
                      </a:r>
                      <a:endParaRPr lang="en-US" sz="1800" b="0" dirty="0">
                        <a:solidFill>
                          <a:schemeClr val="tx1"/>
                        </a:solidFill>
                      </a:endParaRPr>
                    </a:p>
                  </a:txBody>
                  <a:tcPr anchor="ctr">
                    <a:solidFill>
                      <a:srgbClr val="F2F2F2"/>
                    </a:solidFill>
                  </a:tcPr>
                </a:tc>
                <a:extLst>
                  <a:ext uri="{0D108BD9-81ED-4DB2-BD59-A6C34878D82A}">
                    <a16:rowId xmlns:a16="http://schemas.microsoft.com/office/drawing/2014/main" val="1300742416"/>
                  </a:ext>
                </a:extLst>
              </a:tr>
            </a:tbl>
          </a:graphicData>
        </a:graphic>
      </p:graphicFrame>
    </p:spTree>
    <p:extLst>
      <p:ext uri="{BB962C8B-B14F-4D97-AF65-F5344CB8AC3E}">
        <p14:creationId xmlns:p14="http://schemas.microsoft.com/office/powerpoint/2010/main" val="3488704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Microsoft privacy statement</a:t>
            </a:r>
          </a:p>
        </p:txBody>
      </p:sp>
      <p:sp>
        <p:nvSpPr>
          <p:cNvPr id="2" name="Content Placeholder 1">
            <a:extLst>
              <a:ext uri="{FF2B5EF4-FFF2-40B4-BE49-F238E27FC236}">
                <a16:creationId xmlns:a16="http://schemas.microsoft.com/office/drawing/2014/main" id="{8C0B4109-6FD5-4BB2-8E15-B1E28FF525E9}"/>
              </a:ext>
            </a:extLst>
          </p:cNvPr>
          <p:cNvSpPr>
            <a:spLocks noGrp="1"/>
          </p:cNvSpPr>
          <p:nvPr>
            <p:ph sz="quarter" idx="10"/>
          </p:nvPr>
        </p:nvSpPr>
        <p:spPr>
          <a:xfrm>
            <a:off x="419100" y="1456897"/>
            <a:ext cx="11340811" cy="1420902"/>
          </a:xfrm>
        </p:spPr>
        <p:txBody>
          <a:bodyPr/>
          <a:lstStyle/>
          <a:p>
            <a:r>
              <a:rPr lang="en-US" dirty="0"/>
              <a:t>The Microsoft privacy statement provides openness and honesty about how Microsoft handles the user data collected from its products and services.</a:t>
            </a:r>
          </a:p>
          <a:p>
            <a:endParaRPr lang="en-US" dirty="0"/>
          </a:p>
        </p:txBody>
      </p:sp>
      <p:sp>
        <p:nvSpPr>
          <p:cNvPr id="4" name="Text Placeholder 5"/>
          <p:cNvSpPr txBox="1">
            <a:spLocks/>
          </p:cNvSpPr>
          <p:nvPr/>
        </p:nvSpPr>
        <p:spPr>
          <a:xfrm>
            <a:off x="586740" y="2453973"/>
            <a:ext cx="11018520" cy="169892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latin typeface="+mn-lt"/>
              </a:rPr>
              <a:t>The Microsoft privacy statement explains:</a:t>
            </a:r>
          </a:p>
          <a:p>
            <a:pPr marL="457200" indent="-457200">
              <a:buFont typeface="Arial" panose="020B0604020202020204" pitchFamily="34" charset="0"/>
              <a:buChar char="•"/>
            </a:pPr>
            <a:r>
              <a:rPr lang="en-US" sz="2400" dirty="0">
                <a:latin typeface="+mn-lt"/>
              </a:rPr>
              <a:t>What data Microsoft processes.</a:t>
            </a:r>
          </a:p>
          <a:p>
            <a:pPr marL="457200" indent="-457200">
              <a:buFont typeface="Arial" panose="020B0604020202020204" pitchFamily="34" charset="0"/>
              <a:buChar char="•"/>
            </a:pPr>
            <a:r>
              <a:rPr lang="en-US" sz="2400" dirty="0">
                <a:latin typeface="+mn-lt"/>
              </a:rPr>
              <a:t>How Microsoft processes it.</a:t>
            </a:r>
          </a:p>
          <a:p>
            <a:pPr marL="457200" indent="-457200">
              <a:buFont typeface="Arial" panose="020B0604020202020204" pitchFamily="34" charset="0"/>
              <a:buChar char="•"/>
            </a:pPr>
            <a:r>
              <a:rPr lang="en-US" sz="2400" dirty="0">
                <a:latin typeface="+mn-lt"/>
              </a:rPr>
              <a:t>What purposes the data is used for.</a:t>
            </a:r>
          </a:p>
        </p:txBody>
      </p:sp>
      <p:pic>
        <p:nvPicPr>
          <p:cNvPr id="3074" name="Picture 2">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8542" y="2276086"/>
            <a:ext cx="3300023" cy="3001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3005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76700-D19F-4FD8-8205-6A0C4610E5C0}"/>
              </a:ext>
            </a:extLst>
          </p:cNvPr>
          <p:cNvSpPr>
            <a:spLocks noGrp="1"/>
          </p:cNvSpPr>
          <p:nvPr>
            <p:ph type="title"/>
          </p:nvPr>
        </p:nvSpPr>
        <p:spPr/>
        <p:txBody>
          <a:bodyPr/>
          <a:lstStyle/>
          <a:p>
            <a:r>
              <a:rPr lang="en-US" dirty="0"/>
              <a:t> Online Services Terms and Data Protection Addendum</a:t>
            </a:r>
          </a:p>
        </p:txBody>
      </p:sp>
      <p:pic>
        <p:nvPicPr>
          <p:cNvPr id="6" name="Picture 5" descr="Document is a list of example terms and services on it.">
            <a:extLst>
              <a:ext uri="{FF2B5EF4-FFF2-40B4-BE49-F238E27FC236}">
                <a16:creationId xmlns:a16="http://schemas.microsoft.com/office/drawing/2014/main" id="{2A4D25E5-0352-412D-B75A-0482688C5254}"/>
              </a:ext>
            </a:extLst>
          </p:cNvPr>
          <p:cNvPicPr>
            <a:picLocks noChangeAspect="1"/>
          </p:cNvPicPr>
          <p:nvPr/>
        </p:nvPicPr>
        <p:blipFill>
          <a:blip r:embed="rId3"/>
          <a:stretch>
            <a:fillRect/>
          </a:stretch>
        </p:blipFill>
        <p:spPr>
          <a:xfrm>
            <a:off x="806314" y="1948799"/>
            <a:ext cx="777889" cy="1131307"/>
          </a:xfrm>
          <a:prstGeom prst="rect">
            <a:avLst/>
          </a:prstGeom>
        </p:spPr>
      </p:pic>
      <p:sp>
        <p:nvSpPr>
          <p:cNvPr id="3" name="Content Placeholder 2">
            <a:extLst>
              <a:ext uri="{FF2B5EF4-FFF2-40B4-BE49-F238E27FC236}">
                <a16:creationId xmlns:a16="http://schemas.microsoft.com/office/drawing/2014/main" id="{8C0E3AF8-40A3-484B-8B3E-C9F7D782C594}"/>
              </a:ext>
            </a:extLst>
          </p:cNvPr>
          <p:cNvSpPr>
            <a:spLocks noGrp="1"/>
          </p:cNvSpPr>
          <p:nvPr>
            <p:ph sz="quarter" idx="4294967295"/>
          </p:nvPr>
        </p:nvSpPr>
        <p:spPr>
          <a:xfrm>
            <a:off x="1885950" y="1897999"/>
            <a:ext cx="10261600" cy="1232907"/>
          </a:xfrm>
        </p:spPr>
        <p:txBody>
          <a:bodyPr/>
          <a:lstStyle/>
          <a:p>
            <a:r>
              <a:rPr lang="en-US" dirty="0"/>
              <a:t>Online Services Terms: </a:t>
            </a:r>
            <a:r>
              <a:rPr lang="en-US" b="0" i="0" dirty="0">
                <a:solidFill>
                  <a:srgbClr val="000000"/>
                </a:solidFill>
                <a:effectLst/>
                <a:latin typeface="Segoe UI" panose="020B0502040204020203" pitchFamily="34" charset="0"/>
              </a:rPr>
              <a:t>The licensing terms define the terms and conditions for the products and Online Services you purchase through Microsoft Volume Licensing programs.</a:t>
            </a:r>
            <a:endParaRPr lang="en-US" dirty="0"/>
          </a:p>
        </p:txBody>
      </p:sp>
      <p:pic>
        <p:nvPicPr>
          <p:cNvPr id="8" name="Picture 7" descr="Icon with a key locking data.">
            <a:extLst>
              <a:ext uri="{FF2B5EF4-FFF2-40B4-BE49-F238E27FC236}">
                <a16:creationId xmlns:a16="http://schemas.microsoft.com/office/drawing/2014/main" id="{64C29827-EF66-4E2F-8D09-FE78B684E24E}"/>
              </a:ext>
            </a:extLst>
          </p:cNvPr>
          <p:cNvPicPr>
            <a:picLocks noChangeAspect="1"/>
          </p:cNvPicPr>
          <p:nvPr/>
        </p:nvPicPr>
        <p:blipFill>
          <a:blip r:embed="rId4"/>
          <a:stretch>
            <a:fillRect/>
          </a:stretch>
        </p:blipFill>
        <p:spPr>
          <a:xfrm>
            <a:off x="684585" y="3785579"/>
            <a:ext cx="1021345" cy="1021345"/>
          </a:xfrm>
          <a:prstGeom prst="rect">
            <a:avLst/>
          </a:prstGeom>
        </p:spPr>
      </p:pic>
      <p:sp>
        <p:nvSpPr>
          <p:cNvPr id="4" name="Content Placeholder 3">
            <a:extLst>
              <a:ext uri="{FF2B5EF4-FFF2-40B4-BE49-F238E27FC236}">
                <a16:creationId xmlns:a16="http://schemas.microsoft.com/office/drawing/2014/main" id="{497E9BC1-3DEF-44CA-8A9B-DBCC99F9F9DD}"/>
              </a:ext>
            </a:extLst>
          </p:cNvPr>
          <p:cNvSpPr>
            <a:spLocks noGrp="1"/>
          </p:cNvSpPr>
          <p:nvPr>
            <p:ph sz="quarter" idx="4294967295"/>
          </p:nvPr>
        </p:nvSpPr>
        <p:spPr>
          <a:xfrm>
            <a:off x="1885950" y="3660789"/>
            <a:ext cx="9895680" cy="1270925"/>
          </a:xfrm>
        </p:spPr>
        <p:txBody>
          <a:bodyPr/>
          <a:lstStyle/>
          <a:p>
            <a:r>
              <a:rPr lang="en-US" dirty="0"/>
              <a:t>Data Protection Addendum: </a:t>
            </a:r>
            <a:r>
              <a:rPr lang="en-US" dirty="0">
                <a:latin typeface="+mn-lt"/>
              </a:rPr>
              <a:t>The DPA sets forth the obligations, with respect to the processing and security of Customer Data and Personal Data, in connection with the Online Services. </a:t>
            </a:r>
          </a:p>
        </p:txBody>
      </p:sp>
    </p:spTree>
    <p:extLst>
      <p:ext uri="{BB962C8B-B14F-4D97-AF65-F5344CB8AC3E}">
        <p14:creationId xmlns:p14="http://schemas.microsoft.com/office/powerpoint/2010/main" val="219357596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Trust Center</a:t>
            </a:r>
          </a:p>
        </p:txBody>
      </p:sp>
      <p:sp>
        <p:nvSpPr>
          <p:cNvPr id="6" name="Text Placeholder 5"/>
          <p:cNvSpPr>
            <a:spLocks noGrp="1"/>
          </p:cNvSpPr>
          <p:nvPr>
            <p:ph sz="quarter" idx="10"/>
          </p:nvPr>
        </p:nvSpPr>
        <p:spPr>
          <a:xfrm>
            <a:off x="419100" y="1384160"/>
            <a:ext cx="11340811" cy="2544286"/>
          </a:xfrm>
        </p:spPr>
        <p:txBody>
          <a:bodyPr/>
          <a:lstStyle/>
          <a:p>
            <a:r>
              <a:rPr lang="en-US" dirty="0"/>
              <a:t>Learn about security, privacy, compliance, policies, features, and practices across Microsoft’s cloud products.</a:t>
            </a:r>
            <a:endParaRPr lang="en-US" sz="2800" noProof="0" dirty="0">
              <a:latin typeface="Segoe UI Semilight" panose="020B0402040204020203" pitchFamily="34" charset="0"/>
              <a:cs typeface="Segoe UI Semilight" panose="020B0402040204020203" pitchFamily="34" charset="0"/>
            </a:endParaRPr>
          </a:p>
        </p:txBody>
      </p:sp>
      <p:pic>
        <p:nvPicPr>
          <p:cNvPr id="4098" name="Picture 2" descr="Trust Center icon. ">
            <a:extLst>
              <a:ext uri="{C183D7F6-B498-43B3-948B-1728B52AA6E4}">
                <adec:decorative xmlns:adec="http://schemas.microsoft.com/office/drawing/2017/decorative" val="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742" y="2656303"/>
            <a:ext cx="3419456" cy="2367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5"/>
          <p:cNvSpPr txBox="1">
            <a:spLocks/>
          </p:cNvSpPr>
          <p:nvPr/>
        </p:nvSpPr>
        <p:spPr>
          <a:xfrm>
            <a:off x="4273839" y="2279235"/>
            <a:ext cx="7067261" cy="3133165"/>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4000"/>
              </a:lnSpc>
            </a:pPr>
            <a:r>
              <a:rPr lang="en-US" sz="2400" dirty="0">
                <a:latin typeface="+mn-lt"/>
              </a:rPr>
              <a:t>The Trust Center website provides:</a:t>
            </a:r>
          </a:p>
          <a:p>
            <a:pPr marL="571500" lvl="1" indent="-342900">
              <a:lnSpc>
                <a:spcPct val="114000"/>
              </a:lnSpc>
              <a:buFont typeface="Arial" panose="020B0604020202020204" pitchFamily="34" charset="0"/>
              <a:buChar char="•"/>
            </a:pPr>
            <a:r>
              <a:rPr lang="en-US" sz="2400" dirty="0">
                <a:cs typeface="Segoe UI Semilight" panose="020B0402040204020203" pitchFamily="34" charset="0"/>
              </a:rPr>
              <a:t>In-depth, expert information.</a:t>
            </a:r>
          </a:p>
          <a:p>
            <a:pPr marL="571500" lvl="1" indent="-342900">
              <a:lnSpc>
                <a:spcPct val="114000"/>
              </a:lnSpc>
              <a:buFont typeface="Arial" panose="020B0604020202020204" pitchFamily="34" charset="0"/>
              <a:buChar char="•"/>
            </a:pPr>
            <a:r>
              <a:rPr lang="en-US" sz="2400" dirty="0">
                <a:cs typeface="Segoe UI Semilight" panose="020B0402040204020203" pitchFamily="34" charset="0"/>
              </a:rPr>
              <a:t>Curated lists of recommended resources, arranged by topic.</a:t>
            </a:r>
          </a:p>
          <a:p>
            <a:pPr marL="571500" lvl="1" indent="-342900">
              <a:lnSpc>
                <a:spcPct val="114000"/>
              </a:lnSpc>
              <a:buFont typeface="Arial" panose="020B0604020202020204" pitchFamily="34" charset="0"/>
              <a:buChar char="•"/>
            </a:pPr>
            <a:r>
              <a:rPr lang="en-US" sz="2400" dirty="0">
                <a:cs typeface="Segoe UI Semilight" panose="020B0402040204020203" pitchFamily="34" charset="0"/>
              </a:rPr>
              <a:t>Role-specific information for business managers, administrators, engineers, risk assessors, privacy officers, and legal teams. </a:t>
            </a:r>
          </a:p>
        </p:txBody>
      </p:sp>
    </p:spTree>
    <p:extLst>
      <p:ext uri="{BB962C8B-B14F-4D97-AF65-F5344CB8AC3E}">
        <p14:creationId xmlns:p14="http://schemas.microsoft.com/office/powerpoint/2010/main" val="15014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CE92-1D76-4F61-8208-4BBDE2BA1DA5}"/>
              </a:ext>
            </a:extLst>
          </p:cNvPr>
          <p:cNvSpPr>
            <a:spLocks noGrp="1"/>
          </p:cNvSpPr>
          <p:nvPr>
            <p:ph type="title"/>
          </p:nvPr>
        </p:nvSpPr>
        <p:spPr/>
        <p:txBody>
          <a:bodyPr/>
          <a:lstStyle/>
          <a:p>
            <a:r>
              <a:rPr lang="en-IE" dirty="0"/>
              <a:t>Walkthrough – Exploring the Trust Center</a:t>
            </a:r>
            <a:endParaRPr lang="en-US" dirty="0"/>
          </a:p>
        </p:txBody>
      </p:sp>
      <p:sp>
        <p:nvSpPr>
          <p:cNvPr id="3" name="Text Placeholder 2">
            <a:extLst>
              <a:ext uri="{FF2B5EF4-FFF2-40B4-BE49-F238E27FC236}">
                <a16:creationId xmlns:a16="http://schemas.microsoft.com/office/drawing/2014/main" id="{D9B7E699-8A7B-44B9-87EE-C5ED24A8C217}"/>
              </a:ext>
            </a:extLst>
          </p:cNvPr>
          <p:cNvSpPr>
            <a:spLocks noGrp="1"/>
          </p:cNvSpPr>
          <p:nvPr>
            <p:ph sz="quarter" idx="10"/>
          </p:nvPr>
        </p:nvSpPr>
        <p:spPr>
          <a:xfrm>
            <a:off x="418643" y="1621997"/>
            <a:ext cx="5394960" cy="2852063"/>
          </a:xfrm>
        </p:spPr>
        <p:txBody>
          <a:bodyPr/>
          <a:lstStyle/>
          <a:p>
            <a:pPr marL="0" indent="0">
              <a:buNone/>
            </a:pPr>
            <a:r>
              <a:rPr lang="en-US" dirty="0"/>
              <a:t>Access the Trust Center, Service Trust Portal (STP), and Compliance Manager.</a:t>
            </a:r>
          </a:p>
          <a:p>
            <a:pPr marL="0" indent="0">
              <a:buNone/>
            </a:pPr>
            <a:endParaRPr lang="en-US" sz="2000" dirty="0">
              <a:latin typeface="+mn-lt"/>
            </a:endParaRPr>
          </a:p>
          <a:p>
            <a:pPr marL="514350" indent="-514350">
              <a:buFont typeface="+mj-lt"/>
              <a:buAutoNum type="arabicPeriod"/>
            </a:pPr>
            <a:r>
              <a:rPr lang="en-US" dirty="0">
                <a:latin typeface="+mn-lt"/>
              </a:rPr>
              <a:t>Access the Trust Center.</a:t>
            </a:r>
          </a:p>
          <a:p>
            <a:pPr marL="514350" indent="-514350">
              <a:buFont typeface="+mj-lt"/>
              <a:buAutoNum type="arabicPeriod"/>
            </a:pPr>
            <a:r>
              <a:rPr lang="en-US" dirty="0">
                <a:latin typeface="+mn-lt"/>
              </a:rPr>
              <a:t>Access the Service Trust Portal.</a:t>
            </a:r>
          </a:p>
          <a:p>
            <a:pPr marL="514350" indent="-514350">
              <a:buFont typeface="+mj-lt"/>
              <a:buAutoNum type="arabicPeriod"/>
            </a:pPr>
            <a:r>
              <a:rPr lang="en-US" dirty="0">
                <a:latin typeface="+mn-lt"/>
              </a:rPr>
              <a:t>Access the Compliance Manager.</a:t>
            </a:r>
          </a:p>
        </p:txBody>
      </p:sp>
      <p:pic>
        <p:nvPicPr>
          <p:cNvPr id="6" name="Picture 5">
            <a:extLst>
              <a:ext uri="{FF2B5EF4-FFF2-40B4-BE49-F238E27FC236}">
                <a16:creationId xmlns:a16="http://schemas.microsoft.com/office/drawing/2014/main" id="{7CDCCC72-E44C-4A20-A7B0-16FEBBDDB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439025" y="1447034"/>
            <a:ext cx="3762375" cy="3963931"/>
          </a:xfrm>
          <a:prstGeom prst="rect">
            <a:avLst/>
          </a:prstGeom>
        </p:spPr>
      </p:pic>
    </p:spTree>
    <p:extLst>
      <p:ext uri="{BB962C8B-B14F-4D97-AF65-F5344CB8AC3E}">
        <p14:creationId xmlns:p14="http://schemas.microsoft.com/office/powerpoint/2010/main" val="41870112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cs typeface="Segoe UI"/>
              </a:rPr>
              <a:t>Module 05 – Outline</a:t>
            </a:r>
          </a:p>
        </p:txBody>
      </p:sp>
      <p:pic>
        <p:nvPicPr>
          <p:cNvPr id="2" name="Graphic 3">
            <a:extLst>
              <a:ext uri="{FF2B5EF4-FFF2-40B4-BE49-F238E27FC236}">
                <a16:creationId xmlns:a16="http://schemas.microsoft.com/office/drawing/2014/main" id="{C25D2AF6-901F-47CD-82A8-5128D5A1B78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277710" y="670989"/>
            <a:ext cx="7204299" cy="4292718"/>
          </a:xfrm>
          <a:prstGeom prst="rect">
            <a:avLst/>
          </a:prstGeom>
        </p:spPr>
      </p:pic>
      <p:sp>
        <p:nvSpPr>
          <p:cNvPr id="10" name="Text Placeholder 14">
            <a:extLst>
              <a:ext uri="{FF2B5EF4-FFF2-40B4-BE49-F238E27FC236}">
                <a16:creationId xmlns:a16="http://schemas.microsoft.com/office/drawing/2014/main" id="{36877184-9CC1-4EBD-ACA1-BA6A2150651C}"/>
              </a:ext>
            </a:extLst>
          </p:cNvPr>
          <p:cNvSpPr>
            <a:spLocks noGrp="1"/>
          </p:cNvSpPr>
          <p:nvPr/>
        </p:nvSpPr>
        <p:spPr>
          <a:xfrm>
            <a:off x="418643" y="1245638"/>
            <a:ext cx="5546809" cy="4056623"/>
          </a:xfrm>
          <a:prstGeom prst="rect">
            <a:avLst/>
          </a:prstGeom>
        </p:spPr>
        <p:txBody>
          <a:bodyPr vert="horz" wrap="square" lIns="0" tIns="0" rIns="0" bIns="0" rtlCol="0">
            <a:spAutoFit/>
          </a:bodyPr>
          <a:lstStyle>
            <a:lvl1pPr marL="336145" marR="0" indent="-336145" algn="l" defTabSz="914367" rtl="0" eaLnBrk="1" fontAlgn="auto" latinLnBrk="0" hangingPunct="1">
              <a:lnSpc>
                <a:spcPts val="2353"/>
              </a:lnSpc>
              <a:spcBef>
                <a:spcPts val="0"/>
              </a:spcBef>
              <a:spcAft>
                <a:spcPts val="0"/>
              </a:spcAft>
              <a:buClrTx/>
              <a:buSzPct val="90000"/>
              <a:buFont typeface="Arial" panose="020B0604020202020204" pitchFamily="34" charset="0"/>
              <a:buChar char="•"/>
              <a:tabLst/>
              <a:defRPr lang="en-US" sz="1961" kern="1200" spc="0" baseline="0" dirty="0">
                <a:solidFill>
                  <a:srgbClr val="000000"/>
                </a:solidFill>
                <a:latin typeface="+mn-lt"/>
                <a:ea typeface="+mn-ea"/>
                <a:cs typeface="+mn-cs"/>
              </a:defRPr>
            </a:lvl1pPr>
            <a:lvl2pPr marL="224097" marR="0" indent="0" algn="l" defTabSz="914367" rtl="0" eaLnBrk="1" fontAlgn="auto" latinLnBrk="0" hangingPunct="1">
              <a:lnSpc>
                <a:spcPct val="100000"/>
              </a:lnSpc>
              <a:spcBef>
                <a:spcPts val="0"/>
              </a:spcBef>
              <a:spcAft>
                <a:spcPts val="0"/>
              </a:spcAft>
              <a:buClrTx/>
              <a:buSzPct val="90000"/>
              <a:buFontTx/>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chemeClr val="tx2"/>
                </a:solidFill>
                <a:latin typeface="+mj-lt"/>
                <a:ea typeface="+mn-ea"/>
                <a:cs typeface="+mn-cs"/>
              </a:defRPr>
            </a:lvl3pPr>
            <a:lvl4pPr marL="67229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1372" kern="1200" spc="0" baseline="0">
                <a:solidFill>
                  <a:srgbClr val="000000"/>
                </a:solidFill>
                <a:latin typeface="+mn-lt"/>
                <a:ea typeface="+mn-ea"/>
                <a:cs typeface="+mn-cs"/>
              </a:defRPr>
            </a:lvl4pPr>
            <a:lvl5pPr marL="896386"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980" b="1" kern="1200" spc="0" baseline="0">
                <a:solidFill>
                  <a:srgbClr val="000000"/>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0"/>
              </a:spcBef>
              <a:spcAft>
                <a:spcPts val="0"/>
              </a:spcAft>
              <a:buFont typeface="Arial" pitchFamily="34" charset="0"/>
              <a:buNone/>
              <a:defRPr sz="980" kern="1200">
                <a:solidFill>
                  <a:srgbClr val="000000"/>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lnSpc>
                <a:spcPct val="100000"/>
              </a:lnSpc>
              <a:buNone/>
            </a:pPr>
            <a:r>
              <a:rPr lang="en-US" sz="2400" dirty="0">
                <a:latin typeface="+mj-lt"/>
              </a:rPr>
              <a:t>You will learn the following concepts:</a:t>
            </a:r>
          </a:p>
          <a:p>
            <a:pPr marL="0" indent="0">
              <a:lnSpc>
                <a:spcPct val="100000"/>
              </a:lnSpc>
              <a:buNone/>
            </a:pPr>
            <a:endParaRPr lang="en-US" dirty="0"/>
          </a:p>
          <a:p>
            <a:pPr>
              <a:lnSpc>
                <a:spcPct val="100000"/>
              </a:lnSpc>
              <a:buFont typeface="Wingdings" panose="05000000000000000000" pitchFamily="2" charset="2"/>
              <a:buChar char="§"/>
            </a:pPr>
            <a:r>
              <a:rPr lang="en-US" sz="2000" b="1" dirty="0">
                <a:latin typeface="+mj-lt"/>
              </a:rPr>
              <a:t>Azure identity services</a:t>
            </a:r>
          </a:p>
          <a:p>
            <a:pPr marL="560241" lvl="1" indent="-336145">
              <a:buFont typeface="Arial" panose="020B0604020202020204" pitchFamily="34" charset="0"/>
              <a:buChar char="•"/>
            </a:pPr>
            <a:r>
              <a:rPr lang="en-US" sz="2000" dirty="0"/>
              <a:t>Authentication versus Authorization</a:t>
            </a:r>
          </a:p>
          <a:p>
            <a:pPr marL="560241" lvl="1" indent="-336145">
              <a:buFont typeface="Arial" panose="020B0604020202020204" pitchFamily="34" charset="0"/>
              <a:buChar char="•"/>
            </a:pPr>
            <a:r>
              <a:rPr lang="en-US" sz="2000" dirty="0"/>
              <a:t>Azure AD, MFA, SSO and Conditional Access</a:t>
            </a:r>
          </a:p>
          <a:p>
            <a:pPr>
              <a:lnSpc>
                <a:spcPct val="100000"/>
              </a:lnSpc>
              <a:buFont typeface="Wingdings" panose="05000000000000000000" pitchFamily="2" charset="2"/>
              <a:buChar char="§"/>
            </a:pPr>
            <a:r>
              <a:rPr lang="en-US" sz="2000" b="1" dirty="0">
                <a:latin typeface="+mj-lt"/>
              </a:rPr>
              <a:t>Azure governance features</a:t>
            </a:r>
          </a:p>
          <a:p>
            <a:pPr marL="560241" lvl="1" indent="-336145">
              <a:buFont typeface="Arial" panose="020B0604020202020204" pitchFamily="34" charset="0"/>
              <a:buChar char="•"/>
            </a:pPr>
            <a:r>
              <a:rPr lang="en-US" sz="2000" dirty="0"/>
              <a:t>RBAC</a:t>
            </a:r>
          </a:p>
          <a:p>
            <a:pPr marL="560241" lvl="1" indent="-336145">
              <a:buFont typeface="Arial" panose="020B0604020202020204" pitchFamily="34" charset="0"/>
              <a:buChar char="•"/>
            </a:pPr>
            <a:r>
              <a:rPr lang="en-US" sz="2000" dirty="0"/>
              <a:t>Resource locks and tags</a:t>
            </a:r>
          </a:p>
          <a:p>
            <a:pPr marL="560241" lvl="1" indent="-336145">
              <a:buFont typeface="Arial" panose="020B0604020202020204" pitchFamily="34" charset="0"/>
              <a:buChar char="•"/>
            </a:pPr>
            <a:r>
              <a:rPr lang="en-US" sz="2000" dirty="0"/>
              <a:t>Policy, Blueprints, and CAF</a:t>
            </a:r>
          </a:p>
          <a:p>
            <a:pPr>
              <a:lnSpc>
                <a:spcPct val="100000"/>
              </a:lnSpc>
              <a:buFont typeface="Wingdings" panose="05000000000000000000" pitchFamily="2" charset="2"/>
              <a:buChar char="§"/>
            </a:pPr>
            <a:r>
              <a:rPr lang="en-US" sz="2000" b="1" dirty="0">
                <a:latin typeface="+mj-lt"/>
              </a:rPr>
              <a:t>Azure privacy and compliance</a:t>
            </a:r>
          </a:p>
          <a:p>
            <a:pPr marL="560241" lvl="1" indent="-336145">
              <a:buFont typeface="Arial" panose="020B0604020202020204" pitchFamily="34" charset="0"/>
              <a:buChar char="•"/>
            </a:pPr>
            <a:r>
              <a:rPr lang="en-US" sz="2000" dirty="0"/>
              <a:t>Privacy statement and Online Services Terms</a:t>
            </a:r>
          </a:p>
          <a:p>
            <a:pPr marL="560241" lvl="1" indent="-336145">
              <a:buFont typeface="Arial" panose="020B0604020202020204" pitchFamily="34" charset="0"/>
              <a:buChar char="•"/>
            </a:pPr>
            <a:r>
              <a:rPr lang="en-US" sz="2000" dirty="0"/>
              <a:t>Trust Center and compliance documentation</a:t>
            </a:r>
          </a:p>
          <a:p>
            <a:pPr marL="560241" lvl="1" indent="-336145">
              <a:buFont typeface="Arial" panose="020B0604020202020204" pitchFamily="34" charset="0"/>
              <a:buChar char="•"/>
            </a:pPr>
            <a:r>
              <a:rPr lang="en-US" sz="2000" dirty="0"/>
              <a:t>Azure Sovereign Regions</a:t>
            </a:r>
          </a:p>
        </p:txBody>
      </p:sp>
    </p:spTree>
    <p:extLst>
      <p:ext uri="{BB962C8B-B14F-4D97-AF65-F5344CB8AC3E}">
        <p14:creationId xmlns:p14="http://schemas.microsoft.com/office/powerpoint/2010/main" val="3669250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E5DE5-22E6-4289-9D9C-BC5EB789721B}"/>
              </a:ext>
            </a:extLst>
          </p:cNvPr>
          <p:cNvSpPr>
            <a:spLocks noGrp="1"/>
          </p:cNvSpPr>
          <p:nvPr>
            <p:ph type="title"/>
          </p:nvPr>
        </p:nvSpPr>
        <p:spPr/>
        <p:txBody>
          <a:bodyPr/>
          <a:lstStyle/>
          <a:p>
            <a:r>
              <a:rPr lang="en-US" dirty="0"/>
              <a:t>Azure Compliance Documentation</a:t>
            </a:r>
          </a:p>
        </p:txBody>
      </p:sp>
      <p:sp>
        <p:nvSpPr>
          <p:cNvPr id="3" name="Content Placeholder 2">
            <a:extLst>
              <a:ext uri="{FF2B5EF4-FFF2-40B4-BE49-F238E27FC236}">
                <a16:creationId xmlns:a16="http://schemas.microsoft.com/office/drawing/2014/main" id="{7E5605ED-F5B7-4F69-8789-7CDB15C376FB}"/>
              </a:ext>
            </a:extLst>
          </p:cNvPr>
          <p:cNvSpPr>
            <a:spLocks noGrp="1"/>
          </p:cNvSpPr>
          <p:nvPr>
            <p:ph sz="quarter" idx="10"/>
          </p:nvPr>
        </p:nvSpPr>
        <p:spPr>
          <a:xfrm>
            <a:off x="419100" y="1456897"/>
            <a:ext cx="11340811" cy="1292662"/>
          </a:xfrm>
        </p:spPr>
        <p:txBody>
          <a:bodyPr/>
          <a:lstStyle/>
          <a:p>
            <a:r>
              <a:rPr lang="en-US" b="0" i="0" dirty="0">
                <a:solidFill>
                  <a:srgbClr val="171717"/>
                </a:solidFill>
                <a:effectLst/>
                <a:latin typeface="Segoe UI" panose="020B0502040204020203" pitchFamily="34" charset="0"/>
              </a:rPr>
              <a:t>Microsoft offers a comprehensive set of compliance offerings to help your organization comply with national, regional, and industry-specific requirements that govern the collection and use of data.</a:t>
            </a:r>
            <a:endParaRPr lang="en-US" dirty="0"/>
          </a:p>
        </p:txBody>
      </p:sp>
      <p:grpSp>
        <p:nvGrpSpPr>
          <p:cNvPr id="26" name="Group 25">
            <a:extLst>
              <a:ext uri="{FF2B5EF4-FFF2-40B4-BE49-F238E27FC236}">
                <a16:creationId xmlns:a16="http://schemas.microsoft.com/office/drawing/2014/main" id="{331FE231-85CF-480F-AC63-44BB4D8469C0}"/>
              </a:ext>
              <a:ext uri="{C183D7F6-B498-43B3-948B-1728B52AA6E4}">
                <adec:decorative xmlns:adec="http://schemas.microsoft.com/office/drawing/2017/decorative" val="1"/>
              </a:ext>
            </a:extLst>
          </p:cNvPr>
          <p:cNvGrpSpPr/>
          <p:nvPr/>
        </p:nvGrpSpPr>
        <p:grpSpPr>
          <a:xfrm>
            <a:off x="367665" y="3169683"/>
            <a:ext cx="2777490" cy="1592816"/>
            <a:chOff x="367665" y="3169683"/>
            <a:chExt cx="2777490" cy="1592816"/>
          </a:xfrm>
        </p:grpSpPr>
        <p:grpSp>
          <p:nvGrpSpPr>
            <p:cNvPr id="17" name="Group 16">
              <a:extLst>
                <a:ext uri="{FF2B5EF4-FFF2-40B4-BE49-F238E27FC236}">
                  <a16:creationId xmlns:a16="http://schemas.microsoft.com/office/drawing/2014/main" id="{692D2E37-AE4B-41D0-B9B8-B390FC6BC6DD}"/>
                </a:ext>
              </a:extLst>
            </p:cNvPr>
            <p:cNvGrpSpPr/>
            <p:nvPr/>
          </p:nvGrpSpPr>
          <p:grpSpPr>
            <a:xfrm>
              <a:off x="367665" y="3730005"/>
              <a:ext cx="2777490" cy="1032494"/>
              <a:chOff x="811530" y="3353443"/>
              <a:chExt cx="2777490" cy="1032494"/>
            </a:xfrm>
          </p:grpSpPr>
          <p:sp>
            <p:nvSpPr>
              <p:cNvPr id="13" name="Rectangle 12">
                <a:extLst>
                  <a:ext uri="{FF2B5EF4-FFF2-40B4-BE49-F238E27FC236}">
                    <a16:creationId xmlns:a16="http://schemas.microsoft.com/office/drawing/2014/main" id="{80CBDAEB-E021-49F3-9566-AA47D291ACCF}"/>
                  </a:ext>
                </a:extLst>
              </p:cNvPr>
              <p:cNvSpPr/>
              <p:nvPr/>
            </p:nvSpPr>
            <p:spPr bwMode="auto">
              <a:xfrm>
                <a:off x="811530" y="3353443"/>
                <a:ext cx="2777490" cy="10324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Graphic 5">
                <a:extLst>
                  <a:ext uri="{FF2B5EF4-FFF2-40B4-BE49-F238E27FC236}">
                    <a16:creationId xmlns:a16="http://schemas.microsoft.com/office/drawing/2014/main" id="{47DC3B56-B572-44E9-931D-0900E05DB9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0425" y="3400742"/>
                <a:ext cx="2679700" cy="937895"/>
              </a:xfrm>
              <a:prstGeom prst="rect">
                <a:avLst/>
              </a:prstGeom>
            </p:spPr>
          </p:pic>
        </p:grpSp>
        <p:sp>
          <p:nvSpPr>
            <p:cNvPr id="22" name="TextBox 21">
              <a:extLst>
                <a:ext uri="{FF2B5EF4-FFF2-40B4-BE49-F238E27FC236}">
                  <a16:creationId xmlns:a16="http://schemas.microsoft.com/office/drawing/2014/main" id="{E8075559-D349-448F-83AB-5AC801369B5D}"/>
                </a:ext>
              </a:extLst>
            </p:cNvPr>
            <p:cNvSpPr txBox="1"/>
            <p:nvPr/>
          </p:nvSpPr>
          <p:spPr>
            <a:xfrm>
              <a:off x="367665" y="3169683"/>
              <a:ext cx="277749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latin typeface="+mj-lt"/>
                </a:rPr>
                <a:t>Global</a:t>
              </a:r>
            </a:p>
          </p:txBody>
        </p:sp>
      </p:grpSp>
      <p:grpSp>
        <p:nvGrpSpPr>
          <p:cNvPr id="27" name="Group 26">
            <a:extLst>
              <a:ext uri="{FF2B5EF4-FFF2-40B4-BE49-F238E27FC236}">
                <a16:creationId xmlns:a16="http://schemas.microsoft.com/office/drawing/2014/main" id="{2B7569E3-4FBB-435F-A6B0-2124622639F5}"/>
              </a:ext>
              <a:ext uri="{C183D7F6-B498-43B3-948B-1728B52AA6E4}">
                <adec:decorative xmlns:adec="http://schemas.microsoft.com/office/drawing/2017/decorative" val="1"/>
              </a:ext>
            </a:extLst>
          </p:cNvPr>
          <p:cNvGrpSpPr/>
          <p:nvPr/>
        </p:nvGrpSpPr>
        <p:grpSpPr>
          <a:xfrm>
            <a:off x="3260725" y="3169683"/>
            <a:ext cx="2777490" cy="1592816"/>
            <a:chOff x="3260725" y="3169683"/>
            <a:chExt cx="2777490" cy="1592816"/>
          </a:xfrm>
        </p:grpSpPr>
        <p:grpSp>
          <p:nvGrpSpPr>
            <p:cNvPr id="18" name="Group 17">
              <a:extLst>
                <a:ext uri="{FF2B5EF4-FFF2-40B4-BE49-F238E27FC236}">
                  <a16:creationId xmlns:a16="http://schemas.microsoft.com/office/drawing/2014/main" id="{C296F9CF-8226-47C6-AC75-697438F6B20C}"/>
                </a:ext>
              </a:extLst>
            </p:cNvPr>
            <p:cNvGrpSpPr/>
            <p:nvPr/>
          </p:nvGrpSpPr>
          <p:grpSpPr>
            <a:xfrm>
              <a:off x="3260725" y="3730005"/>
              <a:ext cx="2777490" cy="1032494"/>
              <a:chOff x="4529455" y="3777304"/>
              <a:chExt cx="2777490" cy="1032494"/>
            </a:xfrm>
          </p:grpSpPr>
          <p:sp>
            <p:nvSpPr>
              <p:cNvPr id="14" name="Rectangle 13">
                <a:extLst>
                  <a:ext uri="{FF2B5EF4-FFF2-40B4-BE49-F238E27FC236}">
                    <a16:creationId xmlns:a16="http://schemas.microsoft.com/office/drawing/2014/main" id="{EF7F83C9-2B04-49FC-B54B-0EFBA335C318}"/>
                  </a:ext>
                </a:extLst>
              </p:cNvPr>
              <p:cNvSpPr/>
              <p:nvPr/>
            </p:nvSpPr>
            <p:spPr bwMode="auto">
              <a:xfrm>
                <a:off x="4529455" y="3777304"/>
                <a:ext cx="2777490" cy="10324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Graphic 7">
                <a:extLst>
                  <a:ext uri="{FF2B5EF4-FFF2-40B4-BE49-F238E27FC236}">
                    <a16:creationId xmlns:a16="http://schemas.microsoft.com/office/drawing/2014/main" id="{39F1A8D6-EFB8-48C9-AC1D-90A33826C43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78350" y="3824604"/>
                <a:ext cx="2679700" cy="937895"/>
              </a:xfrm>
              <a:prstGeom prst="rect">
                <a:avLst/>
              </a:prstGeom>
            </p:spPr>
          </p:pic>
        </p:grpSp>
        <p:sp>
          <p:nvSpPr>
            <p:cNvPr id="23" name="TextBox 22">
              <a:extLst>
                <a:ext uri="{FF2B5EF4-FFF2-40B4-BE49-F238E27FC236}">
                  <a16:creationId xmlns:a16="http://schemas.microsoft.com/office/drawing/2014/main" id="{CDC96110-7F38-4F86-876F-346CCDFA12A6}"/>
                </a:ext>
              </a:extLst>
            </p:cNvPr>
            <p:cNvSpPr txBox="1"/>
            <p:nvPr/>
          </p:nvSpPr>
          <p:spPr>
            <a:xfrm>
              <a:off x="3260725" y="3169683"/>
              <a:ext cx="277749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latin typeface="+mj-lt"/>
                </a:rPr>
                <a:t>US Government</a:t>
              </a:r>
            </a:p>
          </p:txBody>
        </p:sp>
      </p:grpSp>
      <p:grpSp>
        <p:nvGrpSpPr>
          <p:cNvPr id="28" name="Group 27">
            <a:extLst>
              <a:ext uri="{FF2B5EF4-FFF2-40B4-BE49-F238E27FC236}">
                <a16:creationId xmlns:a16="http://schemas.microsoft.com/office/drawing/2014/main" id="{D07C29F2-AA0E-4878-8039-7FD5D4167DAB}"/>
              </a:ext>
              <a:ext uri="{C183D7F6-B498-43B3-948B-1728B52AA6E4}">
                <adec:decorative xmlns:adec="http://schemas.microsoft.com/office/drawing/2017/decorative" val="1"/>
              </a:ext>
            </a:extLst>
          </p:cNvPr>
          <p:cNvGrpSpPr/>
          <p:nvPr/>
        </p:nvGrpSpPr>
        <p:grpSpPr>
          <a:xfrm>
            <a:off x="6153785" y="3169683"/>
            <a:ext cx="2777490" cy="1592816"/>
            <a:chOff x="6153785" y="3169683"/>
            <a:chExt cx="2777490" cy="1592816"/>
          </a:xfrm>
        </p:grpSpPr>
        <p:grpSp>
          <p:nvGrpSpPr>
            <p:cNvPr id="20" name="Group 19">
              <a:extLst>
                <a:ext uri="{FF2B5EF4-FFF2-40B4-BE49-F238E27FC236}">
                  <a16:creationId xmlns:a16="http://schemas.microsoft.com/office/drawing/2014/main" id="{2A32C66B-D059-48AA-BF44-B0ED7FCCC847}"/>
                </a:ext>
              </a:extLst>
            </p:cNvPr>
            <p:cNvGrpSpPr/>
            <p:nvPr/>
          </p:nvGrpSpPr>
          <p:grpSpPr>
            <a:xfrm>
              <a:off x="6153785" y="3730005"/>
              <a:ext cx="2777490" cy="1032494"/>
              <a:chOff x="535305" y="5345754"/>
              <a:chExt cx="2777490" cy="1032494"/>
            </a:xfrm>
          </p:grpSpPr>
          <p:sp>
            <p:nvSpPr>
              <p:cNvPr id="16" name="Rectangle 15">
                <a:extLst>
                  <a:ext uri="{FF2B5EF4-FFF2-40B4-BE49-F238E27FC236}">
                    <a16:creationId xmlns:a16="http://schemas.microsoft.com/office/drawing/2014/main" id="{65C87296-3BCA-49AF-980A-F77AFB4AD528}"/>
                  </a:ext>
                </a:extLst>
              </p:cNvPr>
              <p:cNvSpPr/>
              <p:nvPr/>
            </p:nvSpPr>
            <p:spPr bwMode="auto">
              <a:xfrm>
                <a:off x="535305" y="5345754"/>
                <a:ext cx="2777490" cy="10324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0" name="Graphic 9">
                <a:extLst>
                  <a:ext uri="{FF2B5EF4-FFF2-40B4-BE49-F238E27FC236}">
                    <a16:creationId xmlns:a16="http://schemas.microsoft.com/office/drawing/2014/main" id="{9F990B10-1CE5-4250-8344-18268DC69DA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4200" y="5393054"/>
                <a:ext cx="2679700" cy="937895"/>
              </a:xfrm>
              <a:prstGeom prst="rect">
                <a:avLst/>
              </a:prstGeom>
            </p:spPr>
          </p:pic>
        </p:grpSp>
        <p:sp>
          <p:nvSpPr>
            <p:cNvPr id="24" name="TextBox 23">
              <a:extLst>
                <a:ext uri="{FF2B5EF4-FFF2-40B4-BE49-F238E27FC236}">
                  <a16:creationId xmlns:a16="http://schemas.microsoft.com/office/drawing/2014/main" id="{F3402FBB-9635-4713-B279-8084F5C541E3}"/>
                </a:ext>
              </a:extLst>
            </p:cNvPr>
            <p:cNvSpPr txBox="1"/>
            <p:nvPr/>
          </p:nvSpPr>
          <p:spPr>
            <a:xfrm>
              <a:off x="6153785" y="3169683"/>
              <a:ext cx="277749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latin typeface="+mj-lt"/>
                </a:rPr>
                <a:t>Industry</a:t>
              </a:r>
            </a:p>
          </p:txBody>
        </p:sp>
      </p:grpSp>
      <p:grpSp>
        <p:nvGrpSpPr>
          <p:cNvPr id="29" name="Group 28">
            <a:extLst>
              <a:ext uri="{FF2B5EF4-FFF2-40B4-BE49-F238E27FC236}">
                <a16:creationId xmlns:a16="http://schemas.microsoft.com/office/drawing/2014/main" id="{98B8DEE1-5B57-4BDB-8153-FF076A92F170}"/>
              </a:ext>
              <a:ext uri="{C183D7F6-B498-43B3-948B-1728B52AA6E4}">
                <adec:decorative xmlns:adec="http://schemas.microsoft.com/office/drawing/2017/decorative" val="1"/>
              </a:ext>
            </a:extLst>
          </p:cNvPr>
          <p:cNvGrpSpPr/>
          <p:nvPr/>
        </p:nvGrpSpPr>
        <p:grpSpPr>
          <a:xfrm>
            <a:off x="9046845" y="3169683"/>
            <a:ext cx="2777490" cy="1592816"/>
            <a:chOff x="9046845" y="3169683"/>
            <a:chExt cx="2777490" cy="1592816"/>
          </a:xfrm>
        </p:grpSpPr>
        <p:grpSp>
          <p:nvGrpSpPr>
            <p:cNvPr id="19" name="Group 18">
              <a:extLst>
                <a:ext uri="{FF2B5EF4-FFF2-40B4-BE49-F238E27FC236}">
                  <a16:creationId xmlns:a16="http://schemas.microsoft.com/office/drawing/2014/main" id="{F1DC2CDC-2451-4052-85DB-49BF166DB72C}"/>
                </a:ext>
              </a:extLst>
            </p:cNvPr>
            <p:cNvGrpSpPr/>
            <p:nvPr/>
          </p:nvGrpSpPr>
          <p:grpSpPr>
            <a:xfrm>
              <a:off x="9046845" y="3730005"/>
              <a:ext cx="2777490" cy="1032494"/>
              <a:chOff x="5306695" y="2415547"/>
              <a:chExt cx="2777490" cy="1032494"/>
            </a:xfrm>
          </p:grpSpPr>
          <p:sp>
            <p:nvSpPr>
              <p:cNvPr id="15" name="Rectangle 14">
                <a:extLst>
                  <a:ext uri="{FF2B5EF4-FFF2-40B4-BE49-F238E27FC236}">
                    <a16:creationId xmlns:a16="http://schemas.microsoft.com/office/drawing/2014/main" id="{17CB627A-D085-467F-B7D5-C4D87F8A4AE5}"/>
                  </a:ext>
                </a:extLst>
              </p:cNvPr>
              <p:cNvSpPr/>
              <p:nvPr/>
            </p:nvSpPr>
            <p:spPr bwMode="auto">
              <a:xfrm>
                <a:off x="5306695" y="2415547"/>
                <a:ext cx="2777490" cy="10324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2" name="Graphic 11">
                <a:extLst>
                  <a:ext uri="{FF2B5EF4-FFF2-40B4-BE49-F238E27FC236}">
                    <a16:creationId xmlns:a16="http://schemas.microsoft.com/office/drawing/2014/main" id="{0D2ECEFA-EE72-4DD1-BE22-905020152D2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355590" y="2462847"/>
                <a:ext cx="2679700" cy="937895"/>
              </a:xfrm>
              <a:prstGeom prst="rect">
                <a:avLst/>
              </a:prstGeom>
            </p:spPr>
          </p:pic>
        </p:grpSp>
        <p:sp>
          <p:nvSpPr>
            <p:cNvPr id="25" name="TextBox 24">
              <a:extLst>
                <a:ext uri="{FF2B5EF4-FFF2-40B4-BE49-F238E27FC236}">
                  <a16:creationId xmlns:a16="http://schemas.microsoft.com/office/drawing/2014/main" id="{70359210-B545-4AA3-8E49-FA51DE7198A5}"/>
                </a:ext>
              </a:extLst>
            </p:cNvPr>
            <p:cNvSpPr txBox="1"/>
            <p:nvPr/>
          </p:nvSpPr>
          <p:spPr>
            <a:xfrm>
              <a:off x="9046845" y="3169683"/>
              <a:ext cx="277749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gradFill>
                    <a:gsLst>
                      <a:gs pos="2917">
                        <a:schemeClr val="tx1"/>
                      </a:gs>
                      <a:gs pos="30000">
                        <a:schemeClr val="tx1"/>
                      </a:gs>
                    </a:gsLst>
                    <a:lin ang="5400000" scaled="0"/>
                  </a:gradFill>
                  <a:latin typeface="+mj-lt"/>
                </a:rPr>
                <a:t>Regional</a:t>
              </a:r>
            </a:p>
          </p:txBody>
        </p:sp>
      </p:grpSp>
    </p:spTree>
    <p:extLst>
      <p:ext uri="{BB962C8B-B14F-4D97-AF65-F5344CB8AC3E}">
        <p14:creationId xmlns:p14="http://schemas.microsoft.com/office/powerpoint/2010/main" val="542468761"/>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Azure Sovereign Regions (US Government services)</a:t>
            </a:r>
          </a:p>
        </p:txBody>
      </p:sp>
      <p:sp>
        <p:nvSpPr>
          <p:cNvPr id="6" name="Text Placeholder 5"/>
          <p:cNvSpPr>
            <a:spLocks noGrp="1"/>
          </p:cNvSpPr>
          <p:nvPr>
            <p:ph sz="quarter" idx="10"/>
          </p:nvPr>
        </p:nvSpPr>
        <p:spPr>
          <a:xfrm>
            <a:off x="419100" y="1321814"/>
            <a:ext cx="11340811" cy="923330"/>
          </a:xfrm>
        </p:spPr>
        <p:txBody>
          <a:bodyPr/>
          <a:lstStyle/>
          <a:p>
            <a:r>
              <a:rPr lang="en-US" dirty="0"/>
              <a:t>Meets the security and compliance needs of US federal agencies</a:t>
            </a:r>
            <a:r>
              <a:rPr lang="en-US"/>
              <a:t>, state and </a:t>
            </a:r>
            <a:r>
              <a:rPr lang="en-US" dirty="0"/>
              <a:t>local governments, and their solution providers.</a:t>
            </a:r>
            <a:endParaRPr lang="en-US" noProof="0" dirty="0"/>
          </a:p>
        </p:txBody>
      </p:sp>
      <p:sp>
        <p:nvSpPr>
          <p:cNvPr id="4" name="Text Placeholder 5"/>
          <p:cNvSpPr txBox="1">
            <a:spLocks/>
          </p:cNvSpPr>
          <p:nvPr/>
        </p:nvSpPr>
        <p:spPr>
          <a:xfrm>
            <a:off x="4288908" y="2506008"/>
            <a:ext cx="8157337" cy="223945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latin typeface="+mn-lt"/>
              </a:rPr>
              <a:t>Azure Government:</a:t>
            </a:r>
          </a:p>
          <a:p>
            <a:pPr marL="457200" indent="-457200">
              <a:lnSpc>
                <a:spcPct val="114000"/>
              </a:lnSpc>
              <a:buFont typeface="Arial" panose="020B0604020202020204" pitchFamily="34" charset="0"/>
              <a:buChar char="•"/>
            </a:pPr>
            <a:r>
              <a:rPr lang="en-US" sz="2400" dirty="0">
                <a:latin typeface="+mn-lt"/>
              </a:rPr>
              <a:t>Separate instance of Azure.</a:t>
            </a:r>
          </a:p>
          <a:p>
            <a:pPr marL="457200" indent="-457200">
              <a:lnSpc>
                <a:spcPct val="114000"/>
              </a:lnSpc>
              <a:buFont typeface="Arial" panose="020B0604020202020204" pitchFamily="34" charset="0"/>
              <a:buChar char="•"/>
            </a:pPr>
            <a:r>
              <a:rPr lang="en-US" sz="2400" dirty="0">
                <a:latin typeface="+mn-lt"/>
              </a:rPr>
              <a:t>Physically isolated from non-US government deployments.</a:t>
            </a:r>
          </a:p>
          <a:p>
            <a:pPr marL="457200" indent="-457200">
              <a:lnSpc>
                <a:spcPct val="114000"/>
              </a:lnSpc>
              <a:buFont typeface="Arial" panose="020B0604020202020204" pitchFamily="34" charset="0"/>
              <a:buChar char="•"/>
            </a:pPr>
            <a:r>
              <a:rPr lang="en-US" sz="2400" dirty="0">
                <a:latin typeface="+mn-lt"/>
              </a:rPr>
              <a:t>Accessible only to screened, authorized personnel.</a:t>
            </a:r>
          </a:p>
        </p:txBody>
      </p:sp>
      <p:grpSp>
        <p:nvGrpSpPr>
          <p:cNvPr id="5" name="Group 4">
            <a:extLst>
              <a:ext uri="{C183D7F6-B498-43B3-948B-1728B52AA6E4}">
                <adec:decorative xmlns:adec="http://schemas.microsoft.com/office/drawing/2017/decorative" val="1"/>
              </a:ext>
            </a:extLst>
          </p:cNvPr>
          <p:cNvGrpSpPr>
            <a:grpSpLocks noChangeAspect="1"/>
          </p:cNvGrpSpPr>
          <p:nvPr/>
        </p:nvGrpSpPr>
        <p:grpSpPr bwMode="auto">
          <a:xfrm>
            <a:off x="418643" y="2778055"/>
            <a:ext cx="3534199" cy="1564636"/>
            <a:chOff x="5526" y="820"/>
            <a:chExt cx="1283" cy="568"/>
          </a:xfrm>
        </p:grpSpPr>
        <p:sp>
          <p:nvSpPr>
            <p:cNvPr id="7" name="AutoShape 3"/>
            <p:cNvSpPr>
              <a:spLocks noChangeAspect="1" noChangeArrowheads="1" noTextEdit="1"/>
            </p:cNvSpPr>
            <p:nvPr/>
          </p:nvSpPr>
          <p:spPr bwMode="auto">
            <a:xfrm>
              <a:off x="5526" y="820"/>
              <a:ext cx="1283"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8" name="Freeform 5"/>
            <p:cNvSpPr>
              <a:spLocks/>
            </p:cNvSpPr>
            <p:nvPr/>
          </p:nvSpPr>
          <p:spPr bwMode="auto">
            <a:xfrm>
              <a:off x="6467" y="1118"/>
              <a:ext cx="331" cy="267"/>
            </a:xfrm>
            <a:custGeom>
              <a:avLst/>
              <a:gdLst>
                <a:gd name="T0" fmla="*/ 331 w 331"/>
                <a:gd name="T1" fmla="*/ 0 h 267"/>
                <a:gd name="T2" fmla="*/ 25 w 331"/>
                <a:gd name="T3" fmla="*/ 0 h 267"/>
                <a:gd name="T4" fmla="*/ 0 w 331"/>
                <a:gd name="T5" fmla="*/ 0 h 267"/>
                <a:gd name="T6" fmla="*/ 0 w 331"/>
                <a:gd name="T7" fmla="*/ 267 h 267"/>
                <a:gd name="T8" fmla="*/ 331 w 331"/>
                <a:gd name="T9" fmla="*/ 267 h 267"/>
                <a:gd name="T10" fmla="*/ 331 w 331"/>
                <a:gd name="T11" fmla="*/ 0 h 267"/>
              </a:gdLst>
              <a:ahLst/>
              <a:cxnLst>
                <a:cxn ang="0">
                  <a:pos x="T0" y="T1"/>
                </a:cxn>
                <a:cxn ang="0">
                  <a:pos x="T2" y="T3"/>
                </a:cxn>
                <a:cxn ang="0">
                  <a:pos x="T4" y="T5"/>
                </a:cxn>
                <a:cxn ang="0">
                  <a:pos x="T6" y="T7"/>
                </a:cxn>
                <a:cxn ang="0">
                  <a:pos x="T8" y="T9"/>
                </a:cxn>
                <a:cxn ang="0">
                  <a:pos x="T10" y="T11"/>
                </a:cxn>
              </a:cxnLst>
              <a:rect l="0" t="0" r="r" b="b"/>
              <a:pathLst>
                <a:path w="331" h="267">
                  <a:moveTo>
                    <a:pt x="331" y="0"/>
                  </a:moveTo>
                  <a:lnTo>
                    <a:pt x="25" y="0"/>
                  </a:lnTo>
                  <a:lnTo>
                    <a:pt x="0" y="0"/>
                  </a:lnTo>
                  <a:lnTo>
                    <a:pt x="0" y="267"/>
                  </a:lnTo>
                  <a:lnTo>
                    <a:pt x="331" y="267"/>
                  </a:lnTo>
                  <a:lnTo>
                    <a:pt x="331"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9" name="Rectangle 6"/>
            <p:cNvSpPr>
              <a:spLocks noChangeArrowheads="1"/>
            </p:cNvSpPr>
            <p:nvPr/>
          </p:nvSpPr>
          <p:spPr bwMode="auto">
            <a:xfrm>
              <a:off x="6726" y="1210"/>
              <a:ext cx="28" cy="47"/>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0" name="Rectangle 7"/>
            <p:cNvSpPr>
              <a:spLocks noChangeArrowheads="1"/>
            </p:cNvSpPr>
            <p:nvPr/>
          </p:nvSpPr>
          <p:spPr bwMode="auto">
            <a:xfrm>
              <a:off x="6668" y="1210"/>
              <a:ext cx="28" cy="47"/>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1" name="Rectangle 8"/>
            <p:cNvSpPr>
              <a:spLocks noChangeArrowheads="1"/>
            </p:cNvSpPr>
            <p:nvPr/>
          </p:nvSpPr>
          <p:spPr bwMode="auto">
            <a:xfrm>
              <a:off x="6610" y="1210"/>
              <a:ext cx="28" cy="47"/>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2" name="Rectangle 9"/>
            <p:cNvSpPr>
              <a:spLocks noChangeArrowheads="1"/>
            </p:cNvSpPr>
            <p:nvPr/>
          </p:nvSpPr>
          <p:spPr bwMode="auto">
            <a:xfrm>
              <a:off x="6555" y="1210"/>
              <a:ext cx="25" cy="47"/>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3" name="Rectangle 10"/>
            <p:cNvSpPr>
              <a:spLocks noChangeArrowheads="1"/>
            </p:cNvSpPr>
            <p:nvPr/>
          </p:nvSpPr>
          <p:spPr bwMode="auto">
            <a:xfrm>
              <a:off x="6467" y="1163"/>
              <a:ext cx="345" cy="11"/>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4" name="Freeform 11"/>
            <p:cNvSpPr>
              <a:spLocks/>
            </p:cNvSpPr>
            <p:nvPr/>
          </p:nvSpPr>
          <p:spPr bwMode="auto">
            <a:xfrm>
              <a:off x="5540" y="1118"/>
              <a:ext cx="331" cy="267"/>
            </a:xfrm>
            <a:custGeom>
              <a:avLst/>
              <a:gdLst>
                <a:gd name="T0" fmla="*/ 0 w 331"/>
                <a:gd name="T1" fmla="*/ 0 h 267"/>
                <a:gd name="T2" fmla="*/ 309 w 331"/>
                <a:gd name="T3" fmla="*/ 0 h 267"/>
                <a:gd name="T4" fmla="*/ 331 w 331"/>
                <a:gd name="T5" fmla="*/ 0 h 267"/>
                <a:gd name="T6" fmla="*/ 331 w 331"/>
                <a:gd name="T7" fmla="*/ 267 h 267"/>
                <a:gd name="T8" fmla="*/ 0 w 331"/>
                <a:gd name="T9" fmla="*/ 267 h 267"/>
                <a:gd name="T10" fmla="*/ 0 w 331"/>
                <a:gd name="T11" fmla="*/ 0 h 267"/>
              </a:gdLst>
              <a:ahLst/>
              <a:cxnLst>
                <a:cxn ang="0">
                  <a:pos x="T0" y="T1"/>
                </a:cxn>
                <a:cxn ang="0">
                  <a:pos x="T2" y="T3"/>
                </a:cxn>
                <a:cxn ang="0">
                  <a:pos x="T4" y="T5"/>
                </a:cxn>
                <a:cxn ang="0">
                  <a:pos x="T6" y="T7"/>
                </a:cxn>
                <a:cxn ang="0">
                  <a:pos x="T8" y="T9"/>
                </a:cxn>
                <a:cxn ang="0">
                  <a:pos x="T10" y="T11"/>
                </a:cxn>
              </a:cxnLst>
              <a:rect l="0" t="0" r="r" b="b"/>
              <a:pathLst>
                <a:path w="331" h="267">
                  <a:moveTo>
                    <a:pt x="0" y="0"/>
                  </a:moveTo>
                  <a:lnTo>
                    <a:pt x="309" y="0"/>
                  </a:lnTo>
                  <a:lnTo>
                    <a:pt x="331" y="0"/>
                  </a:lnTo>
                  <a:lnTo>
                    <a:pt x="331" y="267"/>
                  </a:lnTo>
                  <a:lnTo>
                    <a:pt x="0" y="267"/>
                  </a:lnTo>
                  <a:lnTo>
                    <a:pt x="0"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5" name="Freeform 12"/>
            <p:cNvSpPr>
              <a:spLocks/>
            </p:cNvSpPr>
            <p:nvPr/>
          </p:nvSpPr>
          <p:spPr bwMode="auto">
            <a:xfrm>
              <a:off x="5612" y="1121"/>
              <a:ext cx="259" cy="264"/>
            </a:xfrm>
            <a:custGeom>
              <a:avLst/>
              <a:gdLst>
                <a:gd name="T0" fmla="*/ 0 w 259"/>
                <a:gd name="T1" fmla="*/ 264 h 264"/>
                <a:gd name="T2" fmla="*/ 259 w 259"/>
                <a:gd name="T3" fmla="*/ 0 h 264"/>
                <a:gd name="T4" fmla="*/ 259 w 259"/>
                <a:gd name="T5" fmla="*/ 264 h 264"/>
                <a:gd name="T6" fmla="*/ 0 w 259"/>
                <a:gd name="T7" fmla="*/ 264 h 264"/>
              </a:gdLst>
              <a:ahLst/>
              <a:cxnLst>
                <a:cxn ang="0">
                  <a:pos x="T0" y="T1"/>
                </a:cxn>
                <a:cxn ang="0">
                  <a:pos x="T2" y="T3"/>
                </a:cxn>
                <a:cxn ang="0">
                  <a:pos x="T4" y="T5"/>
                </a:cxn>
                <a:cxn ang="0">
                  <a:pos x="T6" y="T7"/>
                </a:cxn>
              </a:cxnLst>
              <a:rect l="0" t="0" r="r" b="b"/>
              <a:pathLst>
                <a:path w="259" h="264">
                  <a:moveTo>
                    <a:pt x="0" y="264"/>
                  </a:moveTo>
                  <a:lnTo>
                    <a:pt x="259" y="0"/>
                  </a:lnTo>
                  <a:lnTo>
                    <a:pt x="259" y="264"/>
                  </a:lnTo>
                  <a:lnTo>
                    <a:pt x="0" y="264"/>
                  </a:lnTo>
                  <a:close/>
                </a:path>
              </a:pathLst>
            </a:custGeom>
            <a:solidFill>
              <a:srgbClr val="00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6" name="Rectangle 13"/>
            <p:cNvSpPr>
              <a:spLocks noChangeArrowheads="1"/>
            </p:cNvSpPr>
            <p:nvPr/>
          </p:nvSpPr>
          <p:spPr bwMode="auto">
            <a:xfrm>
              <a:off x="6467" y="1279"/>
              <a:ext cx="33" cy="106"/>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8" name="Rectangle 14"/>
            <p:cNvSpPr>
              <a:spLocks noChangeArrowheads="1"/>
            </p:cNvSpPr>
            <p:nvPr/>
          </p:nvSpPr>
          <p:spPr bwMode="auto">
            <a:xfrm>
              <a:off x="6500" y="1279"/>
              <a:ext cx="41" cy="106"/>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9" name="Rectangle 15"/>
            <p:cNvSpPr>
              <a:spLocks noChangeArrowheads="1"/>
            </p:cNvSpPr>
            <p:nvPr/>
          </p:nvSpPr>
          <p:spPr bwMode="auto">
            <a:xfrm>
              <a:off x="5838" y="1279"/>
              <a:ext cx="33" cy="106"/>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0" name="Rectangle 16"/>
            <p:cNvSpPr>
              <a:spLocks noChangeArrowheads="1"/>
            </p:cNvSpPr>
            <p:nvPr/>
          </p:nvSpPr>
          <p:spPr bwMode="auto">
            <a:xfrm>
              <a:off x="5871" y="931"/>
              <a:ext cx="596" cy="393"/>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1" name="Freeform 17"/>
            <p:cNvSpPr>
              <a:spLocks/>
            </p:cNvSpPr>
            <p:nvPr/>
          </p:nvSpPr>
          <p:spPr bwMode="auto">
            <a:xfrm>
              <a:off x="6114" y="1118"/>
              <a:ext cx="110" cy="206"/>
            </a:xfrm>
            <a:custGeom>
              <a:avLst/>
              <a:gdLst>
                <a:gd name="T0" fmla="*/ 20 w 40"/>
                <a:gd name="T1" fmla="*/ 0 h 74"/>
                <a:gd name="T2" fmla="*/ 0 w 40"/>
                <a:gd name="T3" fmla="*/ 21 h 74"/>
                <a:gd name="T4" fmla="*/ 0 w 40"/>
                <a:gd name="T5" fmla="*/ 74 h 74"/>
                <a:gd name="T6" fmla="*/ 40 w 40"/>
                <a:gd name="T7" fmla="*/ 74 h 74"/>
                <a:gd name="T8" fmla="*/ 40 w 40"/>
                <a:gd name="T9" fmla="*/ 21 h 74"/>
                <a:gd name="T10" fmla="*/ 20 w 40"/>
                <a:gd name="T11" fmla="*/ 0 h 74"/>
              </a:gdLst>
              <a:ahLst/>
              <a:cxnLst>
                <a:cxn ang="0">
                  <a:pos x="T0" y="T1"/>
                </a:cxn>
                <a:cxn ang="0">
                  <a:pos x="T2" y="T3"/>
                </a:cxn>
                <a:cxn ang="0">
                  <a:pos x="T4" y="T5"/>
                </a:cxn>
                <a:cxn ang="0">
                  <a:pos x="T6" y="T7"/>
                </a:cxn>
                <a:cxn ang="0">
                  <a:pos x="T8" y="T9"/>
                </a:cxn>
                <a:cxn ang="0">
                  <a:pos x="T10" y="T11"/>
                </a:cxn>
              </a:cxnLst>
              <a:rect l="0" t="0" r="r" b="b"/>
              <a:pathLst>
                <a:path w="40" h="74">
                  <a:moveTo>
                    <a:pt x="20" y="0"/>
                  </a:moveTo>
                  <a:cubicBezTo>
                    <a:pt x="9" y="0"/>
                    <a:pt x="0" y="9"/>
                    <a:pt x="0" y="21"/>
                  </a:cubicBezTo>
                  <a:cubicBezTo>
                    <a:pt x="0" y="74"/>
                    <a:pt x="0" y="74"/>
                    <a:pt x="0" y="74"/>
                  </a:cubicBezTo>
                  <a:cubicBezTo>
                    <a:pt x="40" y="74"/>
                    <a:pt x="40" y="74"/>
                    <a:pt x="40" y="74"/>
                  </a:cubicBezTo>
                  <a:cubicBezTo>
                    <a:pt x="40" y="21"/>
                    <a:pt x="40" y="21"/>
                    <a:pt x="40" y="21"/>
                  </a:cubicBezTo>
                  <a:cubicBezTo>
                    <a:pt x="40" y="9"/>
                    <a:pt x="31" y="0"/>
                    <a:pt x="20" y="0"/>
                  </a:cubicBezTo>
                  <a:close/>
                </a:path>
              </a:pathLst>
            </a:custGeom>
            <a:solidFill>
              <a:srgbClr val="00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2" name="Freeform 18"/>
            <p:cNvSpPr>
              <a:spLocks/>
            </p:cNvSpPr>
            <p:nvPr/>
          </p:nvSpPr>
          <p:spPr bwMode="auto">
            <a:xfrm>
              <a:off x="6288" y="1118"/>
              <a:ext cx="113" cy="206"/>
            </a:xfrm>
            <a:custGeom>
              <a:avLst/>
              <a:gdLst>
                <a:gd name="T0" fmla="*/ 21 w 41"/>
                <a:gd name="T1" fmla="*/ 0 h 74"/>
                <a:gd name="T2" fmla="*/ 0 w 41"/>
                <a:gd name="T3" fmla="*/ 21 h 74"/>
                <a:gd name="T4" fmla="*/ 0 w 41"/>
                <a:gd name="T5" fmla="*/ 74 h 74"/>
                <a:gd name="T6" fmla="*/ 41 w 41"/>
                <a:gd name="T7" fmla="*/ 74 h 74"/>
                <a:gd name="T8" fmla="*/ 41 w 41"/>
                <a:gd name="T9" fmla="*/ 21 h 74"/>
                <a:gd name="T10" fmla="*/ 21 w 41"/>
                <a:gd name="T11" fmla="*/ 0 h 74"/>
              </a:gdLst>
              <a:ahLst/>
              <a:cxnLst>
                <a:cxn ang="0">
                  <a:pos x="T0" y="T1"/>
                </a:cxn>
                <a:cxn ang="0">
                  <a:pos x="T2" y="T3"/>
                </a:cxn>
                <a:cxn ang="0">
                  <a:pos x="T4" y="T5"/>
                </a:cxn>
                <a:cxn ang="0">
                  <a:pos x="T6" y="T7"/>
                </a:cxn>
                <a:cxn ang="0">
                  <a:pos x="T8" y="T9"/>
                </a:cxn>
                <a:cxn ang="0">
                  <a:pos x="T10" y="T11"/>
                </a:cxn>
              </a:cxnLst>
              <a:rect l="0" t="0" r="r" b="b"/>
              <a:pathLst>
                <a:path w="41" h="74">
                  <a:moveTo>
                    <a:pt x="21" y="0"/>
                  </a:moveTo>
                  <a:cubicBezTo>
                    <a:pt x="9" y="0"/>
                    <a:pt x="0" y="9"/>
                    <a:pt x="0" y="21"/>
                  </a:cubicBezTo>
                  <a:cubicBezTo>
                    <a:pt x="0" y="74"/>
                    <a:pt x="0" y="74"/>
                    <a:pt x="0" y="74"/>
                  </a:cubicBezTo>
                  <a:cubicBezTo>
                    <a:pt x="41" y="74"/>
                    <a:pt x="41" y="74"/>
                    <a:pt x="41" y="74"/>
                  </a:cubicBezTo>
                  <a:cubicBezTo>
                    <a:pt x="41" y="21"/>
                    <a:pt x="41" y="21"/>
                    <a:pt x="41" y="21"/>
                  </a:cubicBezTo>
                  <a:cubicBezTo>
                    <a:pt x="41" y="9"/>
                    <a:pt x="32" y="0"/>
                    <a:pt x="21" y="0"/>
                  </a:cubicBezTo>
                  <a:close/>
                </a:path>
              </a:pathLst>
            </a:custGeom>
            <a:solidFill>
              <a:srgbClr val="00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3" name="Freeform 19"/>
            <p:cNvSpPr>
              <a:spLocks/>
            </p:cNvSpPr>
            <p:nvPr/>
          </p:nvSpPr>
          <p:spPr bwMode="auto">
            <a:xfrm>
              <a:off x="5937" y="1118"/>
              <a:ext cx="113" cy="206"/>
            </a:xfrm>
            <a:custGeom>
              <a:avLst/>
              <a:gdLst>
                <a:gd name="T0" fmla="*/ 21 w 41"/>
                <a:gd name="T1" fmla="*/ 0 h 74"/>
                <a:gd name="T2" fmla="*/ 0 w 41"/>
                <a:gd name="T3" fmla="*/ 21 h 74"/>
                <a:gd name="T4" fmla="*/ 0 w 41"/>
                <a:gd name="T5" fmla="*/ 74 h 74"/>
                <a:gd name="T6" fmla="*/ 41 w 41"/>
                <a:gd name="T7" fmla="*/ 74 h 74"/>
                <a:gd name="T8" fmla="*/ 41 w 41"/>
                <a:gd name="T9" fmla="*/ 21 h 74"/>
                <a:gd name="T10" fmla="*/ 21 w 41"/>
                <a:gd name="T11" fmla="*/ 0 h 74"/>
              </a:gdLst>
              <a:ahLst/>
              <a:cxnLst>
                <a:cxn ang="0">
                  <a:pos x="T0" y="T1"/>
                </a:cxn>
                <a:cxn ang="0">
                  <a:pos x="T2" y="T3"/>
                </a:cxn>
                <a:cxn ang="0">
                  <a:pos x="T4" y="T5"/>
                </a:cxn>
                <a:cxn ang="0">
                  <a:pos x="T6" y="T7"/>
                </a:cxn>
                <a:cxn ang="0">
                  <a:pos x="T8" y="T9"/>
                </a:cxn>
                <a:cxn ang="0">
                  <a:pos x="T10" y="T11"/>
                </a:cxn>
              </a:cxnLst>
              <a:rect l="0" t="0" r="r" b="b"/>
              <a:pathLst>
                <a:path w="41" h="74">
                  <a:moveTo>
                    <a:pt x="21" y="0"/>
                  </a:moveTo>
                  <a:cubicBezTo>
                    <a:pt x="9" y="0"/>
                    <a:pt x="0" y="9"/>
                    <a:pt x="0" y="21"/>
                  </a:cubicBezTo>
                  <a:cubicBezTo>
                    <a:pt x="0" y="74"/>
                    <a:pt x="0" y="74"/>
                    <a:pt x="0" y="74"/>
                  </a:cubicBezTo>
                  <a:cubicBezTo>
                    <a:pt x="41" y="74"/>
                    <a:pt x="41" y="74"/>
                    <a:pt x="41" y="74"/>
                  </a:cubicBezTo>
                  <a:cubicBezTo>
                    <a:pt x="41" y="21"/>
                    <a:pt x="41" y="21"/>
                    <a:pt x="41" y="21"/>
                  </a:cubicBezTo>
                  <a:cubicBezTo>
                    <a:pt x="41" y="9"/>
                    <a:pt x="32" y="0"/>
                    <a:pt x="21" y="0"/>
                  </a:cubicBezTo>
                  <a:close/>
                </a:path>
              </a:pathLst>
            </a:custGeom>
            <a:solidFill>
              <a:srgbClr val="008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4" name="Rectangle 20"/>
            <p:cNvSpPr>
              <a:spLocks noChangeArrowheads="1"/>
            </p:cNvSpPr>
            <p:nvPr/>
          </p:nvSpPr>
          <p:spPr bwMode="auto">
            <a:xfrm>
              <a:off x="5584" y="1210"/>
              <a:ext cx="28" cy="47"/>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5" name="Rectangle 21"/>
            <p:cNvSpPr>
              <a:spLocks noChangeArrowheads="1"/>
            </p:cNvSpPr>
            <p:nvPr/>
          </p:nvSpPr>
          <p:spPr bwMode="auto">
            <a:xfrm>
              <a:off x="5642" y="1210"/>
              <a:ext cx="28" cy="47"/>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6" name="Rectangle 22"/>
            <p:cNvSpPr>
              <a:spLocks noChangeArrowheads="1"/>
            </p:cNvSpPr>
            <p:nvPr/>
          </p:nvSpPr>
          <p:spPr bwMode="auto">
            <a:xfrm>
              <a:off x="5700" y="1210"/>
              <a:ext cx="27" cy="47"/>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7" name="Rectangle 23"/>
            <p:cNvSpPr>
              <a:spLocks noChangeArrowheads="1"/>
            </p:cNvSpPr>
            <p:nvPr/>
          </p:nvSpPr>
          <p:spPr bwMode="auto">
            <a:xfrm>
              <a:off x="5758" y="1210"/>
              <a:ext cx="27" cy="47"/>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8" name="Rectangle 24"/>
            <p:cNvSpPr>
              <a:spLocks noChangeArrowheads="1"/>
            </p:cNvSpPr>
            <p:nvPr/>
          </p:nvSpPr>
          <p:spPr bwMode="auto">
            <a:xfrm>
              <a:off x="5871" y="1324"/>
              <a:ext cx="596" cy="17"/>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9" name="Rectangle 25"/>
            <p:cNvSpPr>
              <a:spLocks noChangeArrowheads="1"/>
            </p:cNvSpPr>
            <p:nvPr/>
          </p:nvSpPr>
          <p:spPr bwMode="auto">
            <a:xfrm>
              <a:off x="5857" y="1341"/>
              <a:ext cx="624" cy="14"/>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30" name="Rectangle 26"/>
            <p:cNvSpPr>
              <a:spLocks noChangeArrowheads="1"/>
            </p:cNvSpPr>
            <p:nvPr/>
          </p:nvSpPr>
          <p:spPr bwMode="auto">
            <a:xfrm>
              <a:off x="5849" y="1355"/>
              <a:ext cx="643" cy="14"/>
            </a:xfrm>
            <a:prstGeom prst="rect">
              <a:avLst/>
            </a:prstGeom>
            <a:solidFill>
              <a:srgbClr val="BAD8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31" name="Rectangle 27"/>
            <p:cNvSpPr>
              <a:spLocks noChangeArrowheads="1"/>
            </p:cNvSpPr>
            <p:nvPr/>
          </p:nvSpPr>
          <p:spPr bwMode="auto">
            <a:xfrm>
              <a:off x="5838" y="1369"/>
              <a:ext cx="662" cy="16"/>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32" name="Rectangle 28"/>
            <p:cNvSpPr>
              <a:spLocks noChangeArrowheads="1"/>
            </p:cNvSpPr>
            <p:nvPr/>
          </p:nvSpPr>
          <p:spPr bwMode="auto">
            <a:xfrm>
              <a:off x="5796" y="1279"/>
              <a:ext cx="42" cy="106"/>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33" name="Freeform 29"/>
            <p:cNvSpPr>
              <a:spLocks/>
            </p:cNvSpPr>
            <p:nvPr/>
          </p:nvSpPr>
          <p:spPr bwMode="auto">
            <a:xfrm>
              <a:off x="5976" y="823"/>
              <a:ext cx="386" cy="97"/>
            </a:xfrm>
            <a:custGeom>
              <a:avLst/>
              <a:gdLst>
                <a:gd name="T0" fmla="*/ 196 w 386"/>
                <a:gd name="T1" fmla="*/ 0 h 97"/>
                <a:gd name="T2" fmla="*/ 0 w 386"/>
                <a:gd name="T3" fmla="*/ 97 h 97"/>
                <a:gd name="T4" fmla="*/ 386 w 386"/>
                <a:gd name="T5" fmla="*/ 97 h 97"/>
                <a:gd name="T6" fmla="*/ 196 w 386"/>
                <a:gd name="T7" fmla="*/ 0 h 97"/>
              </a:gdLst>
              <a:ahLst/>
              <a:cxnLst>
                <a:cxn ang="0">
                  <a:pos x="T0" y="T1"/>
                </a:cxn>
                <a:cxn ang="0">
                  <a:pos x="T2" y="T3"/>
                </a:cxn>
                <a:cxn ang="0">
                  <a:pos x="T4" y="T5"/>
                </a:cxn>
                <a:cxn ang="0">
                  <a:pos x="T6" y="T7"/>
                </a:cxn>
              </a:cxnLst>
              <a:rect l="0" t="0" r="r" b="b"/>
              <a:pathLst>
                <a:path w="386" h="97">
                  <a:moveTo>
                    <a:pt x="196" y="0"/>
                  </a:moveTo>
                  <a:lnTo>
                    <a:pt x="0" y="97"/>
                  </a:lnTo>
                  <a:lnTo>
                    <a:pt x="386" y="97"/>
                  </a:lnTo>
                  <a:lnTo>
                    <a:pt x="196"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34" name="Rectangle 30"/>
            <p:cNvSpPr>
              <a:spLocks noChangeArrowheads="1"/>
            </p:cNvSpPr>
            <p:nvPr/>
          </p:nvSpPr>
          <p:spPr bwMode="auto">
            <a:xfrm>
              <a:off x="5857" y="1046"/>
              <a:ext cx="624" cy="13"/>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35" name="Rectangle 31"/>
            <p:cNvSpPr>
              <a:spLocks noChangeArrowheads="1"/>
            </p:cNvSpPr>
            <p:nvPr/>
          </p:nvSpPr>
          <p:spPr bwMode="auto">
            <a:xfrm>
              <a:off x="5857" y="931"/>
              <a:ext cx="624" cy="14"/>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36" name="Rectangle 32"/>
            <p:cNvSpPr>
              <a:spLocks noChangeArrowheads="1"/>
            </p:cNvSpPr>
            <p:nvPr/>
          </p:nvSpPr>
          <p:spPr bwMode="auto">
            <a:xfrm>
              <a:off x="5529" y="1163"/>
              <a:ext cx="342" cy="11"/>
            </a:xfrm>
            <a:prstGeom prst="rect">
              <a:avLst/>
            </a:prstGeom>
            <a:solidFill>
              <a:srgbClr val="008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sp>
        <p:nvSpPr>
          <p:cNvPr id="37" name="Text Placeholder 5"/>
          <p:cNvSpPr txBox="1">
            <a:spLocks/>
          </p:cNvSpPr>
          <p:nvPr/>
        </p:nvSpPr>
        <p:spPr>
          <a:xfrm>
            <a:off x="586740" y="4998600"/>
            <a:ext cx="11018520" cy="276999"/>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latin typeface="+mj-lt"/>
              </a:rPr>
              <a:t>Examples of compliant standards </a:t>
            </a:r>
            <a:r>
              <a:rPr lang="en-US" sz="1800" dirty="0">
                <a:latin typeface="+mn-lt"/>
              </a:rPr>
              <a:t>: </a:t>
            </a:r>
            <a:r>
              <a:rPr lang="en-US" sz="1800" dirty="0" err="1">
                <a:latin typeface="+mn-lt"/>
              </a:rPr>
              <a:t>FedRAMP</a:t>
            </a:r>
            <a:r>
              <a:rPr lang="en-US" sz="1800" dirty="0">
                <a:latin typeface="+mn-lt"/>
              </a:rPr>
              <a:t>, NIST 800.171 (DIB), ITAR, IRS 1075, </a:t>
            </a:r>
            <a:r>
              <a:rPr lang="en-US" sz="1800" dirty="0" err="1">
                <a:latin typeface="+mn-lt"/>
              </a:rPr>
              <a:t>DoD</a:t>
            </a:r>
            <a:r>
              <a:rPr lang="en-US" sz="1800" dirty="0">
                <a:latin typeface="+mn-lt"/>
              </a:rPr>
              <a:t> L2, L4 &amp; L5, and CJIS.</a:t>
            </a:r>
          </a:p>
        </p:txBody>
      </p:sp>
    </p:spTree>
    <p:extLst>
      <p:ext uri="{BB962C8B-B14F-4D97-AF65-F5344CB8AC3E}">
        <p14:creationId xmlns:p14="http://schemas.microsoft.com/office/powerpoint/2010/main" val="886235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Azure Sovereign Regions (Azure China)</a:t>
            </a:r>
            <a:endParaRPr lang="en-US" strike="sngStrike" noProof="0" dirty="0"/>
          </a:p>
        </p:txBody>
      </p:sp>
      <p:sp>
        <p:nvSpPr>
          <p:cNvPr id="6" name="Text Placeholder 5"/>
          <p:cNvSpPr>
            <a:spLocks noGrp="1"/>
          </p:cNvSpPr>
          <p:nvPr>
            <p:ph sz="quarter" idx="10"/>
          </p:nvPr>
        </p:nvSpPr>
        <p:spPr>
          <a:xfrm>
            <a:off x="419100" y="1456897"/>
            <a:ext cx="11340811" cy="933878"/>
          </a:xfrm>
        </p:spPr>
        <p:txBody>
          <a:bodyPr vert="horz" wrap="square" lIns="0" tIns="91440" rIns="146304" bIns="91440" rtlCol="0" anchor="t">
            <a:spAutoFit/>
          </a:bodyPr>
          <a:lstStyle/>
          <a:p>
            <a:r>
              <a:rPr lang="en-US" dirty="0"/>
              <a:t>Microsoft is China’s first foreign public cloud service provider, in compliance with government regulations.</a:t>
            </a:r>
            <a:endParaRPr lang="en-US" noProof="0" dirty="0"/>
          </a:p>
        </p:txBody>
      </p:sp>
      <p:sp>
        <p:nvSpPr>
          <p:cNvPr id="4" name="Text Placeholder 5"/>
          <p:cNvSpPr txBox="1">
            <a:spLocks/>
          </p:cNvSpPr>
          <p:nvPr/>
        </p:nvSpPr>
        <p:spPr>
          <a:xfrm>
            <a:off x="1593955" y="2632805"/>
            <a:ext cx="8046720" cy="2294924"/>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2400" dirty="0">
                <a:latin typeface="+mn-lt"/>
                <a:cs typeface="Segoe UI Semibold" panose="020B0702040204020203" pitchFamily="34" charset="0"/>
              </a:rPr>
              <a:t>Azure China features:</a:t>
            </a:r>
            <a:endParaRPr lang="en-US" sz="2400" dirty="0">
              <a:latin typeface="+mn-lt"/>
            </a:endParaRPr>
          </a:p>
          <a:p>
            <a:pPr marL="457200" indent="-457200">
              <a:lnSpc>
                <a:spcPct val="150000"/>
              </a:lnSpc>
              <a:buFont typeface="Arial" panose="020B0604020202020204" pitchFamily="34" charset="0"/>
              <a:buChar char="•"/>
            </a:pPr>
            <a:r>
              <a:rPr lang="en-US" sz="2400" dirty="0">
                <a:latin typeface="+mn-lt"/>
                <a:cs typeface="Segoe UI" panose="020B0502040204020203" pitchFamily="34" charset="0"/>
              </a:rPr>
              <a:t>Physically separated instance of Azure cloud services operated by 21Vianet</a:t>
            </a:r>
          </a:p>
          <a:p>
            <a:pPr marL="457200" indent="-457200">
              <a:lnSpc>
                <a:spcPct val="150000"/>
              </a:lnSpc>
              <a:buFont typeface="Arial" panose="020B0604020202020204" pitchFamily="34" charset="0"/>
              <a:buChar char="•"/>
            </a:pPr>
            <a:r>
              <a:rPr lang="en-US" sz="2400" dirty="0">
                <a:latin typeface="+mn-lt"/>
                <a:cs typeface="Segoe UI" panose="020B0502040204020203" pitchFamily="34" charset="0"/>
              </a:rPr>
              <a:t>All data stays within China to ensure compliance</a:t>
            </a:r>
          </a:p>
        </p:txBody>
      </p:sp>
      <p:grpSp>
        <p:nvGrpSpPr>
          <p:cNvPr id="5" name="Group 4">
            <a:extLst>
              <a:ext uri="{C183D7F6-B498-43B3-948B-1728B52AA6E4}">
                <adec:decorative xmlns:adec="http://schemas.microsoft.com/office/drawing/2017/decorative" val="1"/>
              </a:ext>
            </a:extLst>
          </p:cNvPr>
          <p:cNvGrpSpPr>
            <a:grpSpLocks noChangeAspect="1"/>
          </p:cNvGrpSpPr>
          <p:nvPr/>
        </p:nvGrpSpPr>
        <p:grpSpPr>
          <a:xfrm>
            <a:off x="524249" y="3628483"/>
            <a:ext cx="801688" cy="798513"/>
            <a:chOff x="7296944" y="5021262"/>
            <a:chExt cx="801688" cy="798513"/>
          </a:xfrm>
        </p:grpSpPr>
        <p:sp>
          <p:nvSpPr>
            <p:cNvPr id="7" name="Rectangle 25"/>
            <p:cNvSpPr>
              <a:spLocks noChangeArrowheads="1"/>
            </p:cNvSpPr>
            <p:nvPr/>
          </p:nvSpPr>
          <p:spPr bwMode="auto">
            <a:xfrm>
              <a:off x="7296944" y="5021262"/>
              <a:ext cx="801688" cy="798513"/>
            </a:xfrm>
            <a:prstGeom prst="rect">
              <a:avLst/>
            </a:prstGeom>
            <a:solidFill>
              <a:srgbClr val="008272"/>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26"/>
            <p:cNvSpPr>
              <a:spLocks noChangeAspect="1"/>
            </p:cNvSpPr>
            <p:nvPr/>
          </p:nvSpPr>
          <p:spPr bwMode="auto">
            <a:xfrm>
              <a:off x="7461780" y="5164137"/>
              <a:ext cx="57150" cy="133350"/>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5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5"/>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27"/>
            <p:cNvSpPr>
              <a:spLocks noEditPoints="1"/>
            </p:cNvSpPr>
            <p:nvPr/>
          </p:nvSpPr>
          <p:spPr bwMode="auto">
            <a:xfrm>
              <a:off x="7564967" y="5165724"/>
              <a:ext cx="96838" cy="134938"/>
            </a:xfrm>
            <a:custGeom>
              <a:avLst/>
              <a:gdLst>
                <a:gd name="T0" fmla="*/ 18 w 37"/>
                <a:gd name="T1" fmla="*/ 52 h 52"/>
                <a:gd name="T2" fmla="*/ 0 w 37"/>
                <a:gd name="T3" fmla="*/ 27 h 52"/>
                <a:gd name="T4" fmla="*/ 5 w 37"/>
                <a:gd name="T5" fmla="*/ 6 h 52"/>
                <a:gd name="T6" fmla="*/ 19 w 37"/>
                <a:gd name="T7" fmla="*/ 0 h 52"/>
                <a:gd name="T8" fmla="*/ 37 w 37"/>
                <a:gd name="T9" fmla="*/ 26 h 52"/>
                <a:gd name="T10" fmla="*/ 32 w 37"/>
                <a:gd name="T11" fmla="*/ 45 h 52"/>
                <a:gd name="T12" fmla="*/ 18 w 37"/>
                <a:gd name="T13" fmla="*/ 52 h 52"/>
                <a:gd name="T14" fmla="*/ 19 w 37"/>
                <a:gd name="T15" fmla="*/ 8 h 52"/>
                <a:gd name="T16" fmla="*/ 11 w 37"/>
                <a:gd name="T17" fmla="*/ 26 h 52"/>
                <a:gd name="T18" fmla="*/ 19 w 37"/>
                <a:gd name="T19" fmla="*/ 44 h 52"/>
                <a:gd name="T20" fmla="*/ 25 w 37"/>
                <a:gd name="T21" fmla="*/ 26 h 52"/>
                <a:gd name="T22" fmla="*/ 19 w 37"/>
                <a:gd name="T2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2">
                  <a:moveTo>
                    <a:pt x="18" y="52"/>
                  </a:moveTo>
                  <a:cubicBezTo>
                    <a:pt x="6" y="52"/>
                    <a:pt x="0" y="44"/>
                    <a:pt x="0" y="27"/>
                  </a:cubicBezTo>
                  <a:cubicBezTo>
                    <a:pt x="0" y="18"/>
                    <a:pt x="2" y="11"/>
                    <a:pt x="5" y="6"/>
                  </a:cubicBezTo>
                  <a:cubicBezTo>
                    <a:pt x="8" y="2"/>
                    <a:pt x="13" y="0"/>
                    <a:pt x="19" y="0"/>
                  </a:cubicBezTo>
                  <a:cubicBezTo>
                    <a:pt x="31" y="0"/>
                    <a:pt x="37" y="8"/>
                    <a:pt x="37" y="26"/>
                  </a:cubicBezTo>
                  <a:cubicBezTo>
                    <a:pt x="37" y="34"/>
                    <a:pt x="35" y="41"/>
                    <a:pt x="32" y="45"/>
                  </a:cubicBezTo>
                  <a:cubicBezTo>
                    <a:pt x="29" y="50"/>
                    <a:pt x="24" y="52"/>
                    <a:pt x="18" y="52"/>
                  </a:cubicBezTo>
                  <a:close/>
                  <a:moveTo>
                    <a:pt x="19" y="8"/>
                  </a:moveTo>
                  <a:cubicBezTo>
                    <a:pt x="14" y="8"/>
                    <a:pt x="11" y="14"/>
                    <a:pt x="11" y="26"/>
                  </a:cubicBezTo>
                  <a:cubicBezTo>
                    <a:pt x="11" y="38"/>
                    <a:pt x="14" y="44"/>
                    <a:pt x="19" y="44"/>
                  </a:cubicBezTo>
                  <a:cubicBezTo>
                    <a:pt x="23" y="44"/>
                    <a:pt x="25" y="38"/>
                    <a:pt x="25" y="26"/>
                  </a:cubicBezTo>
                  <a:cubicBezTo>
                    <a:pt x="25" y="14"/>
                    <a:pt x="23" y="8"/>
                    <a:pt x="19"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8"/>
            <p:cNvSpPr>
              <a:spLocks/>
            </p:cNvSpPr>
            <p:nvPr/>
          </p:nvSpPr>
          <p:spPr bwMode="auto">
            <a:xfrm>
              <a:off x="7687205" y="5164137"/>
              <a:ext cx="57150" cy="133350"/>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5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9"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5"/>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9"/>
            <p:cNvSpPr>
              <a:spLocks noEditPoints="1"/>
            </p:cNvSpPr>
            <p:nvPr/>
          </p:nvSpPr>
          <p:spPr bwMode="auto">
            <a:xfrm>
              <a:off x="7449080" y="5351462"/>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5 w 37"/>
                <a:gd name="T21" fmla="*/ 27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5"/>
                    <a:pt x="0" y="27"/>
                  </a:cubicBezTo>
                  <a:cubicBezTo>
                    <a:pt x="0" y="19"/>
                    <a:pt x="2" y="12"/>
                    <a:pt x="5" y="7"/>
                  </a:cubicBezTo>
                  <a:cubicBezTo>
                    <a:pt x="8" y="3"/>
                    <a:pt x="13" y="0"/>
                    <a:pt x="19" y="0"/>
                  </a:cubicBezTo>
                  <a:cubicBezTo>
                    <a:pt x="31" y="0"/>
                    <a:pt x="37" y="9"/>
                    <a:pt x="37" y="26"/>
                  </a:cubicBezTo>
                  <a:cubicBezTo>
                    <a:pt x="37" y="35"/>
                    <a:pt x="35" y="42"/>
                    <a:pt x="32" y="46"/>
                  </a:cubicBezTo>
                  <a:cubicBezTo>
                    <a:pt x="29" y="51"/>
                    <a:pt x="24" y="53"/>
                    <a:pt x="18" y="53"/>
                  </a:cubicBezTo>
                  <a:close/>
                  <a:moveTo>
                    <a:pt x="19" y="9"/>
                  </a:moveTo>
                  <a:cubicBezTo>
                    <a:pt x="14" y="9"/>
                    <a:pt x="11" y="15"/>
                    <a:pt x="11" y="27"/>
                  </a:cubicBezTo>
                  <a:cubicBezTo>
                    <a:pt x="11" y="39"/>
                    <a:pt x="14" y="44"/>
                    <a:pt x="19" y="44"/>
                  </a:cubicBezTo>
                  <a:cubicBezTo>
                    <a:pt x="23" y="44"/>
                    <a:pt x="25" y="39"/>
                    <a:pt x="25" y="27"/>
                  </a:cubicBezTo>
                  <a:cubicBezTo>
                    <a:pt x="25"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30"/>
            <p:cNvSpPr>
              <a:spLocks/>
            </p:cNvSpPr>
            <p:nvPr/>
          </p:nvSpPr>
          <p:spPr bwMode="auto">
            <a:xfrm>
              <a:off x="7554119" y="5351462"/>
              <a:ext cx="55563" cy="134938"/>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4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4"/>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31"/>
            <p:cNvSpPr>
              <a:spLocks noEditPoints="1"/>
            </p:cNvSpPr>
            <p:nvPr/>
          </p:nvSpPr>
          <p:spPr bwMode="auto">
            <a:xfrm>
              <a:off x="7649369" y="5351462"/>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8 w 37"/>
                <a:gd name="T19" fmla="*/ 44 h 53"/>
                <a:gd name="T20" fmla="*/ 25 w 37"/>
                <a:gd name="T21" fmla="*/ 27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5"/>
                    <a:pt x="0" y="27"/>
                  </a:cubicBezTo>
                  <a:cubicBezTo>
                    <a:pt x="0" y="19"/>
                    <a:pt x="1" y="12"/>
                    <a:pt x="5" y="7"/>
                  </a:cubicBezTo>
                  <a:cubicBezTo>
                    <a:pt x="8" y="3"/>
                    <a:pt x="13" y="0"/>
                    <a:pt x="19" y="0"/>
                  </a:cubicBezTo>
                  <a:cubicBezTo>
                    <a:pt x="31" y="0"/>
                    <a:pt x="37" y="9"/>
                    <a:pt x="37" y="26"/>
                  </a:cubicBezTo>
                  <a:cubicBezTo>
                    <a:pt x="37" y="35"/>
                    <a:pt x="35" y="42"/>
                    <a:pt x="32" y="46"/>
                  </a:cubicBezTo>
                  <a:cubicBezTo>
                    <a:pt x="29" y="51"/>
                    <a:pt x="24" y="53"/>
                    <a:pt x="18" y="53"/>
                  </a:cubicBezTo>
                  <a:close/>
                  <a:moveTo>
                    <a:pt x="19" y="9"/>
                  </a:moveTo>
                  <a:cubicBezTo>
                    <a:pt x="14" y="9"/>
                    <a:pt x="11" y="15"/>
                    <a:pt x="11" y="27"/>
                  </a:cubicBezTo>
                  <a:cubicBezTo>
                    <a:pt x="11" y="39"/>
                    <a:pt x="14" y="44"/>
                    <a:pt x="18" y="44"/>
                  </a:cubicBezTo>
                  <a:cubicBezTo>
                    <a:pt x="23" y="44"/>
                    <a:pt x="25" y="39"/>
                    <a:pt x="25" y="27"/>
                  </a:cubicBezTo>
                  <a:cubicBezTo>
                    <a:pt x="25"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32"/>
            <p:cNvSpPr>
              <a:spLocks noEditPoints="1"/>
            </p:cNvSpPr>
            <p:nvPr/>
          </p:nvSpPr>
          <p:spPr bwMode="auto">
            <a:xfrm>
              <a:off x="7423944" y="5540374"/>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5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5" y="38"/>
                    <a:pt x="25" y="26"/>
                  </a:cubicBezTo>
                  <a:cubicBezTo>
                    <a:pt x="25"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33"/>
            <p:cNvSpPr>
              <a:spLocks noEditPoints="1"/>
            </p:cNvSpPr>
            <p:nvPr/>
          </p:nvSpPr>
          <p:spPr bwMode="auto">
            <a:xfrm>
              <a:off x="7539831" y="5540374"/>
              <a:ext cx="96838"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5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5" y="38"/>
                    <a:pt x="25" y="26"/>
                  </a:cubicBezTo>
                  <a:cubicBezTo>
                    <a:pt x="25"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34"/>
            <p:cNvSpPr>
              <a:spLocks/>
            </p:cNvSpPr>
            <p:nvPr/>
          </p:nvSpPr>
          <p:spPr bwMode="auto">
            <a:xfrm>
              <a:off x="7662069" y="5540374"/>
              <a:ext cx="57150" cy="134938"/>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5 h 52"/>
                <a:gd name="T12" fmla="*/ 3 w 22"/>
                <a:gd name="T13" fmla="*/ 16 h 52"/>
                <a:gd name="T14" fmla="*/ 0 w 22"/>
                <a:gd name="T15" fmla="*/ 17 h 52"/>
                <a:gd name="T16" fmla="*/ 0 w 22"/>
                <a:gd name="T17" fmla="*/ 7 h 52"/>
                <a:gd name="T18" fmla="*/ 8 w 22"/>
                <a:gd name="T19" fmla="*/ 4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9" y="14"/>
                    <a:pt x="9" y="14"/>
                  </a:cubicBezTo>
                  <a:cubicBezTo>
                    <a:pt x="8" y="15"/>
                    <a:pt x="7" y="15"/>
                    <a:pt x="6" y="15"/>
                  </a:cubicBezTo>
                  <a:cubicBezTo>
                    <a:pt x="5" y="16"/>
                    <a:pt x="4" y="16"/>
                    <a:pt x="3" y="16"/>
                  </a:cubicBezTo>
                  <a:cubicBezTo>
                    <a:pt x="2" y="17"/>
                    <a:pt x="1" y="17"/>
                    <a:pt x="0" y="17"/>
                  </a:cubicBezTo>
                  <a:cubicBezTo>
                    <a:pt x="0" y="7"/>
                    <a:pt x="0" y="7"/>
                    <a:pt x="0" y="7"/>
                  </a:cubicBezTo>
                  <a:cubicBezTo>
                    <a:pt x="3" y="7"/>
                    <a:pt x="6" y="6"/>
                    <a:pt x="8" y="4"/>
                  </a:cubicBezTo>
                  <a:cubicBezTo>
                    <a:pt x="11" y="3"/>
                    <a:pt x="13" y="1"/>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35"/>
            <p:cNvSpPr>
              <a:spLocks/>
            </p:cNvSpPr>
            <p:nvPr/>
          </p:nvSpPr>
          <p:spPr bwMode="auto">
            <a:xfrm>
              <a:off x="7914217" y="5164137"/>
              <a:ext cx="57150" cy="133350"/>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5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5"/>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36"/>
            <p:cNvSpPr>
              <a:spLocks noEditPoints="1"/>
            </p:cNvSpPr>
            <p:nvPr/>
          </p:nvSpPr>
          <p:spPr bwMode="auto">
            <a:xfrm>
              <a:off x="7876381" y="5351462"/>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6 w 37"/>
                <a:gd name="T21" fmla="*/ 27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5"/>
                    <a:pt x="0" y="27"/>
                  </a:cubicBezTo>
                  <a:cubicBezTo>
                    <a:pt x="0" y="19"/>
                    <a:pt x="2" y="12"/>
                    <a:pt x="5" y="7"/>
                  </a:cubicBezTo>
                  <a:cubicBezTo>
                    <a:pt x="8" y="3"/>
                    <a:pt x="13" y="0"/>
                    <a:pt x="19" y="0"/>
                  </a:cubicBezTo>
                  <a:cubicBezTo>
                    <a:pt x="31" y="0"/>
                    <a:pt x="37" y="9"/>
                    <a:pt x="37" y="26"/>
                  </a:cubicBezTo>
                  <a:cubicBezTo>
                    <a:pt x="37" y="35"/>
                    <a:pt x="35" y="42"/>
                    <a:pt x="32" y="46"/>
                  </a:cubicBezTo>
                  <a:cubicBezTo>
                    <a:pt x="29" y="51"/>
                    <a:pt x="24" y="53"/>
                    <a:pt x="18" y="53"/>
                  </a:cubicBezTo>
                  <a:close/>
                  <a:moveTo>
                    <a:pt x="19" y="9"/>
                  </a:moveTo>
                  <a:cubicBezTo>
                    <a:pt x="14" y="9"/>
                    <a:pt x="11" y="15"/>
                    <a:pt x="11" y="27"/>
                  </a:cubicBezTo>
                  <a:cubicBezTo>
                    <a:pt x="11" y="39"/>
                    <a:pt x="14" y="44"/>
                    <a:pt x="19" y="44"/>
                  </a:cubicBezTo>
                  <a:cubicBezTo>
                    <a:pt x="23" y="44"/>
                    <a:pt x="26" y="39"/>
                    <a:pt x="26" y="27"/>
                  </a:cubicBezTo>
                  <a:cubicBezTo>
                    <a:pt x="26"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37"/>
            <p:cNvSpPr>
              <a:spLocks noEditPoints="1"/>
            </p:cNvSpPr>
            <p:nvPr/>
          </p:nvSpPr>
          <p:spPr bwMode="auto">
            <a:xfrm>
              <a:off x="7876381" y="5540374"/>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6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6" y="38"/>
                    <a:pt x="26" y="26"/>
                  </a:cubicBezTo>
                  <a:cubicBezTo>
                    <a:pt x="26"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38"/>
            <p:cNvSpPr>
              <a:spLocks noEditPoints="1"/>
            </p:cNvSpPr>
            <p:nvPr/>
          </p:nvSpPr>
          <p:spPr bwMode="auto">
            <a:xfrm>
              <a:off x="7785630" y="5165724"/>
              <a:ext cx="95250" cy="134938"/>
            </a:xfrm>
            <a:custGeom>
              <a:avLst/>
              <a:gdLst>
                <a:gd name="T0" fmla="*/ 18 w 37"/>
                <a:gd name="T1" fmla="*/ 52 h 52"/>
                <a:gd name="T2" fmla="*/ 0 w 37"/>
                <a:gd name="T3" fmla="*/ 27 h 52"/>
                <a:gd name="T4" fmla="*/ 5 w 37"/>
                <a:gd name="T5" fmla="*/ 6 h 52"/>
                <a:gd name="T6" fmla="*/ 19 w 37"/>
                <a:gd name="T7" fmla="*/ 0 h 52"/>
                <a:gd name="T8" fmla="*/ 37 w 37"/>
                <a:gd name="T9" fmla="*/ 26 h 52"/>
                <a:gd name="T10" fmla="*/ 32 w 37"/>
                <a:gd name="T11" fmla="*/ 45 h 52"/>
                <a:gd name="T12" fmla="*/ 18 w 37"/>
                <a:gd name="T13" fmla="*/ 52 h 52"/>
                <a:gd name="T14" fmla="*/ 19 w 37"/>
                <a:gd name="T15" fmla="*/ 8 h 52"/>
                <a:gd name="T16" fmla="*/ 11 w 37"/>
                <a:gd name="T17" fmla="*/ 26 h 52"/>
                <a:gd name="T18" fmla="*/ 19 w 37"/>
                <a:gd name="T19" fmla="*/ 44 h 52"/>
                <a:gd name="T20" fmla="*/ 26 w 37"/>
                <a:gd name="T21" fmla="*/ 26 h 52"/>
                <a:gd name="T22" fmla="*/ 19 w 37"/>
                <a:gd name="T2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2">
                  <a:moveTo>
                    <a:pt x="18" y="52"/>
                  </a:moveTo>
                  <a:cubicBezTo>
                    <a:pt x="6" y="52"/>
                    <a:pt x="0" y="44"/>
                    <a:pt x="0" y="27"/>
                  </a:cubicBezTo>
                  <a:cubicBezTo>
                    <a:pt x="0" y="18"/>
                    <a:pt x="2" y="11"/>
                    <a:pt x="5" y="6"/>
                  </a:cubicBezTo>
                  <a:cubicBezTo>
                    <a:pt x="8" y="2"/>
                    <a:pt x="13" y="0"/>
                    <a:pt x="19" y="0"/>
                  </a:cubicBezTo>
                  <a:cubicBezTo>
                    <a:pt x="31" y="0"/>
                    <a:pt x="37" y="8"/>
                    <a:pt x="37" y="26"/>
                  </a:cubicBezTo>
                  <a:cubicBezTo>
                    <a:pt x="37" y="34"/>
                    <a:pt x="35" y="41"/>
                    <a:pt x="32" y="45"/>
                  </a:cubicBezTo>
                  <a:cubicBezTo>
                    <a:pt x="29" y="50"/>
                    <a:pt x="24" y="52"/>
                    <a:pt x="18" y="52"/>
                  </a:cubicBezTo>
                  <a:close/>
                  <a:moveTo>
                    <a:pt x="19" y="8"/>
                  </a:moveTo>
                  <a:cubicBezTo>
                    <a:pt x="14" y="8"/>
                    <a:pt x="11" y="14"/>
                    <a:pt x="11" y="26"/>
                  </a:cubicBezTo>
                  <a:cubicBezTo>
                    <a:pt x="11" y="38"/>
                    <a:pt x="14" y="44"/>
                    <a:pt x="19" y="44"/>
                  </a:cubicBezTo>
                  <a:cubicBezTo>
                    <a:pt x="23" y="44"/>
                    <a:pt x="26" y="38"/>
                    <a:pt x="26" y="26"/>
                  </a:cubicBezTo>
                  <a:cubicBezTo>
                    <a:pt x="26" y="14"/>
                    <a:pt x="23" y="8"/>
                    <a:pt x="19"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39"/>
            <p:cNvSpPr>
              <a:spLocks/>
            </p:cNvSpPr>
            <p:nvPr/>
          </p:nvSpPr>
          <p:spPr bwMode="auto">
            <a:xfrm>
              <a:off x="7773194" y="5351462"/>
              <a:ext cx="57150" cy="134938"/>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4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4"/>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40"/>
            <p:cNvSpPr>
              <a:spLocks noEditPoints="1"/>
            </p:cNvSpPr>
            <p:nvPr/>
          </p:nvSpPr>
          <p:spPr bwMode="auto">
            <a:xfrm>
              <a:off x="7760494" y="5540374"/>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6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6" y="38"/>
                    <a:pt x="26" y="26"/>
                  </a:cubicBezTo>
                  <a:cubicBezTo>
                    <a:pt x="26"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40">
            <a:extLst>
              <a:ext uri="{C183D7F6-B498-43B3-948B-1728B52AA6E4}">
                <adec:decorative xmlns:adec="http://schemas.microsoft.com/office/drawing/2017/decorative" val="1"/>
              </a:ext>
            </a:extLst>
          </p:cNvPr>
          <p:cNvGrpSpPr>
            <a:grpSpLocks noChangeAspect="1"/>
          </p:cNvGrpSpPr>
          <p:nvPr/>
        </p:nvGrpSpPr>
        <p:grpSpPr>
          <a:xfrm>
            <a:off x="524249" y="2659433"/>
            <a:ext cx="801688" cy="798513"/>
            <a:chOff x="7296944" y="5021262"/>
            <a:chExt cx="801688" cy="798513"/>
          </a:xfrm>
        </p:grpSpPr>
        <p:sp>
          <p:nvSpPr>
            <p:cNvPr id="42" name="Rectangle 25"/>
            <p:cNvSpPr>
              <a:spLocks noChangeArrowheads="1"/>
            </p:cNvSpPr>
            <p:nvPr/>
          </p:nvSpPr>
          <p:spPr bwMode="auto">
            <a:xfrm>
              <a:off x="7296944" y="5021262"/>
              <a:ext cx="801688" cy="798513"/>
            </a:xfrm>
            <a:prstGeom prst="rect">
              <a:avLst/>
            </a:prstGeom>
            <a:solidFill>
              <a:srgbClr val="00D8CC"/>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26"/>
            <p:cNvSpPr>
              <a:spLocks/>
            </p:cNvSpPr>
            <p:nvPr/>
          </p:nvSpPr>
          <p:spPr bwMode="auto">
            <a:xfrm>
              <a:off x="7458923" y="5164137"/>
              <a:ext cx="62865" cy="133350"/>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5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5"/>
                  </a:cubicBezTo>
                  <a:cubicBezTo>
                    <a:pt x="11" y="3"/>
                    <a:pt x="13" y="2"/>
                    <a:pt x="15" y="0"/>
                  </a:cubicBez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7"/>
            <p:cNvSpPr>
              <a:spLocks noEditPoints="1"/>
            </p:cNvSpPr>
            <p:nvPr/>
          </p:nvSpPr>
          <p:spPr bwMode="auto">
            <a:xfrm>
              <a:off x="7564967" y="5165724"/>
              <a:ext cx="96838" cy="134938"/>
            </a:xfrm>
            <a:custGeom>
              <a:avLst/>
              <a:gdLst>
                <a:gd name="T0" fmla="*/ 18 w 37"/>
                <a:gd name="T1" fmla="*/ 52 h 52"/>
                <a:gd name="T2" fmla="*/ 0 w 37"/>
                <a:gd name="T3" fmla="*/ 27 h 52"/>
                <a:gd name="T4" fmla="*/ 5 w 37"/>
                <a:gd name="T5" fmla="*/ 6 h 52"/>
                <a:gd name="T6" fmla="*/ 19 w 37"/>
                <a:gd name="T7" fmla="*/ 0 h 52"/>
                <a:gd name="T8" fmla="*/ 37 w 37"/>
                <a:gd name="T9" fmla="*/ 26 h 52"/>
                <a:gd name="T10" fmla="*/ 32 w 37"/>
                <a:gd name="T11" fmla="*/ 45 h 52"/>
                <a:gd name="T12" fmla="*/ 18 w 37"/>
                <a:gd name="T13" fmla="*/ 52 h 52"/>
                <a:gd name="T14" fmla="*/ 19 w 37"/>
                <a:gd name="T15" fmla="*/ 8 h 52"/>
                <a:gd name="T16" fmla="*/ 11 w 37"/>
                <a:gd name="T17" fmla="*/ 26 h 52"/>
                <a:gd name="T18" fmla="*/ 19 w 37"/>
                <a:gd name="T19" fmla="*/ 44 h 52"/>
                <a:gd name="T20" fmla="*/ 25 w 37"/>
                <a:gd name="T21" fmla="*/ 26 h 52"/>
                <a:gd name="T22" fmla="*/ 19 w 37"/>
                <a:gd name="T2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2">
                  <a:moveTo>
                    <a:pt x="18" y="52"/>
                  </a:moveTo>
                  <a:cubicBezTo>
                    <a:pt x="6" y="52"/>
                    <a:pt x="0" y="44"/>
                    <a:pt x="0" y="27"/>
                  </a:cubicBezTo>
                  <a:cubicBezTo>
                    <a:pt x="0" y="18"/>
                    <a:pt x="2" y="11"/>
                    <a:pt x="5" y="6"/>
                  </a:cubicBezTo>
                  <a:cubicBezTo>
                    <a:pt x="8" y="2"/>
                    <a:pt x="13" y="0"/>
                    <a:pt x="19" y="0"/>
                  </a:cubicBezTo>
                  <a:cubicBezTo>
                    <a:pt x="31" y="0"/>
                    <a:pt x="37" y="8"/>
                    <a:pt x="37" y="26"/>
                  </a:cubicBezTo>
                  <a:cubicBezTo>
                    <a:pt x="37" y="34"/>
                    <a:pt x="35" y="41"/>
                    <a:pt x="32" y="45"/>
                  </a:cubicBezTo>
                  <a:cubicBezTo>
                    <a:pt x="29" y="50"/>
                    <a:pt x="24" y="52"/>
                    <a:pt x="18" y="52"/>
                  </a:cubicBezTo>
                  <a:close/>
                  <a:moveTo>
                    <a:pt x="19" y="8"/>
                  </a:moveTo>
                  <a:cubicBezTo>
                    <a:pt x="14" y="8"/>
                    <a:pt x="11" y="14"/>
                    <a:pt x="11" y="26"/>
                  </a:cubicBezTo>
                  <a:cubicBezTo>
                    <a:pt x="11" y="38"/>
                    <a:pt x="14" y="44"/>
                    <a:pt x="19" y="44"/>
                  </a:cubicBezTo>
                  <a:cubicBezTo>
                    <a:pt x="23" y="44"/>
                    <a:pt x="25" y="38"/>
                    <a:pt x="25" y="26"/>
                  </a:cubicBezTo>
                  <a:cubicBezTo>
                    <a:pt x="25" y="14"/>
                    <a:pt x="23" y="8"/>
                    <a:pt x="19"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8"/>
            <p:cNvSpPr>
              <a:spLocks/>
            </p:cNvSpPr>
            <p:nvPr/>
          </p:nvSpPr>
          <p:spPr bwMode="auto">
            <a:xfrm>
              <a:off x="7687205" y="5164137"/>
              <a:ext cx="57150" cy="133350"/>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5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9"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5"/>
                  </a:cubicBezTo>
                  <a:cubicBezTo>
                    <a:pt x="11" y="3"/>
                    <a:pt x="13" y="2"/>
                    <a:pt x="15" y="0"/>
                  </a:cubicBez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9"/>
            <p:cNvSpPr>
              <a:spLocks noEditPoints="1"/>
            </p:cNvSpPr>
            <p:nvPr/>
          </p:nvSpPr>
          <p:spPr bwMode="auto">
            <a:xfrm>
              <a:off x="7449080" y="5351462"/>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5 w 37"/>
                <a:gd name="T21" fmla="*/ 27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5"/>
                    <a:pt x="0" y="27"/>
                  </a:cubicBezTo>
                  <a:cubicBezTo>
                    <a:pt x="0" y="19"/>
                    <a:pt x="2" y="12"/>
                    <a:pt x="5" y="7"/>
                  </a:cubicBezTo>
                  <a:cubicBezTo>
                    <a:pt x="8" y="3"/>
                    <a:pt x="13" y="0"/>
                    <a:pt x="19" y="0"/>
                  </a:cubicBezTo>
                  <a:cubicBezTo>
                    <a:pt x="31" y="0"/>
                    <a:pt x="37" y="9"/>
                    <a:pt x="37" y="26"/>
                  </a:cubicBezTo>
                  <a:cubicBezTo>
                    <a:pt x="37" y="35"/>
                    <a:pt x="35" y="42"/>
                    <a:pt x="32" y="46"/>
                  </a:cubicBezTo>
                  <a:cubicBezTo>
                    <a:pt x="29" y="51"/>
                    <a:pt x="24" y="53"/>
                    <a:pt x="18" y="53"/>
                  </a:cubicBezTo>
                  <a:close/>
                  <a:moveTo>
                    <a:pt x="19" y="9"/>
                  </a:moveTo>
                  <a:cubicBezTo>
                    <a:pt x="14" y="9"/>
                    <a:pt x="11" y="15"/>
                    <a:pt x="11" y="27"/>
                  </a:cubicBezTo>
                  <a:cubicBezTo>
                    <a:pt x="11" y="39"/>
                    <a:pt x="14" y="44"/>
                    <a:pt x="19" y="44"/>
                  </a:cubicBezTo>
                  <a:cubicBezTo>
                    <a:pt x="23" y="44"/>
                    <a:pt x="25" y="39"/>
                    <a:pt x="25" y="27"/>
                  </a:cubicBezTo>
                  <a:cubicBezTo>
                    <a:pt x="25" y="15"/>
                    <a:pt x="23" y="9"/>
                    <a:pt x="1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0"/>
            <p:cNvSpPr>
              <a:spLocks/>
            </p:cNvSpPr>
            <p:nvPr/>
          </p:nvSpPr>
          <p:spPr bwMode="auto">
            <a:xfrm>
              <a:off x="7554119" y="5351462"/>
              <a:ext cx="55563" cy="134938"/>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4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4"/>
                  </a:cubicBezTo>
                  <a:cubicBezTo>
                    <a:pt x="11" y="3"/>
                    <a:pt x="13" y="2"/>
                    <a:pt x="15" y="0"/>
                  </a:cubicBez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1"/>
            <p:cNvSpPr>
              <a:spLocks noEditPoints="1"/>
            </p:cNvSpPr>
            <p:nvPr/>
          </p:nvSpPr>
          <p:spPr bwMode="auto">
            <a:xfrm>
              <a:off x="7649369" y="5351462"/>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8 w 37"/>
                <a:gd name="T19" fmla="*/ 44 h 53"/>
                <a:gd name="T20" fmla="*/ 25 w 37"/>
                <a:gd name="T21" fmla="*/ 27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5"/>
                    <a:pt x="0" y="27"/>
                  </a:cubicBezTo>
                  <a:cubicBezTo>
                    <a:pt x="0" y="19"/>
                    <a:pt x="1" y="12"/>
                    <a:pt x="5" y="7"/>
                  </a:cubicBezTo>
                  <a:cubicBezTo>
                    <a:pt x="8" y="3"/>
                    <a:pt x="13" y="0"/>
                    <a:pt x="19" y="0"/>
                  </a:cubicBezTo>
                  <a:cubicBezTo>
                    <a:pt x="31" y="0"/>
                    <a:pt x="37" y="9"/>
                    <a:pt x="37" y="26"/>
                  </a:cubicBezTo>
                  <a:cubicBezTo>
                    <a:pt x="37" y="35"/>
                    <a:pt x="35" y="42"/>
                    <a:pt x="32" y="46"/>
                  </a:cubicBezTo>
                  <a:cubicBezTo>
                    <a:pt x="29" y="51"/>
                    <a:pt x="24" y="53"/>
                    <a:pt x="18" y="53"/>
                  </a:cubicBezTo>
                  <a:close/>
                  <a:moveTo>
                    <a:pt x="19" y="9"/>
                  </a:moveTo>
                  <a:cubicBezTo>
                    <a:pt x="14" y="9"/>
                    <a:pt x="11" y="15"/>
                    <a:pt x="11" y="27"/>
                  </a:cubicBezTo>
                  <a:cubicBezTo>
                    <a:pt x="11" y="39"/>
                    <a:pt x="14" y="44"/>
                    <a:pt x="18" y="44"/>
                  </a:cubicBezTo>
                  <a:cubicBezTo>
                    <a:pt x="23" y="44"/>
                    <a:pt x="25" y="39"/>
                    <a:pt x="25" y="27"/>
                  </a:cubicBezTo>
                  <a:cubicBezTo>
                    <a:pt x="25" y="15"/>
                    <a:pt x="23" y="9"/>
                    <a:pt x="1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2"/>
            <p:cNvSpPr>
              <a:spLocks noEditPoints="1"/>
            </p:cNvSpPr>
            <p:nvPr/>
          </p:nvSpPr>
          <p:spPr bwMode="auto">
            <a:xfrm>
              <a:off x="7423944" y="5540374"/>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5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5" y="38"/>
                    <a:pt x="25" y="26"/>
                  </a:cubicBezTo>
                  <a:cubicBezTo>
                    <a:pt x="25" y="15"/>
                    <a:pt x="23" y="9"/>
                    <a:pt x="1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33"/>
            <p:cNvSpPr>
              <a:spLocks noEditPoints="1"/>
            </p:cNvSpPr>
            <p:nvPr/>
          </p:nvSpPr>
          <p:spPr bwMode="auto">
            <a:xfrm>
              <a:off x="7539831" y="5540374"/>
              <a:ext cx="96838"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5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5" y="38"/>
                    <a:pt x="25" y="26"/>
                  </a:cubicBezTo>
                  <a:cubicBezTo>
                    <a:pt x="25" y="15"/>
                    <a:pt x="23" y="9"/>
                    <a:pt x="1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4"/>
            <p:cNvSpPr>
              <a:spLocks/>
            </p:cNvSpPr>
            <p:nvPr/>
          </p:nvSpPr>
          <p:spPr bwMode="auto">
            <a:xfrm>
              <a:off x="7662069" y="5540374"/>
              <a:ext cx="57150" cy="134938"/>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5 h 52"/>
                <a:gd name="T12" fmla="*/ 3 w 22"/>
                <a:gd name="T13" fmla="*/ 16 h 52"/>
                <a:gd name="T14" fmla="*/ 0 w 22"/>
                <a:gd name="T15" fmla="*/ 17 h 52"/>
                <a:gd name="T16" fmla="*/ 0 w 22"/>
                <a:gd name="T17" fmla="*/ 7 h 52"/>
                <a:gd name="T18" fmla="*/ 8 w 22"/>
                <a:gd name="T19" fmla="*/ 4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9" y="14"/>
                    <a:pt x="9" y="14"/>
                  </a:cubicBezTo>
                  <a:cubicBezTo>
                    <a:pt x="8" y="15"/>
                    <a:pt x="7" y="15"/>
                    <a:pt x="6" y="15"/>
                  </a:cubicBezTo>
                  <a:cubicBezTo>
                    <a:pt x="5" y="16"/>
                    <a:pt x="4" y="16"/>
                    <a:pt x="3" y="16"/>
                  </a:cubicBezTo>
                  <a:cubicBezTo>
                    <a:pt x="2" y="17"/>
                    <a:pt x="1" y="17"/>
                    <a:pt x="0" y="17"/>
                  </a:cubicBezTo>
                  <a:cubicBezTo>
                    <a:pt x="0" y="7"/>
                    <a:pt x="0" y="7"/>
                    <a:pt x="0" y="7"/>
                  </a:cubicBezTo>
                  <a:cubicBezTo>
                    <a:pt x="3" y="7"/>
                    <a:pt x="6" y="6"/>
                    <a:pt x="8" y="4"/>
                  </a:cubicBezTo>
                  <a:cubicBezTo>
                    <a:pt x="11" y="3"/>
                    <a:pt x="13" y="1"/>
                    <a:pt x="15" y="0"/>
                  </a:cubicBez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35"/>
            <p:cNvSpPr>
              <a:spLocks/>
            </p:cNvSpPr>
            <p:nvPr/>
          </p:nvSpPr>
          <p:spPr bwMode="auto">
            <a:xfrm>
              <a:off x="7914217" y="5164137"/>
              <a:ext cx="57150" cy="133350"/>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5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5"/>
                  </a:cubicBezTo>
                  <a:cubicBezTo>
                    <a:pt x="11" y="3"/>
                    <a:pt x="13" y="2"/>
                    <a:pt x="15" y="0"/>
                  </a:cubicBez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6"/>
            <p:cNvSpPr>
              <a:spLocks noEditPoints="1"/>
            </p:cNvSpPr>
            <p:nvPr/>
          </p:nvSpPr>
          <p:spPr bwMode="auto">
            <a:xfrm>
              <a:off x="7876381" y="5351462"/>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6 w 37"/>
                <a:gd name="T21" fmla="*/ 27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5"/>
                    <a:pt x="0" y="27"/>
                  </a:cubicBezTo>
                  <a:cubicBezTo>
                    <a:pt x="0" y="19"/>
                    <a:pt x="2" y="12"/>
                    <a:pt x="5" y="7"/>
                  </a:cubicBezTo>
                  <a:cubicBezTo>
                    <a:pt x="8" y="3"/>
                    <a:pt x="13" y="0"/>
                    <a:pt x="19" y="0"/>
                  </a:cubicBezTo>
                  <a:cubicBezTo>
                    <a:pt x="31" y="0"/>
                    <a:pt x="37" y="9"/>
                    <a:pt x="37" y="26"/>
                  </a:cubicBezTo>
                  <a:cubicBezTo>
                    <a:pt x="37" y="35"/>
                    <a:pt x="35" y="42"/>
                    <a:pt x="32" y="46"/>
                  </a:cubicBezTo>
                  <a:cubicBezTo>
                    <a:pt x="29" y="51"/>
                    <a:pt x="24" y="53"/>
                    <a:pt x="18" y="53"/>
                  </a:cubicBezTo>
                  <a:close/>
                  <a:moveTo>
                    <a:pt x="19" y="9"/>
                  </a:moveTo>
                  <a:cubicBezTo>
                    <a:pt x="14" y="9"/>
                    <a:pt x="11" y="15"/>
                    <a:pt x="11" y="27"/>
                  </a:cubicBezTo>
                  <a:cubicBezTo>
                    <a:pt x="11" y="39"/>
                    <a:pt x="14" y="44"/>
                    <a:pt x="19" y="44"/>
                  </a:cubicBezTo>
                  <a:cubicBezTo>
                    <a:pt x="23" y="44"/>
                    <a:pt x="26" y="39"/>
                    <a:pt x="26" y="27"/>
                  </a:cubicBezTo>
                  <a:cubicBezTo>
                    <a:pt x="26" y="15"/>
                    <a:pt x="23" y="9"/>
                    <a:pt x="1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7"/>
            <p:cNvSpPr>
              <a:spLocks noEditPoints="1"/>
            </p:cNvSpPr>
            <p:nvPr/>
          </p:nvSpPr>
          <p:spPr bwMode="auto">
            <a:xfrm>
              <a:off x="7876381" y="5540374"/>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6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6" y="38"/>
                    <a:pt x="26" y="26"/>
                  </a:cubicBezTo>
                  <a:cubicBezTo>
                    <a:pt x="26" y="15"/>
                    <a:pt x="23" y="9"/>
                    <a:pt x="1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8"/>
            <p:cNvSpPr>
              <a:spLocks noEditPoints="1"/>
            </p:cNvSpPr>
            <p:nvPr/>
          </p:nvSpPr>
          <p:spPr bwMode="auto">
            <a:xfrm>
              <a:off x="7785630" y="5165724"/>
              <a:ext cx="95250" cy="134938"/>
            </a:xfrm>
            <a:custGeom>
              <a:avLst/>
              <a:gdLst>
                <a:gd name="T0" fmla="*/ 18 w 37"/>
                <a:gd name="T1" fmla="*/ 52 h 52"/>
                <a:gd name="T2" fmla="*/ 0 w 37"/>
                <a:gd name="T3" fmla="*/ 27 h 52"/>
                <a:gd name="T4" fmla="*/ 5 w 37"/>
                <a:gd name="T5" fmla="*/ 6 h 52"/>
                <a:gd name="T6" fmla="*/ 19 w 37"/>
                <a:gd name="T7" fmla="*/ 0 h 52"/>
                <a:gd name="T8" fmla="*/ 37 w 37"/>
                <a:gd name="T9" fmla="*/ 26 h 52"/>
                <a:gd name="T10" fmla="*/ 32 w 37"/>
                <a:gd name="T11" fmla="*/ 45 h 52"/>
                <a:gd name="T12" fmla="*/ 18 w 37"/>
                <a:gd name="T13" fmla="*/ 52 h 52"/>
                <a:gd name="T14" fmla="*/ 19 w 37"/>
                <a:gd name="T15" fmla="*/ 8 h 52"/>
                <a:gd name="T16" fmla="*/ 11 w 37"/>
                <a:gd name="T17" fmla="*/ 26 h 52"/>
                <a:gd name="T18" fmla="*/ 19 w 37"/>
                <a:gd name="T19" fmla="*/ 44 h 52"/>
                <a:gd name="T20" fmla="*/ 26 w 37"/>
                <a:gd name="T21" fmla="*/ 26 h 52"/>
                <a:gd name="T22" fmla="*/ 19 w 37"/>
                <a:gd name="T2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2">
                  <a:moveTo>
                    <a:pt x="18" y="52"/>
                  </a:moveTo>
                  <a:cubicBezTo>
                    <a:pt x="6" y="52"/>
                    <a:pt x="0" y="44"/>
                    <a:pt x="0" y="27"/>
                  </a:cubicBezTo>
                  <a:cubicBezTo>
                    <a:pt x="0" y="18"/>
                    <a:pt x="2" y="11"/>
                    <a:pt x="5" y="6"/>
                  </a:cubicBezTo>
                  <a:cubicBezTo>
                    <a:pt x="8" y="2"/>
                    <a:pt x="13" y="0"/>
                    <a:pt x="19" y="0"/>
                  </a:cubicBezTo>
                  <a:cubicBezTo>
                    <a:pt x="31" y="0"/>
                    <a:pt x="37" y="8"/>
                    <a:pt x="37" y="26"/>
                  </a:cubicBezTo>
                  <a:cubicBezTo>
                    <a:pt x="37" y="34"/>
                    <a:pt x="35" y="41"/>
                    <a:pt x="32" y="45"/>
                  </a:cubicBezTo>
                  <a:cubicBezTo>
                    <a:pt x="29" y="50"/>
                    <a:pt x="24" y="52"/>
                    <a:pt x="18" y="52"/>
                  </a:cubicBezTo>
                  <a:close/>
                  <a:moveTo>
                    <a:pt x="19" y="8"/>
                  </a:moveTo>
                  <a:cubicBezTo>
                    <a:pt x="14" y="8"/>
                    <a:pt x="11" y="14"/>
                    <a:pt x="11" y="26"/>
                  </a:cubicBezTo>
                  <a:cubicBezTo>
                    <a:pt x="11" y="38"/>
                    <a:pt x="14" y="44"/>
                    <a:pt x="19" y="44"/>
                  </a:cubicBezTo>
                  <a:cubicBezTo>
                    <a:pt x="23" y="44"/>
                    <a:pt x="26" y="38"/>
                    <a:pt x="26" y="26"/>
                  </a:cubicBezTo>
                  <a:cubicBezTo>
                    <a:pt x="26" y="14"/>
                    <a:pt x="23" y="8"/>
                    <a:pt x="19"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39"/>
            <p:cNvSpPr>
              <a:spLocks/>
            </p:cNvSpPr>
            <p:nvPr/>
          </p:nvSpPr>
          <p:spPr bwMode="auto">
            <a:xfrm>
              <a:off x="7773194" y="5351462"/>
              <a:ext cx="57150" cy="134938"/>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4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4"/>
                  </a:cubicBezTo>
                  <a:cubicBezTo>
                    <a:pt x="11" y="3"/>
                    <a:pt x="13" y="2"/>
                    <a:pt x="15" y="0"/>
                  </a:cubicBez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0"/>
            <p:cNvSpPr>
              <a:spLocks noEditPoints="1"/>
            </p:cNvSpPr>
            <p:nvPr/>
          </p:nvSpPr>
          <p:spPr bwMode="auto">
            <a:xfrm>
              <a:off x="7760494" y="5540374"/>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6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6" y="38"/>
                    <a:pt x="26" y="26"/>
                  </a:cubicBezTo>
                  <a:cubicBezTo>
                    <a:pt x="26" y="15"/>
                    <a:pt x="23" y="9"/>
                    <a:pt x="1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57">
            <a:extLst>
              <a:ext uri="{FF2B5EF4-FFF2-40B4-BE49-F238E27FC236}">
                <a16:creationId xmlns:a16="http://schemas.microsoft.com/office/drawing/2014/main" id="{4A3E83FB-34D9-45FB-84FF-A72A2FDB9C80}"/>
              </a:ext>
              <a:ext uri="{C183D7F6-B498-43B3-948B-1728B52AA6E4}">
                <adec:decorative xmlns:adec="http://schemas.microsoft.com/office/drawing/2017/decorative" val="1"/>
              </a:ext>
            </a:extLst>
          </p:cNvPr>
          <p:cNvGrpSpPr>
            <a:grpSpLocks noChangeAspect="1"/>
          </p:cNvGrpSpPr>
          <p:nvPr/>
        </p:nvGrpSpPr>
        <p:grpSpPr>
          <a:xfrm>
            <a:off x="524252" y="4597532"/>
            <a:ext cx="801682" cy="798506"/>
            <a:chOff x="7296944" y="5021262"/>
            <a:chExt cx="801688" cy="798513"/>
          </a:xfrm>
        </p:grpSpPr>
        <p:sp>
          <p:nvSpPr>
            <p:cNvPr id="59" name="Rectangle 25">
              <a:extLst>
                <a:ext uri="{FF2B5EF4-FFF2-40B4-BE49-F238E27FC236}">
                  <a16:creationId xmlns:a16="http://schemas.microsoft.com/office/drawing/2014/main" id="{582F65F6-0437-4139-B69D-5C6150BFC5EA}"/>
                </a:ext>
              </a:extLst>
            </p:cNvPr>
            <p:cNvSpPr>
              <a:spLocks noChangeArrowheads="1"/>
            </p:cNvSpPr>
            <p:nvPr/>
          </p:nvSpPr>
          <p:spPr bwMode="auto">
            <a:xfrm>
              <a:off x="7296944" y="5021262"/>
              <a:ext cx="801688" cy="798513"/>
            </a:xfrm>
            <a:prstGeom prst="rect">
              <a:avLst/>
            </a:prstGeom>
            <a:solidFill>
              <a:srgbClr val="7030A0"/>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6">
              <a:extLst>
                <a:ext uri="{FF2B5EF4-FFF2-40B4-BE49-F238E27FC236}">
                  <a16:creationId xmlns:a16="http://schemas.microsoft.com/office/drawing/2014/main" id="{B45B77B0-AEFB-4C4A-B7AB-015E6F5381D2}"/>
                </a:ext>
              </a:extLst>
            </p:cNvPr>
            <p:cNvSpPr>
              <a:spLocks/>
            </p:cNvSpPr>
            <p:nvPr/>
          </p:nvSpPr>
          <p:spPr bwMode="auto">
            <a:xfrm>
              <a:off x="7461780" y="5164137"/>
              <a:ext cx="57150" cy="133350"/>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5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5"/>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a:extLst>
                <a:ext uri="{FF2B5EF4-FFF2-40B4-BE49-F238E27FC236}">
                  <a16:creationId xmlns:a16="http://schemas.microsoft.com/office/drawing/2014/main" id="{7CD7381B-76BF-43BF-A58D-464501FC8E55}"/>
                </a:ext>
              </a:extLst>
            </p:cNvPr>
            <p:cNvSpPr>
              <a:spLocks noEditPoints="1"/>
            </p:cNvSpPr>
            <p:nvPr/>
          </p:nvSpPr>
          <p:spPr bwMode="auto">
            <a:xfrm>
              <a:off x="7564967" y="5165724"/>
              <a:ext cx="96838" cy="134938"/>
            </a:xfrm>
            <a:custGeom>
              <a:avLst/>
              <a:gdLst>
                <a:gd name="T0" fmla="*/ 18 w 37"/>
                <a:gd name="T1" fmla="*/ 52 h 52"/>
                <a:gd name="T2" fmla="*/ 0 w 37"/>
                <a:gd name="T3" fmla="*/ 27 h 52"/>
                <a:gd name="T4" fmla="*/ 5 w 37"/>
                <a:gd name="T5" fmla="*/ 6 h 52"/>
                <a:gd name="T6" fmla="*/ 19 w 37"/>
                <a:gd name="T7" fmla="*/ 0 h 52"/>
                <a:gd name="T8" fmla="*/ 37 w 37"/>
                <a:gd name="T9" fmla="*/ 26 h 52"/>
                <a:gd name="T10" fmla="*/ 32 w 37"/>
                <a:gd name="T11" fmla="*/ 45 h 52"/>
                <a:gd name="T12" fmla="*/ 18 w 37"/>
                <a:gd name="T13" fmla="*/ 52 h 52"/>
                <a:gd name="T14" fmla="*/ 19 w 37"/>
                <a:gd name="T15" fmla="*/ 8 h 52"/>
                <a:gd name="T16" fmla="*/ 11 w 37"/>
                <a:gd name="T17" fmla="*/ 26 h 52"/>
                <a:gd name="T18" fmla="*/ 19 w 37"/>
                <a:gd name="T19" fmla="*/ 44 h 52"/>
                <a:gd name="T20" fmla="*/ 25 w 37"/>
                <a:gd name="T21" fmla="*/ 26 h 52"/>
                <a:gd name="T22" fmla="*/ 19 w 37"/>
                <a:gd name="T2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2">
                  <a:moveTo>
                    <a:pt x="18" y="52"/>
                  </a:moveTo>
                  <a:cubicBezTo>
                    <a:pt x="6" y="52"/>
                    <a:pt x="0" y="44"/>
                    <a:pt x="0" y="27"/>
                  </a:cubicBezTo>
                  <a:cubicBezTo>
                    <a:pt x="0" y="18"/>
                    <a:pt x="2" y="11"/>
                    <a:pt x="5" y="6"/>
                  </a:cubicBezTo>
                  <a:cubicBezTo>
                    <a:pt x="8" y="2"/>
                    <a:pt x="13" y="0"/>
                    <a:pt x="19" y="0"/>
                  </a:cubicBezTo>
                  <a:cubicBezTo>
                    <a:pt x="31" y="0"/>
                    <a:pt x="37" y="8"/>
                    <a:pt x="37" y="26"/>
                  </a:cubicBezTo>
                  <a:cubicBezTo>
                    <a:pt x="37" y="34"/>
                    <a:pt x="35" y="41"/>
                    <a:pt x="32" y="45"/>
                  </a:cubicBezTo>
                  <a:cubicBezTo>
                    <a:pt x="29" y="50"/>
                    <a:pt x="24" y="52"/>
                    <a:pt x="18" y="52"/>
                  </a:cubicBezTo>
                  <a:close/>
                  <a:moveTo>
                    <a:pt x="19" y="8"/>
                  </a:moveTo>
                  <a:cubicBezTo>
                    <a:pt x="14" y="8"/>
                    <a:pt x="11" y="14"/>
                    <a:pt x="11" y="26"/>
                  </a:cubicBezTo>
                  <a:cubicBezTo>
                    <a:pt x="11" y="38"/>
                    <a:pt x="14" y="44"/>
                    <a:pt x="19" y="44"/>
                  </a:cubicBezTo>
                  <a:cubicBezTo>
                    <a:pt x="23" y="44"/>
                    <a:pt x="25" y="38"/>
                    <a:pt x="25" y="26"/>
                  </a:cubicBezTo>
                  <a:cubicBezTo>
                    <a:pt x="25" y="14"/>
                    <a:pt x="23" y="8"/>
                    <a:pt x="19"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a:extLst>
                <a:ext uri="{FF2B5EF4-FFF2-40B4-BE49-F238E27FC236}">
                  <a16:creationId xmlns:a16="http://schemas.microsoft.com/office/drawing/2014/main" id="{66672E0F-284B-4255-88C9-0BDEB0722315}"/>
                </a:ext>
              </a:extLst>
            </p:cNvPr>
            <p:cNvSpPr>
              <a:spLocks/>
            </p:cNvSpPr>
            <p:nvPr/>
          </p:nvSpPr>
          <p:spPr bwMode="auto">
            <a:xfrm>
              <a:off x="7687205" y="5164137"/>
              <a:ext cx="57150" cy="133350"/>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5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9"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5"/>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a:extLst>
                <a:ext uri="{FF2B5EF4-FFF2-40B4-BE49-F238E27FC236}">
                  <a16:creationId xmlns:a16="http://schemas.microsoft.com/office/drawing/2014/main" id="{75C428F6-A1F2-4D2A-9F08-AF21A2B99063}"/>
                </a:ext>
              </a:extLst>
            </p:cNvPr>
            <p:cNvSpPr>
              <a:spLocks noEditPoints="1"/>
            </p:cNvSpPr>
            <p:nvPr/>
          </p:nvSpPr>
          <p:spPr bwMode="auto">
            <a:xfrm>
              <a:off x="7449080" y="5351462"/>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5 w 37"/>
                <a:gd name="T21" fmla="*/ 27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5"/>
                    <a:pt x="0" y="27"/>
                  </a:cubicBezTo>
                  <a:cubicBezTo>
                    <a:pt x="0" y="19"/>
                    <a:pt x="2" y="12"/>
                    <a:pt x="5" y="7"/>
                  </a:cubicBezTo>
                  <a:cubicBezTo>
                    <a:pt x="8" y="3"/>
                    <a:pt x="13" y="0"/>
                    <a:pt x="19" y="0"/>
                  </a:cubicBezTo>
                  <a:cubicBezTo>
                    <a:pt x="31" y="0"/>
                    <a:pt x="37" y="9"/>
                    <a:pt x="37" y="26"/>
                  </a:cubicBezTo>
                  <a:cubicBezTo>
                    <a:pt x="37" y="35"/>
                    <a:pt x="35" y="42"/>
                    <a:pt x="32" y="46"/>
                  </a:cubicBezTo>
                  <a:cubicBezTo>
                    <a:pt x="29" y="51"/>
                    <a:pt x="24" y="53"/>
                    <a:pt x="18" y="53"/>
                  </a:cubicBezTo>
                  <a:close/>
                  <a:moveTo>
                    <a:pt x="19" y="9"/>
                  </a:moveTo>
                  <a:cubicBezTo>
                    <a:pt x="14" y="9"/>
                    <a:pt x="11" y="15"/>
                    <a:pt x="11" y="27"/>
                  </a:cubicBezTo>
                  <a:cubicBezTo>
                    <a:pt x="11" y="39"/>
                    <a:pt x="14" y="44"/>
                    <a:pt x="19" y="44"/>
                  </a:cubicBezTo>
                  <a:cubicBezTo>
                    <a:pt x="23" y="44"/>
                    <a:pt x="25" y="39"/>
                    <a:pt x="25" y="27"/>
                  </a:cubicBezTo>
                  <a:cubicBezTo>
                    <a:pt x="25"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a:extLst>
                <a:ext uri="{FF2B5EF4-FFF2-40B4-BE49-F238E27FC236}">
                  <a16:creationId xmlns:a16="http://schemas.microsoft.com/office/drawing/2014/main" id="{A11AB7F9-0146-4227-9E91-37CCF317146D}"/>
                </a:ext>
              </a:extLst>
            </p:cNvPr>
            <p:cNvSpPr>
              <a:spLocks/>
            </p:cNvSpPr>
            <p:nvPr/>
          </p:nvSpPr>
          <p:spPr bwMode="auto">
            <a:xfrm>
              <a:off x="7554119" y="5351462"/>
              <a:ext cx="55563" cy="134938"/>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4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4"/>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a:extLst>
                <a:ext uri="{FF2B5EF4-FFF2-40B4-BE49-F238E27FC236}">
                  <a16:creationId xmlns:a16="http://schemas.microsoft.com/office/drawing/2014/main" id="{F5EAE6B3-A79A-42C6-87AC-2BE3772670A0}"/>
                </a:ext>
              </a:extLst>
            </p:cNvPr>
            <p:cNvSpPr>
              <a:spLocks noEditPoints="1"/>
            </p:cNvSpPr>
            <p:nvPr/>
          </p:nvSpPr>
          <p:spPr bwMode="auto">
            <a:xfrm>
              <a:off x="7649369" y="5351462"/>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8 w 37"/>
                <a:gd name="T19" fmla="*/ 44 h 53"/>
                <a:gd name="T20" fmla="*/ 25 w 37"/>
                <a:gd name="T21" fmla="*/ 27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5"/>
                    <a:pt x="0" y="27"/>
                  </a:cubicBezTo>
                  <a:cubicBezTo>
                    <a:pt x="0" y="19"/>
                    <a:pt x="1" y="12"/>
                    <a:pt x="5" y="7"/>
                  </a:cubicBezTo>
                  <a:cubicBezTo>
                    <a:pt x="8" y="3"/>
                    <a:pt x="13" y="0"/>
                    <a:pt x="19" y="0"/>
                  </a:cubicBezTo>
                  <a:cubicBezTo>
                    <a:pt x="31" y="0"/>
                    <a:pt x="37" y="9"/>
                    <a:pt x="37" y="26"/>
                  </a:cubicBezTo>
                  <a:cubicBezTo>
                    <a:pt x="37" y="35"/>
                    <a:pt x="35" y="42"/>
                    <a:pt x="32" y="46"/>
                  </a:cubicBezTo>
                  <a:cubicBezTo>
                    <a:pt x="29" y="51"/>
                    <a:pt x="24" y="53"/>
                    <a:pt x="18" y="53"/>
                  </a:cubicBezTo>
                  <a:close/>
                  <a:moveTo>
                    <a:pt x="19" y="9"/>
                  </a:moveTo>
                  <a:cubicBezTo>
                    <a:pt x="14" y="9"/>
                    <a:pt x="11" y="15"/>
                    <a:pt x="11" y="27"/>
                  </a:cubicBezTo>
                  <a:cubicBezTo>
                    <a:pt x="11" y="39"/>
                    <a:pt x="14" y="44"/>
                    <a:pt x="18" y="44"/>
                  </a:cubicBezTo>
                  <a:cubicBezTo>
                    <a:pt x="23" y="44"/>
                    <a:pt x="25" y="39"/>
                    <a:pt x="25" y="27"/>
                  </a:cubicBezTo>
                  <a:cubicBezTo>
                    <a:pt x="25"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2">
              <a:extLst>
                <a:ext uri="{FF2B5EF4-FFF2-40B4-BE49-F238E27FC236}">
                  <a16:creationId xmlns:a16="http://schemas.microsoft.com/office/drawing/2014/main" id="{4F137DBE-4C41-4433-81A2-D6D4C1DB513D}"/>
                </a:ext>
              </a:extLst>
            </p:cNvPr>
            <p:cNvSpPr>
              <a:spLocks noEditPoints="1"/>
            </p:cNvSpPr>
            <p:nvPr/>
          </p:nvSpPr>
          <p:spPr bwMode="auto">
            <a:xfrm>
              <a:off x="7423944" y="5540374"/>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5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5" y="38"/>
                    <a:pt x="25" y="26"/>
                  </a:cubicBezTo>
                  <a:cubicBezTo>
                    <a:pt x="25"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3">
              <a:extLst>
                <a:ext uri="{FF2B5EF4-FFF2-40B4-BE49-F238E27FC236}">
                  <a16:creationId xmlns:a16="http://schemas.microsoft.com/office/drawing/2014/main" id="{A3ECCB13-1DBA-4E78-A06F-B04C236ED9C6}"/>
                </a:ext>
              </a:extLst>
            </p:cNvPr>
            <p:cNvSpPr>
              <a:spLocks noEditPoints="1"/>
            </p:cNvSpPr>
            <p:nvPr/>
          </p:nvSpPr>
          <p:spPr bwMode="auto">
            <a:xfrm>
              <a:off x="7539831" y="5540374"/>
              <a:ext cx="96838"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5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5" y="38"/>
                    <a:pt x="25" y="26"/>
                  </a:cubicBezTo>
                  <a:cubicBezTo>
                    <a:pt x="25"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4">
              <a:extLst>
                <a:ext uri="{FF2B5EF4-FFF2-40B4-BE49-F238E27FC236}">
                  <a16:creationId xmlns:a16="http://schemas.microsoft.com/office/drawing/2014/main" id="{77E0195C-1A49-4DF0-87DD-59D122E53CCC}"/>
                </a:ext>
              </a:extLst>
            </p:cNvPr>
            <p:cNvSpPr>
              <a:spLocks/>
            </p:cNvSpPr>
            <p:nvPr/>
          </p:nvSpPr>
          <p:spPr bwMode="auto">
            <a:xfrm>
              <a:off x="7662069" y="5540374"/>
              <a:ext cx="57150" cy="134938"/>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5 h 52"/>
                <a:gd name="T12" fmla="*/ 3 w 22"/>
                <a:gd name="T13" fmla="*/ 16 h 52"/>
                <a:gd name="T14" fmla="*/ 0 w 22"/>
                <a:gd name="T15" fmla="*/ 17 h 52"/>
                <a:gd name="T16" fmla="*/ 0 w 22"/>
                <a:gd name="T17" fmla="*/ 7 h 52"/>
                <a:gd name="T18" fmla="*/ 8 w 22"/>
                <a:gd name="T19" fmla="*/ 4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9" y="14"/>
                    <a:pt x="9" y="14"/>
                  </a:cubicBezTo>
                  <a:cubicBezTo>
                    <a:pt x="8" y="15"/>
                    <a:pt x="7" y="15"/>
                    <a:pt x="6" y="15"/>
                  </a:cubicBezTo>
                  <a:cubicBezTo>
                    <a:pt x="5" y="16"/>
                    <a:pt x="4" y="16"/>
                    <a:pt x="3" y="16"/>
                  </a:cubicBezTo>
                  <a:cubicBezTo>
                    <a:pt x="2" y="17"/>
                    <a:pt x="1" y="17"/>
                    <a:pt x="0" y="17"/>
                  </a:cubicBezTo>
                  <a:cubicBezTo>
                    <a:pt x="0" y="7"/>
                    <a:pt x="0" y="7"/>
                    <a:pt x="0" y="7"/>
                  </a:cubicBezTo>
                  <a:cubicBezTo>
                    <a:pt x="3" y="7"/>
                    <a:pt x="6" y="6"/>
                    <a:pt x="8" y="4"/>
                  </a:cubicBezTo>
                  <a:cubicBezTo>
                    <a:pt x="11" y="3"/>
                    <a:pt x="13" y="1"/>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5">
              <a:extLst>
                <a:ext uri="{FF2B5EF4-FFF2-40B4-BE49-F238E27FC236}">
                  <a16:creationId xmlns:a16="http://schemas.microsoft.com/office/drawing/2014/main" id="{6937B8C2-2024-4FE4-B6E4-F7D21958CFE2}"/>
                </a:ext>
              </a:extLst>
            </p:cNvPr>
            <p:cNvSpPr>
              <a:spLocks/>
            </p:cNvSpPr>
            <p:nvPr/>
          </p:nvSpPr>
          <p:spPr bwMode="auto">
            <a:xfrm>
              <a:off x="7914217" y="5164137"/>
              <a:ext cx="57150" cy="133350"/>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5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5"/>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6">
              <a:extLst>
                <a:ext uri="{FF2B5EF4-FFF2-40B4-BE49-F238E27FC236}">
                  <a16:creationId xmlns:a16="http://schemas.microsoft.com/office/drawing/2014/main" id="{2CA281BB-D086-499A-AFC6-7CDA46CD89DE}"/>
                </a:ext>
              </a:extLst>
            </p:cNvPr>
            <p:cNvSpPr>
              <a:spLocks noEditPoints="1"/>
            </p:cNvSpPr>
            <p:nvPr/>
          </p:nvSpPr>
          <p:spPr bwMode="auto">
            <a:xfrm>
              <a:off x="7876381" y="5351462"/>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6 w 37"/>
                <a:gd name="T21" fmla="*/ 27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5"/>
                    <a:pt x="0" y="27"/>
                  </a:cubicBezTo>
                  <a:cubicBezTo>
                    <a:pt x="0" y="19"/>
                    <a:pt x="2" y="12"/>
                    <a:pt x="5" y="7"/>
                  </a:cubicBezTo>
                  <a:cubicBezTo>
                    <a:pt x="8" y="3"/>
                    <a:pt x="13" y="0"/>
                    <a:pt x="19" y="0"/>
                  </a:cubicBezTo>
                  <a:cubicBezTo>
                    <a:pt x="31" y="0"/>
                    <a:pt x="37" y="9"/>
                    <a:pt x="37" y="26"/>
                  </a:cubicBezTo>
                  <a:cubicBezTo>
                    <a:pt x="37" y="35"/>
                    <a:pt x="35" y="42"/>
                    <a:pt x="32" y="46"/>
                  </a:cubicBezTo>
                  <a:cubicBezTo>
                    <a:pt x="29" y="51"/>
                    <a:pt x="24" y="53"/>
                    <a:pt x="18" y="53"/>
                  </a:cubicBezTo>
                  <a:close/>
                  <a:moveTo>
                    <a:pt x="19" y="9"/>
                  </a:moveTo>
                  <a:cubicBezTo>
                    <a:pt x="14" y="9"/>
                    <a:pt x="11" y="15"/>
                    <a:pt x="11" y="27"/>
                  </a:cubicBezTo>
                  <a:cubicBezTo>
                    <a:pt x="11" y="39"/>
                    <a:pt x="14" y="44"/>
                    <a:pt x="19" y="44"/>
                  </a:cubicBezTo>
                  <a:cubicBezTo>
                    <a:pt x="23" y="44"/>
                    <a:pt x="26" y="39"/>
                    <a:pt x="26" y="27"/>
                  </a:cubicBezTo>
                  <a:cubicBezTo>
                    <a:pt x="26"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7">
              <a:extLst>
                <a:ext uri="{FF2B5EF4-FFF2-40B4-BE49-F238E27FC236}">
                  <a16:creationId xmlns:a16="http://schemas.microsoft.com/office/drawing/2014/main" id="{B494CFA4-8D2A-46CB-800D-2BDFBC1DCF25}"/>
                </a:ext>
              </a:extLst>
            </p:cNvPr>
            <p:cNvSpPr>
              <a:spLocks noEditPoints="1"/>
            </p:cNvSpPr>
            <p:nvPr/>
          </p:nvSpPr>
          <p:spPr bwMode="auto">
            <a:xfrm>
              <a:off x="7876381" y="5540374"/>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6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6" y="38"/>
                    <a:pt x="26" y="26"/>
                  </a:cubicBezTo>
                  <a:cubicBezTo>
                    <a:pt x="26"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8">
              <a:extLst>
                <a:ext uri="{FF2B5EF4-FFF2-40B4-BE49-F238E27FC236}">
                  <a16:creationId xmlns:a16="http://schemas.microsoft.com/office/drawing/2014/main" id="{D0A0808A-309A-48C8-AA24-573468473C81}"/>
                </a:ext>
              </a:extLst>
            </p:cNvPr>
            <p:cNvSpPr>
              <a:spLocks noEditPoints="1"/>
            </p:cNvSpPr>
            <p:nvPr/>
          </p:nvSpPr>
          <p:spPr bwMode="auto">
            <a:xfrm>
              <a:off x="7785630" y="5165724"/>
              <a:ext cx="95250" cy="134938"/>
            </a:xfrm>
            <a:custGeom>
              <a:avLst/>
              <a:gdLst>
                <a:gd name="T0" fmla="*/ 18 w 37"/>
                <a:gd name="T1" fmla="*/ 52 h 52"/>
                <a:gd name="T2" fmla="*/ 0 w 37"/>
                <a:gd name="T3" fmla="*/ 27 h 52"/>
                <a:gd name="T4" fmla="*/ 5 w 37"/>
                <a:gd name="T5" fmla="*/ 6 h 52"/>
                <a:gd name="T6" fmla="*/ 19 w 37"/>
                <a:gd name="T7" fmla="*/ 0 h 52"/>
                <a:gd name="T8" fmla="*/ 37 w 37"/>
                <a:gd name="T9" fmla="*/ 26 h 52"/>
                <a:gd name="T10" fmla="*/ 32 w 37"/>
                <a:gd name="T11" fmla="*/ 45 h 52"/>
                <a:gd name="T12" fmla="*/ 18 w 37"/>
                <a:gd name="T13" fmla="*/ 52 h 52"/>
                <a:gd name="T14" fmla="*/ 19 w 37"/>
                <a:gd name="T15" fmla="*/ 8 h 52"/>
                <a:gd name="T16" fmla="*/ 11 w 37"/>
                <a:gd name="T17" fmla="*/ 26 h 52"/>
                <a:gd name="T18" fmla="*/ 19 w 37"/>
                <a:gd name="T19" fmla="*/ 44 h 52"/>
                <a:gd name="T20" fmla="*/ 26 w 37"/>
                <a:gd name="T21" fmla="*/ 26 h 52"/>
                <a:gd name="T22" fmla="*/ 19 w 37"/>
                <a:gd name="T2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2">
                  <a:moveTo>
                    <a:pt x="18" y="52"/>
                  </a:moveTo>
                  <a:cubicBezTo>
                    <a:pt x="6" y="52"/>
                    <a:pt x="0" y="44"/>
                    <a:pt x="0" y="27"/>
                  </a:cubicBezTo>
                  <a:cubicBezTo>
                    <a:pt x="0" y="18"/>
                    <a:pt x="2" y="11"/>
                    <a:pt x="5" y="6"/>
                  </a:cubicBezTo>
                  <a:cubicBezTo>
                    <a:pt x="8" y="2"/>
                    <a:pt x="13" y="0"/>
                    <a:pt x="19" y="0"/>
                  </a:cubicBezTo>
                  <a:cubicBezTo>
                    <a:pt x="31" y="0"/>
                    <a:pt x="37" y="8"/>
                    <a:pt x="37" y="26"/>
                  </a:cubicBezTo>
                  <a:cubicBezTo>
                    <a:pt x="37" y="34"/>
                    <a:pt x="35" y="41"/>
                    <a:pt x="32" y="45"/>
                  </a:cubicBezTo>
                  <a:cubicBezTo>
                    <a:pt x="29" y="50"/>
                    <a:pt x="24" y="52"/>
                    <a:pt x="18" y="52"/>
                  </a:cubicBezTo>
                  <a:close/>
                  <a:moveTo>
                    <a:pt x="19" y="8"/>
                  </a:moveTo>
                  <a:cubicBezTo>
                    <a:pt x="14" y="8"/>
                    <a:pt x="11" y="14"/>
                    <a:pt x="11" y="26"/>
                  </a:cubicBezTo>
                  <a:cubicBezTo>
                    <a:pt x="11" y="38"/>
                    <a:pt x="14" y="44"/>
                    <a:pt x="19" y="44"/>
                  </a:cubicBezTo>
                  <a:cubicBezTo>
                    <a:pt x="23" y="44"/>
                    <a:pt x="26" y="38"/>
                    <a:pt x="26" y="26"/>
                  </a:cubicBezTo>
                  <a:cubicBezTo>
                    <a:pt x="26" y="14"/>
                    <a:pt x="23" y="8"/>
                    <a:pt x="19"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9">
              <a:extLst>
                <a:ext uri="{FF2B5EF4-FFF2-40B4-BE49-F238E27FC236}">
                  <a16:creationId xmlns:a16="http://schemas.microsoft.com/office/drawing/2014/main" id="{7E9B0228-C233-4E26-9DD3-187C0F06DE79}"/>
                </a:ext>
              </a:extLst>
            </p:cNvPr>
            <p:cNvSpPr>
              <a:spLocks/>
            </p:cNvSpPr>
            <p:nvPr/>
          </p:nvSpPr>
          <p:spPr bwMode="auto">
            <a:xfrm>
              <a:off x="7773194" y="5351462"/>
              <a:ext cx="57150" cy="134938"/>
            </a:xfrm>
            <a:custGeom>
              <a:avLst/>
              <a:gdLst>
                <a:gd name="T0" fmla="*/ 22 w 22"/>
                <a:gd name="T1" fmla="*/ 0 h 52"/>
                <a:gd name="T2" fmla="*/ 22 w 22"/>
                <a:gd name="T3" fmla="*/ 52 h 52"/>
                <a:gd name="T4" fmla="*/ 11 w 22"/>
                <a:gd name="T5" fmla="*/ 52 h 52"/>
                <a:gd name="T6" fmla="*/ 11 w 22"/>
                <a:gd name="T7" fmla="*/ 13 h 52"/>
                <a:gd name="T8" fmla="*/ 9 w 22"/>
                <a:gd name="T9" fmla="*/ 14 h 52"/>
                <a:gd name="T10" fmla="*/ 6 w 22"/>
                <a:gd name="T11" fmla="*/ 16 h 52"/>
                <a:gd name="T12" fmla="*/ 3 w 22"/>
                <a:gd name="T13" fmla="*/ 17 h 52"/>
                <a:gd name="T14" fmla="*/ 0 w 22"/>
                <a:gd name="T15" fmla="*/ 17 h 52"/>
                <a:gd name="T16" fmla="*/ 0 w 22"/>
                <a:gd name="T17" fmla="*/ 8 h 52"/>
                <a:gd name="T18" fmla="*/ 8 w 22"/>
                <a:gd name="T19" fmla="*/ 4 h 52"/>
                <a:gd name="T20" fmla="*/ 15 w 22"/>
                <a:gd name="T21" fmla="*/ 0 h 52"/>
                <a:gd name="T22" fmla="*/ 22 w 2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52">
                  <a:moveTo>
                    <a:pt x="22" y="0"/>
                  </a:moveTo>
                  <a:cubicBezTo>
                    <a:pt x="22" y="52"/>
                    <a:pt x="22" y="52"/>
                    <a:pt x="22" y="52"/>
                  </a:cubicBezTo>
                  <a:cubicBezTo>
                    <a:pt x="11" y="52"/>
                    <a:pt x="11" y="52"/>
                    <a:pt x="11" y="52"/>
                  </a:cubicBezTo>
                  <a:cubicBezTo>
                    <a:pt x="11" y="13"/>
                    <a:pt x="11" y="13"/>
                    <a:pt x="11" y="13"/>
                  </a:cubicBezTo>
                  <a:cubicBezTo>
                    <a:pt x="10" y="13"/>
                    <a:pt x="10" y="14"/>
                    <a:pt x="9" y="14"/>
                  </a:cubicBezTo>
                  <a:cubicBezTo>
                    <a:pt x="8" y="15"/>
                    <a:pt x="7" y="15"/>
                    <a:pt x="6" y="16"/>
                  </a:cubicBezTo>
                  <a:cubicBezTo>
                    <a:pt x="5" y="16"/>
                    <a:pt x="4" y="16"/>
                    <a:pt x="3" y="17"/>
                  </a:cubicBezTo>
                  <a:cubicBezTo>
                    <a:pt x="2" y="17"/>
                    <a:pt x="1" y="17"/>
                    <a:pt x="0" y="17"/>
                  </a:cubicBezTo>
                  <a:cubicBezTo>
                    <a:pt x="0" y="8"/>
                    <a:pt x="0" y="8"/>
                    <a:pt x="0" y="8"/>
                  </a:cubicBezTo>
                  <a:cubicBezTo>
                    <a:pt x="3" y="7"/>
                    <a:pt x="6" y="6"/>
                    <a:pt x="8" y="4"/>
                  </a:cubicBezTo>
                  <a:cubicBezTo>
                    <a:pt x="11" y="3"/>
                    <a:pt x="13" y="2"/>
                    <a:pt x="15" y="0"/>
                  </a:cubicBez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0">
              <a:extLst>
                <a:ext uri="{FF2B5EF4-FFF2-40B4-BE49-F238E27FC236}">
                  <a16:creationId xmlns:a16="http://schemas.microsoft.com/office/drawing/2014/main" id="{35072A2F-E3D9-42FC-BA21-C3D8F0E8A488}"/>
                </a:ext>
              </a:extLst>
            </p:cNvPr>
            <p:cNvSpPr>
              <a:spLocks noEditPoints="1"/>
            </p:cNvSpPr>
            <p:nvPr/>
          </p:nvSpPr>
          <p:spPr bwMode="auto">
            <a:xfrm>
              <a:off x="7760494" y="5540374"/>
              <a:ext cx="95250" cy="138113"/>
            </a:xfrm>
            <a:custGeom>
              <a:avLst/>
              <a:gdLst>
                <a:gd name="T0" fmla="*/ 18 w 37"/>
                <a:gd name="T1" fmla="*/ 53 h 53"/>
                <a:gd name="T2" fmla="*/ 0 w 37"/>
                <a:gd name="T3" fmla="*/ 27 h 53"/>
                <a:gd name="T4" fmla="*/ 5 w 37"/>
                <a:gd name="T5" fmla="*/ 7 h 53"/>
                <a:gd name="T6" fmla="*/ 19 w 37"/>
                <a:gd name="T7" fmla="*/ 0 h 53"/>
                <a:gd name="T8" fmla="*/ 37 w 37"/>
                <a:gd name="T9" fmla="*/ 26 h 53"/>
                <a:gd name="T10" fmla="*/ 32 w 37"/>
                <a:gd name="T11" fmla="*/ 46 h 53"/>
                <a:gd name="T12" fmla="*/ 18 w 37"/>
                <a:gd name="T13" fmla="*/ 53 h 53"/>
                <a:gd name="T14" fmla="*/ 19 w 37"/>
                <a:gd name="T15" fmla="*/ 9 h 53"/>
                <a:gd name="T16" fmla="*/ 11 w 37"/>
                <a:gd name="T17" fmla="*/ 27 h 53"/>
                <a:gd name="T18" fmla="*/ 19 w 37"/>
                <a:gd name="T19" fmla="*/ 44 h 53"/>
                <a:gd name="T20" fmla="*/ 26 w 37"/>
                <a:gd name="T21" fmla="*/ 26 h 53"/>
                <a:gd name="T22" fmla="*/ 19 w 37"/>
                <a:gd name="T23"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53">
                  <a:moveTo>
                    <a:pt x="18" y="53"/>
                  </a:moveTo>
                  <a:cubicBezTo>
                    <a:pt x="6" y="53"/>
                    <a:pt x="0" y="44"/>
                    <a:pt x="0" y="27"/>
                  </a:cubicBezTo>
                  <a:cubicBezTo>
                    <a:pt x="0" y="18"/>
                    <a:pt x="2" y="12"/>
                    <a:pt x="5" y="7"/>
                  </a:cubicBezTo>
                  <a:cubicBezTo>
                    <a:pt x="8" y="2"/>
                    <a:pt x="13" y="0"/>
                    <a:pt x="19" y="0"/>
                  </a:cubicBezTo>
                  <a:cubicBezTo>
                    <a:pt x="31" y="0"/>
                    <a:pt x="37" y="9"/>
                    <a:pt x="37" y="26"/>
                  </a:cubicBezTo>
                  <a:cubicBezTo>
                    <a:pt x="37" y="35"/>
                    <a:pt x="35" y="41"/>
                    <a:pt x="32" y="46"/>
                  </a:cubicBezTo>
                  <a:cubicBezTo>
                    <a:pt x="29" y="51"/>
                    <a:pt x="24" y="53"/>
                    <a:pt x="18" y="53"/>
                  </a:cubicBezTo>
                  <a:close/>
                  <a:moveTo>
                    <a:pt x="19" y="9"/>
                  </a:moveTo>
                  <a:cubicBezTo>
                    <a:pt x="14" y="9"/>
                    <a:pt x="11" y="15"/>
                    <a:pt x="11" y="27"/>
                  </a:cubicBezTo>
                  <a:cubicBezTo>
                    <a:pt x="11" y="39"/>
                    <a:pt x="14" y="44"/>
                    <a:pt x="19" y="44"/>
                  </a:cubicBezTo>
                  <a:cubicBezTo>
                    <a:pt x="23" y="44"/>
                    <a:pt x="26" y="38"/>
                    <a:pt x="26" y="26"/>
                  </a:cubicBezTo>
                  <a:cubicBezTo>
                    <a:pt x="26" y="15"/>
                    <a:pt x="23" y="9"/>
                    <a:pt x="19"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78962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470F02D6-55D5-4FF6-9EF6-8C4133929151}"/>
              </a:ext>
            </a:extLst>
          </p:cNvPr>
          <p:cNvSpPr>
            <a:spLocks noGrp="1"/>
          </p:cNvSpPr>
          <p:nvPr>
            <p:ph type="title"/>
          </p:nvPr>
        </p:nvSpPr>
        <p:spPr/>
        <p:txBody>
          <a:bodyPr/>
          <a:lstStyle/>
          <a:p>
            <a:r>
              <a:rPr lang="en-US" dirty="0"/>
              <a:t>Knowledge Check</a:t>
            </a:r>
            <a:endParaRPr lang="en-US" i="1" dirty="0">
              <a:solidFill>
                <a:srgbClr val="C00000"/>
              </a:solidFill>
            </a:endParaRPr>
          </a:p>
        </p:txBody>
      </p:sp>
      <p:sp>
        <p:nvSpPr>
          <p:cNvPr id="10" name="Title 3">
            <a:extLst>
              <a:ext uri="{FF2B5EF4-FFF2-40B4-BE49-F238E27FC236}">
                <a16:creationId xmlns:a16="http://schemas.microsoft.com/office/drawing/2014/main" id="{6A8A87D5-154D-4D17-9FFD-289667452587}"/>
              </a:ext>
            </a:extLst>
          </p:cNvPr>
          <p:cNvSpPr txBox="1">
            <a:spLocks/>
          </p:cNvSpPr>
          <p:nvPr/>
        </p:nvSpPr>
        <p:spPr>
          <a:xfrm>
            <a:off x="418643" y="1762098"/>
            <a:ext cx="5495992" cy="876303"/>
          </a:xfrm>
          <a:prstGeom prst="rect">
            <a:avLst/>
          </a:prstGeom>
        </p:spPr>
        <p:txBody>
          <a:bodyPr vert="horz" wrap="square" lIns="0" tIns="91440" rIns="146304" bIns="91440" rtlCol="0" anchor="t">
            <a:noAutofit/>
          </a:bodyPr>
          <a:lst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a:lstStyle>
          <a:p>
            <a:r>
              <a:rPr lang="en-US" sz="2400" i="1" dirty="0">
                <a:solidFill>
                  <a:srgbClr val="C00000"/>
                </a:solidFill>
                <a:latin typeface="+mn-lt"/>
                <a:ea typeface="Times New Roman" panose="02020603050405020304" pitchFamily="18" charset="0"/>
              </a:rPr>
              <a:t>Populate with instructions to use the polling tool of your choice</a:t>
            </a:r>
            <a:endParaRPr lang="en-US" sz="2400" i="1" dirty="0">
              <a:solidFill>
                <a:srgbClr val="C00000"/>
              </a:solidFill>
              <a:latin typeface="+mn-lt"/>
            </a:endParaRPr>
          </a:p>
        </p:txBody>
      </p:sp>
      <p:sp>
        <p:nvSpPr>
          <p:cNvPr id="17" name="Text Placeholder 4">
            <a:extLst>
              <a:ext uri="{FF2B5EF4-FFF2-40B4-BE49-F238E27FC236}">
                <a16:creationId xmlns:a16="http://schemas.microsoft.com/office/drawing/2014/main" id="{7B7984B9-B462-4088-8ED4-2D32C4AF5D71}"/>
              </a:ext>
            </a:extLst>
          </p:cNvPr>
          <p:cNvSpPr txBox="1">
            <a:spLocks/>
          </p:cNvSpPr>
          <p:nvPr/>
        </p:nvSpPr>
        <p:spPr>
          <a:xfrm>
            <a:off x="418643" y="2874947"/>
            <a:ext cx="5495993" cy="461254"/>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2353" dirty="0"/>
              <a:t>Module 5</a:t>
            </a:r>
          </a:p>
        </p:txBody>
      </p:sp>
      <p:sp>
        <p:nvSpPr>
          <p:cNvPr id="16" name="Text Placeholder 4">
            <a:extLst>
              <a:ext uri="{FF2B5EF4-FFF2-40B4-BE49-F238E27FC236}">
                <a16:creationId xmlns:a16="http://schemas.microsoft.com/office/drawing/2014/main" id="{C848FFA0-B199-4B33-AE03-9A331313BA1D}"/>
              </a:ext>
            </a:extLst>
          </p:cNvPr>
          <p:cNvSpPr txBox="1">
            <a:spLocks/>
          </p:cNvSpPr>
          <p:nvPr/>
        </p:nvSpPr>
        <p:spPr>
          <a:xfrm>
            <a:off x="418643" y="3630663"/>
            <a:ext cx="5413394" cy="1405955"/>
          </a:xfrm>
          <a:prstGeom prst="rect">
            <a:avLst/>
          </a:prstGeom>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8193" indent="-448193">
              <a:buFont typeface="+mj-lt"/>
              <a:buAutoNum type="arabicPeriod"/>
            </a:pPr>
            <a:r>
              <a:rPr lang="en-US" sz="1961" dirty="0"/>
              <a:t>Use your Smartphones or Mobile Devices</a:t>
            </a:r>
          </a:p>
          <a:p>
            <a:pPr marL="448193" indent="-448193">
              <a:buFont typeface="+mj-lt"/>
              <a:buAutoNum type="arabicPeriod"/>
            </a:pPr>
            <a:r>
              <a:rPr lang="en-US" sz="1961" dirty="0"/>
              <a:t>Go to </a:t>
            </a:r>
            <a:r>
              <a:rPr lang="en-US" sz="1961" i="1" dirty="0"/>
              <a:t>(</a:t>
            </a:r>
            <a:r>
              <a:rPr lang="en-US" sz="1961" b="1" i="1" dirty="0">
                <a:solidFill>
                  <a:srgbClr val="0777D3"/>
                </a:solidFill>
              </a:rPr>
              <a:t>insert polling app link of your choice</a:t>
            </a:r>
            <a:r>
              <a:rPr lang="en-US" sz="1961" i="1" dirty="0"/>
              <a:t>)</a:t>
            </a:r>
          </a:p>
          <a:p>
            <a:pPr marL="448193" indent="-448193">
              <a:buFont typeface="+mj-lt"/>
              <a:buAutoNum type="arabicPeriod"/>
            </a:pPr>
            <a:r>
              <a:rPr lang="en-US" sz="1961" dirty="0"/>
              <a:t>Enter Code: </a:t>
            </a:r>
            <a:r>
              <a:rPr lang="en-US" sz="1961" b="1" dirty="0">
                <a:solidFill>
                  <a:srgbClr val="0777D3"/>
                </a:solidFill>
              </a:rPr>
              <a:t>123-45-678</a:t>
            </a:r>
          </a:p>
          <a:p>
            <a:pPr marL="448193" indent="-448193">
              <a:buFont typeface="+mj-lt"/>
              <a:buAutoNum type="arabicPeriod"/>
            </a:pPr>
            <a:r>
              <a:rPr lang="en-US" sz="1961" dirty="0"/>
              <a:t>Please participate in the quiz for this section</a:t>
            </a:r>
          </a:p>
          <a:p>
            <a:pPr marL="448193" indent="-448193">
              <a:buFont typeface="+mj-lt"/>
              <a:buAutoNum type="arabicPeriod"/>
            </a:pPr>
            <a:endParaRPr lang="en-US" sz="1961" dirty="0"/>
          </a:p>
          <a:p>
            <a:pPr marL="448193" indent="-448193">
              <a:buFont typeface="+mj-lt"/>
              <a:buAutoNum type="arabicPeriod"/>
            </a:pPr>
            <a:endParaRPr lang="en-US" sz="1961" dirty="0"/>
          </a:p>
        </p:txBody>
      </p:sp>
      <p:pic>
        <p:nvPicPr>
          <p:cNvPr id="6" name="Graphic 5" descr="Icon of a computer monitor with some pseudo text and sample quiz questions being displayed.">
            <a:extLst>
              <a:ext uri="{FF2B5EF4-FFF2-40B4-BE49-F238E27FC236}">
                <a16:creationId xmlns:a16="http://schemas.microsoft.com/office/drawing/2014/main" id="{57D604B5-314A-42DC-8473-178D0D2949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04644" y="691322"/>
            <a:ext cx="4657986" cy="4285347"/>
          </a:xfrm>
          <a:prstGeom prst="rect">
            <a:avLst/>
          </a:prstGeom>
        </p:spPr>
      </p:pic>
      <p:pic>
        <p:nvPicPr>
          <p:cNvPr id="11" name="Picture 10" descr="A page displayed on a computer screen with lines on it and one of them has Check mark.  This represents the need to take a knowledge check.">
            <a:extLst>
              <a:ext uri="{FF2B5EF4-FFF2-40B4-BE49-F238E27FC236}">
                <a16:creationId xmlns:a16="http://schemas.microsoft.com/office/drawing/2014/main" id="{E508C814-1FA1-41D2-8120-0784BFAB60C0}"/>
              </a:ext>
            </a:extLst>
          </p:cNvPr>
          <p:cNvPicPr>
            <a:picLocks noChangeAspect="1"/>
          </p:cNvPicPr>
          <p:nvPr/>
        </p:nvPicPr>
        <p:blipFill>
          <a:blip r:embed="rId5"/>
          <a:stretch>
            <a:fillRect/>
          </a:stretch>
        </p:blipFill>
        <p:spPr>
          <a:xfrm>
            <a:off x="7339716" y="1266622"/>
            <a:ext cx="1583442" cy="2302847"/>
          </a:xfrm>
          <a:prstGeom prst="rect">
            <a:avLst/>
          </a:prstGeom>
        </p:spPr>
      </p:pic>
      <p:sp>
        <p:nvSpPr>
          <p:cNvPr id="12" name="TextBox 11">
            <a:extLst>
              <a:ext uri="{FF2B5EF4-FFF2-40B4-BE49-F238E27FC236}">
                <a16:creationId xmlns:a16="http://schemas.microsoft.com/office/drawing/2014/main" id="{7D499B12-E135-4D51-B2C6-1AA1C6D8AFE6}"/>
              </a:ext>
            </a:extLst>
          </p:cNvPr>
          <p:cNvSpPr txBox="1"/>
          <p:nvPr/>
        </p:nvSpPr>
        <p:spPr>
          <a:xfrm>
            <a:off x="8873356" y="1266622"/>
            <a:ext cx="2608347" cy="2220706"/>
          </a:xfrm>
          <a:prstGeom prst="rect">
            <a:avLst/>
          </a:prstGeom>
          <a:noFill/>
        </p:spPr>
        <p:txBody>
          <a:bodyPr wrap="square" lIns="179285" tIns="143428" rIns="179285" bIns="143428" rtlCol="0">
            <a:spAutoFit/>
          </a:bodyPr>
          <a:lstStyle/>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Which one?</a:t>
            </a:r>
          </a:p>
          <a:p>
            <a:pPr>
              <a:lnSpc>
                <a:spcPct val="90000"/>
              </a:lnSpc>
              <a:spcAft>
                <a:spcPts val="588"/>
              </a:spcAft>
            </a:pPr>
            <a:endParaRPr lang="en-US" sz="2353" dirty="0">
              <a:solidFill>
                <a:schemeClr val="bg1"/>
              </a:solidFill>
              <a:effectLst>
                <a:outerShdw blurRad="38100" dist="38100" dir="2700000" algn="tl">
                  <a:srgbClr val="000000">
                    <a:alpha val="43137"/>
                  </a:srgbClr>
                </a:outerShdw>
              </a:effectLst>
            </a:endParaRP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A). Azure Portal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B). PowerShell</a:t>
            </a:r>
          </a:p>
          <a:p>
            <a:pPr>
              <a:lnSpc>
                <a:spcPct val="90000"/>
              </a:lnSpc>
              <a:spcAft>
                <a:spcPts val="588"/>
              </a:spcAft>
            </a:pPr>
            <a:r>
              <a:rPr lang="en-US" sz="2353" dirty="0">
                <a:solidFill>
                  <a:schemeClr val="bg1"/>
                </a:solidFill>
                <a:effectLst>
                  <a:outerShdw blurRad="38100" dist="38100" dir="2700000" algn="tl">
                    <a:srgbClr val="000000">
                      <a:alpha val="43137"/>
                    </a:srgbClr>
                  </a:outerShdw>
                </a:effectLst>
              </a:rPr>
              <a:t>C). Local Tool</a:t>
            </a:r>
          </a:p>
        </p:txBody>
      </p:sp>
    </p:spTree>
    <p:extLst>
      <p:ext uri="{BB962C8B-B14F-4D97-AF65-F5344CB8AC3E}">
        <p14:creationId xmlns:p14="http://schemas.microsoft.com/office/powerpoint/2010/main" val="36836755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wd">
                                    <p:tmPct val="1000"/>
                                  </p:iterate>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10"/>
                            </p:stCondLst>
                            <p:childTnLst>
                              <p:par>
                                <p:cTn id="9" presetID="10" presetClass="entr" presetSubtype="0" fill="hold" nodeType="afterEffect">
                                  <p:stCondLst>
                                    <p:cond delay="0"/>
                                  </p:stCondLst>
                                  <p:iterate type="wd">
                                    <p:tmPct val="1000"/>
                                  </p:iterate>
                                  <p:childTnLst>
                                    <p:set>
                                      <p:cBhvr>
                                        <p:cTn id="10" dur="1" fill="hold">
                                          <p:stCondLst>
                                            <p:cond delay="0"/>
                                          </p:stCondLst>
                                        </p:cTn>
                                        <p:tgtEl>
                                          <p:spTgt spid="12">
                                            <p:txEl>
                                              <p:pRg st="2" end="2"/>
                                            </p:txEl>
                                          </p:spTgt>
                                        </p:tgtEl>
                                        <p:attrNameLst>
                                          <p:attrName>style.visibility</p:attrName>
                                        </p:attrNameLst>
                                      </p:cBhvr>
                                      <p:to>
                                        <p:strVal val="visible"/>
                                      </p:to>
                                    </p:set>
                                    <p:animEffect transition="in" filter="fade">
                                      <p:cBhvr>
                                        <p:cTn id="11" dur="500"/>
                                        <p:tgtEl>
                                          <p:spTgt spid="12">
                                            <p:txEl>
                                              <p:pRg st="2" end="2"/>
                                            </p:txEl>
                                          </p:spTgt>
                                        </p:tgtEl>
                                      </p:cBhvr>
                                    </p:animEffect>
                                  </p:childTnLst>
                                </p:cTn>
                              </p:par>
                            </p:childTnLst>
                          </p:cTn>
                        </p:par>
                        <p:par>
                          <p:cTn id="12" fill="hold">
                            <p:stCondLst>
                              <p:cond delay="1025"/>
                            </p:stCondLst>
                            <p:childTnLst>
                              <p:par>
                                <p:cTn id="13" presetID="10" presetClass="entr" presetSubtype="0" fill="hold" nodeType="afterEffect">
                                  <p:stCondLst>
                                    <p:cond delay="0"/>
                                  </p:stCondLst>
                                  <p:iterate type="wd">
                                    <p:tmPct val="1000"/>
                                  </p:iterate>
                                  <p:childTnLst>
                                    <p:set>
                                      <p:cBhvr>
                                        <p:cTn id="14" dur="1" fill="hold">
                                          <p:stCondLst>
                                            <p:cond delay="0"/>
                                          </p:stCondLst>
                                        </p:cTn>
                                        <p:tgtEl>
                                          <p:spTgt spid="12">
                                            <p:txEl>
                                              <p:pRg st="3" end="3"/>
                                            </p:txEl>
                                          </p:spTgt>
                                        </p:tgtEl>
                                        <p:attrNameLst>
                                          <p:attrName>style.visibility</p:attrName>
                                        </p:attrNameLst>
                                      </p:cBhvr>
                                      <p:to>
                                        <p:strVal val="visible"/>
                                      </p:to>
                                    </p:set>
                                    <p:animEffect transition="in" filter="fade">
                                      <p:cBhvr>
                                        <p:cTn id="15" dur="500"/>
                                        <p:tgtEl>
                                          <p:spTgt spid="12">
                                            <p:txEl>
                                              <p:pRg st="3" end="3"/>
                                            </p:txEl>
                                          </p:spTgt>
                                        </p:tgtEl>
                                      </p:cBhvr>
                                    </p:animEffect>
                                  </p:childTnLst>
                                </p:cTn>
                              </p:par>
                            </p:childTnLst>
                          </p:cTn>
                        </p:par>
                        <p:par>
                          <p:cTn id="16" fill="hold">
                            <p:stCondLst>
                              <p:cond delay="1535"/>
                            </p:stCondLst>
                            <p:childTnLst>
                              <p:par>
                                <p:cTn id="17" presetID="10" presetClass="entr" presetSubtype="0" fill="hold" nodeType="afterEffect">
                                  <p:stCondLst>
                                    <p:cond delay="0"/>
                                  </p:stCondLst>
                                  <p:iterate type="wd">
                                    <p:tmPct val="1000"/>
                                  </p:iterate>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8853F-16F1-44DD-AC5D-6BB2F2A971AF}"/>
              </a:ext>
            </a:extLst>
          </p:cNvPr>
          <p:cNvSpPr>
            <a:spLocks noGrp="1"/>
          </p:cNvSpPr>
          <p:nvPr>
            <p:ph type="title"/>
          </p:nvPr>
        </p:nvSpPr>
        <p:spPr/>
        <p:txBody>
          <a:bodyPr wrap="square" anchor="t">
            <a:normAutofit/>
          </a:bodyPr>
          <a:lstStyle/>
          <a:p>
            <a:r>
              <a:rPr lang="en-US" dirty="0"/>
              <a:t>Module 05 Review</a:t>
            </a:r>
          </a:p>
        </p:txBody>
      </p:sp>
      <p:grpSp>
        <p:nvGrpSpPr>
          <p:cNvPr id="10" name="Group 9">
            <a:extLst>
              <a:ext uri="{FF2B5EF4-FFF2-40B4-BE49-F238E27FC236}">
                <a16:creationId xmlns:a16="http://schemas.microsoft.com/office/drawing/2014/main" id="{08BF4695-1CC0-4FF0-9CA3-1D20C5EEE338}"/>
              </a:ext>
              <a:ext uri="{C183D7F6-B498-43B3-948B-1728B52AA6E4}">
                <adec:decorative xmlns:adec="http://schemas.microsoft.com/office/drawing/2017/decorative" val="1"/>
              </a:ext>
            </a:extLst>
          </p:cNvPr>
          <p:cNvGrpSpPr/>
          <p:nvPr/>
        </p:nvGrpSpPr>
        <p:grpSpPr>
          <a:xfrm>
            <a:off x="390014" y="1986622"/>
            <a:ext cx="4320000" cy="2568297"/>
            <a:chOff x="1740971" y="3420820"/>
            <a:chExt cx="4320000" cy="2568297"/>
          </a:xfrm>
        </p:grpSpPr>
        <p:sp>
          <p:nvSpPr>
            <p:cNvPr id="7" name="Rectangle 6" descr="Books">
              <a:extLst>
                <a:ext uri="{FF2B5EF4-FFF2-40B4-BE49-F238E27FC236}">
                  <a16:creationId xmlns:a16="http://schemas.microsoft.com/office/drawing/2014/main" id="{0A6C4884-4E57-490E-A2CF-BFB270DC45DD}"/>
                </a:ext>
              </a:extLst>
            </p:cNvPr>
            <p:cNvSpPr/>
            <p:nvPr/>
          </p:nvSpPr>
          <p:spPr>
            <a:xfrm>
              <a:off x="2928971" y="3420820"/>
              <a:ext cx="1944000" cy="194400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 name="Freeform: Shape 7">
              <a:extLst>
                <a:ext uri="{FF2B5EF4-FFF2-40B4-BE49-F238E27FC236}">
                  <a16:creationId xmlns:a16="http://schemas.microsoft.com/office/drawing/2014/main" id="{C412844F-E6A1-43BC-B1AB-89184FFF20D2}"/>
                </a:ext>
              </a:extLst>
            </p:cNvPr>
            <p:cNvSpPr/>
            <p:nvPr/>
          </p:nvSpPr>
          <p:spPr>
            <a:xfrm>
              <a:off x="1740971" y="5269117"/>
              <a:ext cx="4320000" cy="720000"/>
            </a:xfrm>
            <a:custGeom>
              <a:avLst/>
              <a:gdLst>
                <a:gd name="connsiteX0" fmla="*/ 0 w 4320000"/>
                <a:gd name="connsiteY0" fmla="*/ 0 h 720000"/>
                <a:gd name="connsiteX1" fmla="*/ 4320000 w 4320000"/>
                <a:gd name="connsiteY1" fmla="*/ 0 h 720000"/>
                <a:gd name="connsiteX2" fmla="*/ 4320000 w 4320000"/>
                <a:gd name="connsiteY2" fmla="*/ 720000 h 720000"/>
                <a:gd name="connsiteX3" fmla="*/ 0 w 4320000"/>
                <a:gd name="connsiteY3" fmla="*/ 720000 h 720000"/>
                <a:gd name="connsiteX4" fmla="*/ 0 w 432000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000" h="720000">
                  <a:moveTo>
                    <a:pt x="0" y="0"/>
                  </a:moveTo>
                  <a:lnTo>
                    <a:pt x="4320000" y="0"/>
                  </a:lnTo>
                  <a:lnTo>
                    <a:pt x="432000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pPr>
              <a:r>
                <a:rPr lang="en-US" sz="2100" kern="1200" baseline="0" dirty="0"/>
                <a:t>Microsoft Learn Modules (docs.microsoft.com/Learn)</a:t>
              </a:r>
              <a:endParaRPr lang="en-US" sz="2100" kern="1200" dirty="0"/>
            </a:p>
          </p:txBody>
        </p:sp>
      </p:grpSp>
      <p:sp>
        <p:nvSpPr>
          <p:cNvPr id="9" name="Content Placeholder 8">
            <a:extLst>
              <a:ext uri="{FF2B5EF4-FFF2-40B4-BE49-F238E27FC236}">
                <a16:creationId xmlns:a16="http://schemas.microsoft.com/office/drawing/2014/main" id="{889B922C-71E2-4868-B986-02EC5DF08368}"/>
              </a:ext>
            </a:extLst>
          </p:cNvPr>
          <p:cNvSpPr>
            <a:spLocks noGrp="1"/>
          </p:cNvSpPr>
          <p:nvPr>
            <p:ph sz="quarter" idx="10"/>
          </p:nvPr>
        </p:nvSpPr>
        <p:spPr>
          <a:xfrm>
            <a:off x="4778035" y="1062474"/>
            <a:ext cx="6913855" cy="4416594"/>
          </a:xfrm>
        </p:spPr>
        <p:txBody>
          <a:bodyPr vert="horz" wrap="square" lIns="0" tIns="91440" rIns="146304" bIns="91440" rtlCol="0" anchor="t">
            <a:spAutoFit/>
          </a:bodyPr>
          <a:lstStyle/>
          <a:p>
            <a:pPr marL="560070" lvl="1" indent="-335915">
              <a:buFont typeface="Arial" panose="020B0604020202020204" pitchFamily="34" charset="0"/>
              <a:buChar char="•"/>
            </a:pPr>
            <a:r>
              <a:rPr lang="en-US" sz="2000" dirty="0"/>
              <a:t>Azure identity services</a:t>
            </a:r>
            <a:endParaRPr lang="en-US" sz="2000" dirty="0">
              <a:cs typeface="Segoe UI"/>
            </a:endParaRPr>
          </a:p>
          <a:p>
            <a:pPr marL="560070" lvl="1" indent="-335915">
              <a:buFont typeface="Arial" panose="020B0604020202020204" pitchFamily="34" charset="0"/>
              <a:buChar char="•"/>
            </a:pPr>
            <a:r>
              <a:rPr lang="en-US" sz="2000" dirty="0"/>
              <a:t>Authentication versus authorization</a:t>
            </a:r>
            <a:endParaRPr lang="en-US" sz="2000" dirty="0">
              <a:cs typeface="Segoe UI"/>
            </a:endParaRPr>
          </a:p>
          <a:p>
            <a:pPr marL="560070" lvl="1" indent="-335915">
              <a:buFont typeface="Arial" panose="020B0604020202020204" pitchFamily="34" charset="0"/>
              <a:buChar char="•"/>
            </a:pPr>
            <a:r>
              <a:rPr lang="en-US" sz="2000" dirty="0"/>
              <a:t>Azure AD, MFA, SSO and Conditional Access</a:t>
            </a:r>
            <a:endParaRPr lang="en-US" sz="2000" dirty="0">
              <a:cs typeface="Segoe UI"/>
            </a:endParaRPr>
          </a:p>
          <a:p>
            <a:pPr marL="560070" lvl="1" indent="-335915">
              <a:buFont typeface="Arial" panose="020B0604020202020204" pitchFamily="34" charset="0"/>
              <a:buChar char="•"/>
            </a:pPr>
            <a:r>
              <a:rPr lang="en-US" sz="2000" dirty="0"/>
              <a:t>Azure governance features</a:t>
            </a:r>
            <a:endParaRPr lang="en-US" sz="2000" dirty="0">
              <a:cs typeface="Segoe UI"/>
            </a:endParaRPr>
          </a:p>
          <a:p>
            <a:pPr marL="560070" lvl="1" indent="-335915">
              <a:buFont typeface="Arial" panose="020B0604020202020204" pitchFamily="34" charset="0"/>
              <a:buChar char="•"/>
            </a:pPr>
            <a:r>
              <a:rPr lang="en-US" sz="2000" dirty="0"/>
              <a:t>RBAC, Resource locks and tags</a:t>
            </a:r>
            <a:endParaRPr lang="en-US" sz="2000" dirty="0">
              <a:cs typeface="Segoe UI"/>
            </a:endParaRPr>
          </a:p>
          <a:p>
            <a:pPr marL="560070" lvl="1" indent="-335915">
              <a:buFont typeface="Arial" panose="020B0604020202020204" pitchFamily="34" charset="0"/>
              <a:buChar char="•"/>
            </a:pPr>
            <a:r>
              <a:rPr lang="en-US" sz="2000" dirty="0"/>
              <a:t>Policy, Blueprints, and CAF</a:t>
            </a:r>
            <a:endParaRPr lang="en-US" sz="2000" dirty="0">
              <a:cs typeface="Segoe UI"/>
            </a:endParaRPr>
          </a:p>
          <a:p>
            <a:pPr marL="560070" lvl="1" indent="-335915">
              <a:buFont typeface="Arial" panose="020B0604020202020204" pitchFamily="34" charset="0"/>
              <a:buChar char="•"/>
            </a:pPr>
            <a:r>
              <a:rPr lang="en-US" sz="2000" dirty="0"/>
              <a:t>Azure privacy and compliance</a:t>
            </a:r>
            <a:endParaRPr lang="en-US" sz="2000" dirty="0">
              <a:cs typeface="Segoe UI"/>
            </a:endParaRPr>
          </a:p>
          <a:p>
            <a:pPr marL="560070" lvl="1" indent="-335915">
              <a:buFont typeface="Arial" panose="020B0604020202020204" pitchFamily="34" charset="0"/>
              <a:buChar char="•"/>
            </a:pPr>
            <a:r>
              <a:rPr lang="en-US" sz="2000" dirty="0"/>
              <a:t>Privacy Statement, Online Services Terms, Trust Center and compliance documentation.</a:t>
            </a:r>
            <a:endParaRPr lang="en-US" sz="2000" dirty="0">
              <a:cs typeface="Segoe UI"/>
            </a:endParaRPr>
          </a:p>
          <a:p>
            <a:pPr marL="560070" lvl="1" indent="-335915">
              <a:buFont typeface="Arial" panose="020B0604020202020204" pitchFamily="34" charset="0"/>
              <a:buChar char="•"/>
            </a:pPr>
            <a:r>
              <a:rPr lang="en-US" sz="2000" dirty="0"/>
              <a:t>Azure Sovereign Regions</a:t>
            </a:r>
            <a:endParaRPr lang="en-US" sz="2000" dirty="0">
              <a:cs typeface="Segoe UI"/>
            </a:endParaRPr>
          </a:p>
        </p:txBody>
      </p:sp>
    </p:spTree>
    <p:extLst>
      <p:ext uri="{BB962C8B-B14F-4D97-AF65-F5344CB8AC3E}">
        <p14:creationId xmlns:p14="http://schemas.microsoft.com/office/powerpoint/2010/main" val="399192619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egoe UI Semibold (Headings)"/>
              </a:rPr>
              <a:t>Core Azure identity services</a:t>
            </a:r>
          </a:p>
        </p:txBody>
      </p:sp>
      <p:pic>
        <p:nvPicPr>
          <p:cNvPr id="5" name="Graphic 4" descr="Employee badge">
            <a:extLst>
              <a:ext uri="{FF2B5EF4-FFF2-40B4-BE49-F238E27FC236}">
                <a16:creationId xmlns:a16="http://schemas.microsoft.com/office/drawing/2014/main" id="{1A7A3B46-B270-445B-A48D-E8FA893C56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61509" y="2729202"/>
            <a:ext cx="1256523" cy="1256523"/>
          </a:xfrm>
          <a:prstGeom prst="rect">
            <a:avLst/>
          </a:prstGeom>
        </p:spPr>
      </p:pic>
    </p:spTree>
    <p:extLst>
      <p:ext uri="{BB962C8B-B14F-4D97-AF65-F5344CB8AC3E}">
        <p14:creationId xmlns:p14="http://schemas.microsoft.com/office/powerpoint/2010/main" val="148433449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7D0AC-CB6A-44C0-9B9F-954313E23D45}"/>
              </a:ext>
            </a:extLst>
          </p:cNvPr>
          <p:cNvSpPr>
            <a:spLocks noGrp="1"/>
          </p:cNvSpPr>
          <p:nvPr>
            <p:ph type="title"/>
          </p:nvPr>
        </p:nvSpPr>
        <p:spPr/>
        <p:txBody>
          <a:bodyPr/>
          <a:lstStyle/>
          <a:p>
            <a:r>
              <a:rPr lang="en-US" dirty="0"/>
              <a:t>Azure Identity Services - Objective Domain</a:t>
            </a:r>
          </a:p>
        </p:txBody>
      </p:sp>
      <p:sp>
        <p:nvSpPr>
          <p:cNvPr id="3" name="Text Placeholder 2">
            <a:extLst>
              <a:ext uri="{FF2B5EF4-FFF2-40B4-BE49-F238E27FC236}">
                <a16:creationId xmlns:a16="http://schemas.microsoft.com/office/drawing/2014/main" id="{45AB6BB3-8BA2-445E-96B7-1457995F8A98}"/>
              </a:ext>
            </a:extLst>
          </p:cNvPr>
          <p:cNvSpPr>
            <a:spLocks noGrp="1"/>
          </p:cNvSpPr>
          <p:nvPr>
            <p:ph sz="quarter" idx="10"/>
          </p:nvPr>
        </p:nvSpPr>
        <p:spPr>
          <a:xfrm>
            <a:off x="419100" y="1456897"/>
            <a:ext cx="11340811" cy="2231380"/>
          </a:xfrm>
        </p:spPr>
        <p:txBody>
          <a:bodyPr vert="horz" wrap="square" lIns="0" tIns="0" rIns="0" bIns="0" rtlCol="0" anchor="t">
            <a:spAutoFit/>
          </a:bodyPr>
          <a:lstStyle/>
          <a:p>
            <a:pPr marL="342900" indent="-342900" fontAlgn="base">
              <a:buFont typeface="Arial" panose="020B0604020202020204" pitchFamily="34" charset="0"/>
              <a:buChar char="•"/>
            </a:pPr>
            <a:r>
              <a:rPr lang="en-US" dirty="0">
                <a:latin typeface="Segoe UI" panose="020B0502040204020203" pitchFamily="34" charset="0"/>
                <a:cs typeface="Segoe UI" panose="020B0502040204020203" pitchFamily="34" charset="0"/>
              </a:rPr>
              <a:t>Explain the difference between authentication and authorization</a:t>
            </a:r>
          </a:p>
          <a:p>
            <a:pPr marL="342900" indent="-342900" fontAlgn="base">
              <a:buFont typeface="Arial" panose="020B0604020202020204" pitchFamily="34" charset="0"/>
              <a:buChar char="•"/>
            </a:pPr>
            <a:r>
              <a:rPr lang="en-US" dirty="0">
                <a:latin typeface="Segoe UI" panose="020B0502040204020203" pitchFamily="34" charset="0"/>
                <a:cs typeface="Segoe UI" panose="020B0502040204020203" pitchFamily="34" charset="0"/>
              </a:rPr>
              <a:t>Define Azure Active Directory</a:t>
            </a:r>
          </a:p>
          <a:p>
            <a:pPr marL="342900" indent="-342900" fontAlgn="base">
              <a:buFont typeface="Arial" panose="020B0604020202020204" pitchFamily="34" charset="0"/>
              <a:buChar char="•"/>
            </a:pPr>
            <a:r>
              <a:rPr lang="en-US" dirty="0">
                <a:latin typeface="Segoe UI" panose="020B0502040204020203" pitchFamily="34" charset="0"/>
                <a:cs typeface="Segoe UI" panose="020B0502040204020203" pitchFamily="34" charset="0"/>
              </a:rPr>
              <a:t>Describe the functionality and usage of Azure Active Directory</a:t>
            </a:r>
          </a:p>
          <a:p>
            <a:pPr marL="342900" indent="-342900" fontAlgn="base">
              <a:buFont typeface="Arial" panose="020B0604020202020204" pitchFamily="34" charset="0"/>
              <a:buChar char="•"/>
            </a:pPr>
            <a:r>
              <a:rPr lang="en-US" dirty="0">
                <a:latin typeface="Segoe UI" panose="020B0502040204020203" pitchFamily="34" charset="0"/>
                <a:cs typeface="Segoe UI" panose="020B0502040204020203" pitchFamily="34" charset="0"/>
              </a:rPr>
              <a:t>Describe the functionality and usage of Conditional Access, Multi-Factor Authentication (MFA), and Single Sign-On (SSO)</a:t>
            </a:r>
          </a:p>
        </p:txBody>
      </p:sp>
    </p:spTree>
    <p:extLst>
      <p:ext uri="{BB962C8B-B14F-4D97-AF65-F5344CB8AC3E}">
        <p14:creationId xmlns:p14="http://schemas.microsoft.com/office/powerpoint/2010/main" val="320485749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dirty="0"/>
              <a:t>Compare Authentication and Authorization</a:t>
            </a:r>
          </a:p>
        </p:txBody>
      </p:sp>
      <p:sp>
        <p:nvSpPr>
          <p:cNvPr id="2" name="Text Placeholder 5">
            <a:extLst>
              <a:ext uri="{FF2B5EF4-FFF2-40B4-BE49-F238E27FC236}">
                <a16:creationId xmlns:a16="http://schemas.microsoft.com/office/drawing/2014/main" id="{97F5B1E7-513F-4A42-B351-EEDF394D6D38}"/>
              </a:ext>
            </a:extLst>
          </p:cNvPr>
          <p:cNvSpPr txBox="1">
            <a:spLocks/>
          </p:cNvSpPr>
          <p:nvPr/>
        </p:nvSpPr>
        <p:spPr>
          <a:xfrm>
            <a:off x="418643" y="1431891"/>
            <a:ext cx="5509260" cy="2437590"/>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latin typeface="+mj-lt"/>
              </a:rPr>
              <a:t>Authentication</a:t>
            </a:r>
          </a:p>
          <a:p>
            <a:r>
              <a:rPr lang="en-US" sz="2400" dirty="0">
                <a:latin typeface="+mn-lt"/>
              </a:rPr>
              <a:t>Identifies the person or service seeking access to a resource. </a:t>
            </a:r>
          </a:p>
          <a:p>
            <a:r>
              <a:rPr lang="en-US" sz="2400" dirty="0">
                <a:latin typeface="+mn-lt"/>
              </a:rPr>
              <a:t>Requests legitimate access credentials.</a:t>
            </a:r>
          </a:p>
          <a:p>
            <a:r>
              <a:rPr lang="en-US" sz="2400" dirty="0">
                <a:latin typeface="+mn-lt"/>
              </a:rPr>
              <a:t>Basis for creating secure identity and access control principles.</a:t>
            </a:r>
          </a:p>
        </p:txBody>
      </p:sp>
      <p:grpSp>
        <p:nvGrpSpPr>
          <p:cNvPr id="13" name="Group 12" descr="Flow graphic of a person showing their ID, they match, so the person is authenticated. ">
            <a:extLst>
              <a:ext uri="{FF2B5EF4-FFF2-40B4-BE49-F238E27FC236}">
                <a16:creationId xmlns:a16="http://schemas.microsoft.com/office/drawing/2014/main" id="{B9887FB4-F28E-4EFD-8A5D-712CBDFB9C96}"/>
              </a:ext>
            </a:extLst>
          </p:cNvPr>
          <p:cNvGrpSpPr/>
          <p:nvPr/>
        </p:nvGrpSpPr>
        <p:grpSpPr>
          <a:xfrm>
            <a:off x="660636" y="4366650"/>
            <a:ext cx="5025275" cy="914400"/>
            <a:chOff x="354814" y="4943861"/>
            <a:chExt cx="5025275" cy="914400"/>
          </a:xfrm>
        </p:grpSpPr>
        <p:pic>
          <p:nvPicPr>
            <p:cNvPr id="11" name="Graphic 10" descr="School girl">
              <a:extLst>
                <a:ext uri="{FF2B5EF4-FFF2-40B4-BE49-F238E27FC236}">
                  <a16:creationId xmlns:a16="http://schemas.microsoft.com/office/drawing/2014/main" id="{47CB9A1D-A9E7-4C4B-BEBB-34B2F33810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4814" y="4943861"/>
              <a:ext cx="914400" cy="914400"/>
            </a:xfrm>
            <a:prstGeom prst="rect">
              <a:avLst/>
            </a:prstGeom>
          </p:spPr>
        </p:pic>
        <p:pic>
          <p:nvPicPr>
            <p:cNvPr id="16" name="Graphic 15" descr="Add">
              <a:extLst>
                <a:ext uri="{FF2B5EF4-FFF2-40B4-BE49-F238E27FC236}">
                  <a16:creationId xmlns:a16="http://schemas.microsoft.com/office/drawing/2014/main" id="{A53AE700-42A1-48D0-925E-C07576A404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69214" y="5121531"/>
              <a:ext cx="559061" cy="559061"/>
            </a:xfrm>
            <a:prstGeom prst="rect">
              <a:avLst/>
            </a:prstGeom>
          </p:spPr>
        </p:pic>
        <p:pic>
          <p:nvPicPr>
            <p:cNvPr id="12" name="Picture 11" descr="Small card with picture and lines on it representing a government issued and verified id-card.">
              <a:extLst>
                <a:ext uri="{FF2B5EF4-FFF2-40B4-BE49-F238E27FC236}">
                  <a16:creationId xmlns:a16="http://schemas.microsoft.com/office/drawing/2014/main" id="{B35857FA-CC30-41EA-8738-CC9B7EC927B0}"/>
                </a:ext>
              </a:extLst>
            </p:cNvPr>
            <p:cNvPicPr>
              <a:picLocks noChangeAspect="1"/>
            </p:cNvPicPr>
            <p:nvPr/>
          </p:nvPicPr>
          <p:blipFill>
            <a:blip r:embed="rId7"/>
            <a:stretch>
              <a:fillRect/>
            </a:stretch>
          </p:blipFill>
          <p:spPr>
            <a:xfrm>
              <a:off x="1942966" y="4962911"/>
              <a:ext cx="1371600" cy="876300"/>
            </a:xfrm>
            <a:prstGeom prst="rect">
              <a:avLst/>
            </a:prstGeom>
          </p:spPr>
        </p:pic>
        <p:pic>
          <p:nvPicPr>
            <p:cNvPr id="14" name="Graphic 13" descr="Arrow Right">
              <a:extLst>
                <a:ext uri="{FF2B5EF4-FFF2-40B4-BE49-F238E27FC236}">
                  <a16:creationId xmlns:a16="http://schemas.microsoft.com/office/drawing/2014/main" id="{CB5DEC6F-08B2-4872-9687-11419147E96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490273" y="4943861"/>
              <a:ext cx="914400" cy="914400"/>
            </a:xfrm>
            <a:prstGeom prst="rect">
              <a:avLst/>
            </a:prstGeom>
          </p:spPr>
        </p:pic>
        <p:pic>
          <p:nvPicPr>
            <p:cNvPr id="9" name="Graphic 8" descr="Shield Tick">
              <a:extLst>
                <a:ext uri="{FF2B5EF4-FFF2-40B4-BE49-F238E27FC236}">
                  <a16:creationId xmlns:a16="http://schemas.microsoft.com/office/drawing/2014/main" id="{A0FDD84F-1C24-497A-83EC-6D74DC4415D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465689" y="4943861"/>
              <a:ext cx="914400" cy="914400"/>
            </a:xfrm>
            <a:prstGeom prst="rect">
              <a:avLst/>
            </a:prstGeom>
          </p:spPr>
        </p:pic>
      </p:grpSp>
      <p:cxnSp>
        <p:nvCxnSpPr>
          <p:cNvPr id="20" name="Straight Connector 19">
            <a:extLst>
              <a:ext uri="{FF2B5EF4-FFF2-40B4-BE49-F238E27FC236}">
                <a16:creationId xmlns:a16="http://schemas.microsoft.com/office/drawing/2014/main" id="{14059192-ACD1-44C5-9557-65C1F400F129}"/>
              </a:ext>
              <a:ext uri="{C183D7F6-B498-43B3-948B-1728B52AA6E4}">
                <adec:decorative xmlns:adec="http://schemas.microsoft.com/office/drawing/2017/decorative" val="1"/>
              </a:ext>
            </a:extLst>
          </p:cNvPr>
          <p:cNvCxnSpPr/>
          <p:nvPr/>
        </p:nvCxnSpPr>
        <p:spPr>
          <a:xfrm>
            <a:off x="6089277" y="1364777"/>
            <a:ext cx="0" cy="4501549"/>
          </a:xfrm>
          <a:prstGeom prst="line">
            <a:avLst/>
          </a:prstGeom>
          <a:ln w="19050">
            <a:solidFill>
              <a:srgbClr val="75757A"/>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5">
            <a:extLst>
              <a:ext uri="{FF2B5EF4-FFF2-40B4-BE49-F238E27FC236}">
                <a16:creationId xmlns:a16="http://schemas.microsoft.com/office/drawing/2014/main" id="{3371E70A-8F0C-499A-8E4A-49ADAB1DFDA6}"/>
              </a:ext>
            </a:extLst>
          </p:cNvPr>
          <p:cNvSpPr txBox="1">
            <a:spLocks/>
          </p:cNvSpPr>
          <p:nvPr/>
        </p:nvSpPr>
        <p:spPr>
          <a:xfrm>
            <a:off x="6396151" y="1434608"/>
            <a:ext cx="5377206" cy="1994392"/>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latin typeface="+mj-lt"/>
              </a:rPr>
              <a:t>Authorization</a:t>
            </a:r>
          </a:p>
          <a:p>
            <a:r>
              <a:rPr lang="en-US" sz="2400" dirty="0">
                <a:latin typeface="+mn-lt"/>
              </a:rPr>
              <a:t>Determines an authenticated person’s or service’s level of access.</a:t>
            </a:r>
          </a:p>
          <a:p>
            <a:r>
              <a:rPr lang="en-US" sz="2400" dirty="0">
                <a:latin typeface="+mn-lt"/>
              </a:rPr>
              <a:t>Defines which data they can access, and what they can do with it.</a:t>
            </a:r>
          </a:p>
        </p:txBody>
      </p:sp>
      <p:grpSp>
        <p:nvGrpSpPr>
          <p:cNvPr id="15" name="Group 14" descr="Authenticated user checked against a list of user who can enter a server, their name is missing to Authorization is denied.">
            <a:extLst>
              <a:ext uri="{FF2B5EF4-FFF2-40B4-BE49-F238E27FC236}">
                <a16:creationId xmlns:a16="http://schemas.microsoft.com/office/drawing/2014/main" id="{418970A6-FEC6-4BCD-82AD-5AE365EDB7F8}"/>
              </a:ext>
            </a:extLst>
          </p:cNvPr>
          <p:cNvGrpSpPr/>
          <p:nvPr/>
        </p:nvGrpSpPr>
        <p:grpSpPr>
          <a:xfrm>
            <a:off x="6582640" y="4366650"/>
            <a:ext cx="5004227" cy="914400"/>
            <a:chOff x="6578628" y="4915100"/>
            <a:chExt cx="5004227" cy="914400"/>
          </a:xfrm>
        </p:grpSpPr>
        <p:pic>
          <p:nvPicPr>
            <p:cNvPr id="21" name="Picture 20" descr="Small card with picture and lines on it representing a government issued and verified id-card.">
              <a:extLst>
                <a:ext uri="{FF2B5EF4-FFF2-40B4-BE49-F238E27FC236}">
                  <a16:creationId xmlns:a16="http://schemas.microsoft.com/office/drawing/2014/main" id="{951C5866-95FC-46CC-8B13-159F4F5CB167}"/>
                </a:ext>
              </a:extLst>
            </p:cNvPr>
            <p:cNvPicPr>
              <a:picLocks noChangeAspect="1"/>
            </p:cNvPicPr>
            <p:nvPr/>
          </p:nvPicPr>
          <p:blipFill>
            <a:blip r:embed="rId7"/>
            <a:stretch>
              <a:fillRect/>
            </a:stretch>
          </p:blipFill>
          <p:spPr>
            <a:xfrm>
              <a:off x="6578628" y="4934150"/>
              <a:ext cx="1371600" cy="876300"/>
            </a:xfrm>
            <a:prstGeom prst="rect">
              <a:avLst/>
            </a:prstGeom>
          </p:spPr>
        </p:pic>
        <p:pic>
          <p:nvPicPr>
            <p:cNvPr id="33" name="Graphic 32" descr="Add">
              <a:extLst>
                <a:ext uri="{FF2B5EF4-FFF2-40B4-BE49-F238E27FC236}">
                  <a16:creationId xmlns:a16="http://schemas.microsoft.com/office/drawing/2014/main" id="{6F841F11-F48E-44C4-B827-B85E3B8B5C0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57100" y="5092770"/>
              <a:ext cx="559061" cy="559061"/>
            </a:xfrm>
            <a:prstGeom prst="rect">
              <a:avLst/>
            </a:prstGeom>
          </p:spPr>
        </p:pic>
        <p:pic>
          <p:nvPicPr>
            <p:cNvPr id="23" name="Graphic 22" descr="List">
              <a:extLst>
                <a:ext uri="{FF2B5EF4-FFF2-40B4-BE49-F238E27FC236}">
                  <a16:creationId xmlns:a16="http://schemas.microsoft.com/office/drawing/2014/main" id="{1B4DF5CC-E7A7-461E-B981-DBF6BFF47A2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537089" y="4915100"/>
              <a:ext cx="914400" cy="914400"/>
            </a:xfrm>
            <a:prstGeom prst="rect">
              <a:avLst/>
            </a:prstGeom>
          </p:spPr>
        </p:pic>
        <p:pic>
          <p:nvPicPr>
            <p:cNvPr id="35" name="Graphic 34" descr="Cross out or red-x mark.">
              <a:extLst>
                <a:ext uri="{FF2B5EF4-FFF2-40B4-BE49-F238E27FC236}">
                  <a16:creationId xmlns:a16="http://schemas.microsoft.com/office/drawing/2014/main" id="{2F70204D-2FC5-4864-B55C-BCC9FCC629D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947565" y="5277805"/>
              <a:ext cx="188991" cy="188991"/>
            </a:xfrm>
            <a:prstGeom prst="rect">
              <a:avLst/>
            </a:prstGeom>
          </p:spPr>
        </p:pic>
        <p:pic>
          <p:nvPicPr>
            <p:cNvPr id="25" name="Graphic 24" descr="Arrow Right">
              <a:extLst>
                <a:ext uri="{FF2B5EF4-FFF2-40B4-BE49-F238E27FC236}">
                  <a16:creationId xmlns:a16="http://schemas.microsoft.com/office/drawing/2014/main" id="{FE5D44A6-0A91-425E-9C94-0172BA449FA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81032" y="4915100"/>
              <a:ext cx="914400" cy="914400"/>
            </a:xfrm>
            <a:prstGeom prst="rect">
              <a:avLst/>
            </a:prstGeom>
          </p:spPr>
        </p:pic>
        <p:pic>
          <p:nvPicPr>
            <p:cNvPr id="27" name="Graphic 26" descr="Door Closed">
              <a:extLst>
                <a:ext uri="{FF2B5EF4-FFF2-40B4-BE49-F238E27FC236}">
                  <a16:creationId xmlns:a16="http://schemas.microsoft.com/office/drawing/2014/main" id="{9AFCCCF8-ABD0-4333-BF0E-0444BFAE522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662920" y="4915100"/>
              <a:ext cx="914400" cy="914400"/>
            </a:xfrm>
            <a:prstGeom prst="rect">
              <a:avLst/>
            </a:prstGeom>
          </p:spPr>
        </p:pic>
        <p:pic>
          <p:nvPicPr>
            <p:cNvPr id="29" name="Graphic 28" descr="Cross out or red-x mark.">
              <a:extLst>
                <a:ext uri="{FF2B5EF4-FFF2-40B4-BE49-F238E27FC236}">
                  <a16:creationId xmlns:a16="http://schemas.microsoft.com/office/drawing/2014/main" id="{18F38F83-EB4D-49D3-925A-AD07FB251EE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668455" y="4915100"/>
              <a:ext cx="914400" cy="914400"/>
            </a:xfrm>
            <a:prstGeom prst="rect">
              <a:avLst/>
            </a:prstGeom>
          </p:spPr>
        </p:pic>
      </p:grpSp>
    </p:spTree>
    <p:extLst>
      <p:ext uri="{BB962C8B-B14F-4D97-AF65-F5344CB8AC3E}">
        <p14:creationId xmlns:p14="http://schemas.microsoft.com/office/powerpoint/2010/main" val="256151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Azure Multi-Factor Authentication</a:t>
            </a:r>
          </a:p>
        </p:txBody>
      </p:sp>
      <p:sp>
        <p:nvSpPr>
          <p:cNvPr id="6" name="Text Placeholder 5"/>
          <p:cNvSpPr>
            <a:spLocks noGrp="1"/>
          </p:cNvSpPr>
          <p:nvPr>
            <p:ph sz="quarter" idx="10"/>
          </p:nvPr>
        </p:nvSpPr>
        <p:spPr>
          <a:xfrm>
            <a:off x="419100" y="1182387"/>
            <a:ext cx="11340811" cy="1420902"/>
          </a:xfrm>
        </p:spPr>
        <p:txBody>
          <a:bodyPr/>
          <a:lstStyle/>
          <a:p>
            <a:pPr marL="0" indent="0">
              <a:buNone/>
            </a:pPr>
            <a:r>
              <a:rPr lang="en-IE" sz="2400" dirty="0">
                <a:latin typeface="+mn-lt"/>
              </a:rPr>
              <a:t>Provides additional security for your identities by requiring two or more elements for full authentication. </a:t>
            </a:r>
          </a:p>
          <a:p>
            <a:pPr marL="457200" lvl="1" indent="-457200">
              <a:buFont typeface="Arial" panose="020B0604020202020204" pitchFamily="34" charset="0"/>
              <a:buChar char="•"/>
            </a:pPr>
            <a:r>
              <a:rPr lang="en-IE" sz="2400" dirty="0">
                <a:cs typeface="Segoe UI Semilight" pitchFamily="34" charset="0"/>
              </a:rPr>
              <a:t>Something you know   </a:t>
            </a:r>
            <a:r>
              <a:rPr lang="en-IE" sz="1800" dirty="0">
                <a:cs typeface="Segoe UI Semilight" pitchFamily="34" charset="0"/>
                <a:sym typeface="Wingdings" panose="05000000000000000000" pitchFamily="2" charset="2"/>
              </a:rPr>
              <a:t></a:t>
            </a:r>
            <a:r>
              <a:rPr lang="en-IE" sz="2400" dirty="0">
                <a:cs typeface="Segoe UI Semilight" pitchFamily="34" charset="0"/>
                <a:sym typeface="Wingdings" panose="05000000000000000000" pitchFamily="2" charset="2"/>
              </a:rPr>
              <a:t>   </a:t>
            </a:r>
            <a:r>
              <a:rPr lang="en-IE" sz="2400" dirty="0">
                <a:cs typeface="Segoe UI Semilight" pitchFamily="34" charset="0"/>
              </a:rPr>
              <a:t>Something you possess   </a:t>
            </a:r>
            <a:r>
              <a:rPr lang="en-IE" sz="1800" dirty="0">
                <a:cs typeface="Segoe UI Semilight" pitchFamily="34" charset="0"/>
                <a:sym typeface="Wingdings" panose="05000000000000000000" pitchFamily="2" charset="2"/>
              </a:rPr>
              <a:t></a:t>
            </a:r>
            <a:r>
              <a:rPr lang="en-IE" dirty="0">
                <a:cs typeface="Segoe UI Semilight" pitchFamily="34" charset="0"/>
                <a:sym typeface="Wingdings" panose="05000000000000000000" pitchFamily="2" charset="2"/>
              </a:rPr>
              <a:t>   </a:t>
            </a:r>
            <a:r>
              <a:rPr lang="en-IE" sz="2400" dirty="0">
                <a:cs typeface="Segoe UI Semilight" pitchFamily="34" charset="0"/>
              </a:rPr>
              <a:t>Something you are</a:t>
            </a:r>
          </a:p>
        </p:txBody>
      </p:sp>
      <p:pic>
        <p:nvPicPr>
          <p:cNvPr id="3" name="Picture 2" descr="Image of a username and password entry screen, mobile phone, usb key, smart card, image representing various types of biometric authentication, and certificate all in a line, representing how they can all be tied together to provide MFA">
            <a:extLst>
              <a:ext uri="{FF2B5EF4-FFF2-40B4-BE49-F238E27FC236}">
                <a16:creationId xmlns:a16="http://schemas.microsoft.com/office/drawing/2014/main" id="{9BF9CC26-404C-4BDF-84AF-4B9DB2CC7694}"/>
              </a:ext>
            </a:extLst>
          </p:cNvPr>
          <p:cNvPicPr>
            <a:picLocks noChangeAspect="1"/>
          </p:cNvPicPr>
          <p:nvPr/>
        </p:nvPicPr>
        <p:blipFill>
          <a:blip r:embed="rId3"/>
          <a:srcRect/>
          <a:stretch/>
        </p:blipFill>
        <p:spPr>
          <a:xfrm>
            <a:off x="1220110" y="2884439"/>
            <a:ext cx="9738333" cy="2434584"/>
          </a:xfrm>
          <a:prstGeom prst="rect">
            <a:avLst/>
          </a:prstGeom>
        </p:spPr>
      </p:pic>
    </p:spTree>
    <p:extLst>
      <p:ext uri="{BB962C8B-B14F-4D97-AF65-F5344CB8AC3E}">
        <p14:creationId xmlns:p14="http://schemas.microsoft.com/office/powerpoint/2010/main" val="3188820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noProof="0"/>
              <a:t>Azure Active Directory (</a:t>
            </a:r>
            <a:r>
              <a:rPr lang="en-US" noProof="0" dirty="0"/>
              <a:t>AAD</a:t>
            </a:r>
            <a:r>
              <a:rPr lang="en-US" noProof="0"/>
              <a:t>)</a:t>
            </a:r>
          </a:p>
        </p:txBody>
      </p:sp>
      <p:sp>
        <p:nvSpPr>
          <p:cNvPr id="6" name="Text Placeholder 5"/>
          <p:cNvSpPr>
            <a:spLocks noGrp="1"/>
          </p:cNvSpPr>
          <p:nvPr>
            <p:ph sz="quarter" idx="10"/>
          </p:nvPr>
        </p:nvSpPr>
        <p:spPr>
          <a:xfrm>
            <a:off x="419100" y="1425724"/>
            <a:ext cx="11340811" cy="3908762"/>
          </a:xfrm>
        </p:spPr>
        <p:txBody>
          <a:bodyPr/>
          <a:lstStyle/>
          <a:p>
            <a:pPr marL="0" indent="0">
              <a:buNone/>
            </a:pPr>
            <a:r>
              <a:rPr lang="en-US" noProof="0" dirty="0">
                <a:latin typeface="+mj-lt"/>
              </a:rPr>
              <a:t>Azure Active D</a:t>
            </a:r>
            <a:r>
              <a:rPr lang="en-US" dirty="0" err="1">
                <a:latin typeface="+mj-lt"/>
              </a:rPr>
              <a:t>irectory</a:t>
            </a:r>
            <a:r>
              <a:rPr lang="en-US" dirty="0">
                <a:latin typeface="+mj-lt"/>
              </a:rPr>
              <a:t> (AAD) </a:t>
            </a:r>
            <a:r>
              <a:rPr lang="en-US" dirty="0">
                <a:latin typeface="+mn-lt"/>
              </a:rPr>
              <a:t>is </a:t>
            </a:r>
            <a:r>
              <a:rPr lang="en-US" noProof="0" dirty="0">
                <a:latin typeface="+mn-lt"/>
              </a:rPr>
              <a:t>Microsoft Azure’s cloud-based identity and access management service. </a:t>
            </a:r>
          </a:p>
          <a:p>
            <a:pPr marL="457200" lvl="1" indent="-457200">
              <a:buFont typeface="Arial" panose="020B0604020202020204" pitchFamily="34" charset="0"/>
              <a:buChar char="•"/>
            </a:pPr>
            <a:r>
              <a:rPr lang="en-US" sz="2400" noProof="0" dirty="0">
                <a:latin typeface="Segoe UI" panose="020B0502040204020203" pitchFamily="34" charset="0"/>
                <a:cs typeface="Segoe UI" panose="020B0502040204020203" pitchFamily="34" charset="0"/>
              </a:rPr>
              <a:t>Authentication (employees sign-in to access resources).</a:t>
            </a:r>
          </a:p>
          <a:p>
            <a:pPr marL="457200" lvl="1" indent="-457200">
              <a:buFont typeface="Arial" panose="020B0604020202020204" pitchFamily="34" charset="0"/>
              <a:buChar char="•"/>
            </a:pPr>
            <a:r>
              <a:rPr lang="en-US" sz="2400" noProof="0" dirty="0">
                <a:latin typeface="Segoe UI" panose="020B0502040204020203" pitchFamily="34" charset="0"/>
                <a:cs typeface="Segoe UI" panose="020B0502040204020203" pitchFamily="34" charset="0"/>
              </a:rPr>
              <a:t>Single sign-on (SSO).</a:t>
            </a:r>
          </a:p>
          <a:p>
            <a:pPr marL="457200" lvl="1" indent="-457200">
              <a:buFont typeface="Arial" panose="020B0604020202020204" pitchFamily="34" charset="0"/>
              <a:buChar char="•"/>
            </a:pPr>
            <a:r>
              <a:rPr lang="en-US" sz="2400" noProof="0" dirty="0">
                <a:latin typeface="Segoe UI" panose="020B0502040204020203" pitchFamily="34" charset="0"/>
                <a:cs typeface="Segoe UI" panose="020B0502040204020203" pitchFamily="34" charset="0"/>
              </a:rPr>
              <a:t>Application management.</a:t>
            </a:r>
          </a:p>
          <a:p>
            <a:pPr marL="457200" lvl="1" indent="-457200">
              <a:buFont typeface="Arial" panose="020B0604020202020204" pitchFamily="34" charset="0"/>
              <a:buChar char="•"/>
            </a:pPr>
            <a:r>
              <a:rPr lang="en-US" sz="2400" dirty="0">
                <a:latin typeface="Segoe UI" panose="020B0502040204020203" pitchFamily="34" charset="0"/>
                <a:cs typeface="Segoe UI" panose="020B0502040204020203" pitchFamily="34" charset="0"/>
              </a:rPr>
              <a:t>Business to Business (B2B).</a:t>
            </a:r>
          </a:p>
          <a:p>
            <a:pPr marL="457200" lvl="1" indent="-457200">
              <a:buFont typeface="Arial" panose="020B0604020202020204" pitchFamily="34" charset="0"/>
              <a:buChar char="•"/>
            </a:pPr>
            <a:r>
              <a:rPr lang="en-US" sz="2400" dirty="0">
                <a:latin typeface="Segoe UI" panose="020B0502040204020203" pitchFamily="34" charset="0"/>
                <a:cs typeface="Segoe UI" panose="020B0502040204020203" pitchFamily="34" charset="0"/>
              </a:rPr>
              <a:t>Business to Customer (B2C) identity services.</a:t>
            </a:r>
          </a:p>
          <a:p>
            <a:pPr marL="457200" lvl="1" indent="-457200">
              <a:buFont typeface="Arial" panose="020B0604020202020204" pitchFamily="34" charset="0"/>
              <a:buChar char="•"/>
            </a:pPr>
            <a:r>
              <a:rPr lang="en-US" sz="2400" dirty="0">
                <a:latin typeface="Segoe UI" panose="020B0502040204020203" pitchFamily="34" charset="0"/>
                <a:cs typeface="Segoe UI" panose="020B0502040204020203" pitchFamily="34" charset="0"/>
              </a:rPr>
              <a:t>Device management.</a:t>
            </a:r>
          </a:p>
        </p:txBody>
      </p:sp>
      <p:pic>
        <p:nvPicPr>
          <p:cNvPr id="4" name="Graphic 3">
            <a:extLst>
              <a:ext uri="{FF2B5EF4-FFF2-40B4-BE49-F238E27FC236}">
                <a16:creationId xmlns:a16="http://schemas.microsoft.com/office/drawing/2014/main" id="{DB71D5F0-DCBF-40B0-A1B9-44C8A0392C3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78800" y="2210287"/>
            <a:ext cx="3124199" cy="3124199"/>
          </a:xfrm>
          <a:prstGeom prst="rect">
            <a:avLst/>
          </a:prstGeom>
        </p:spPr>
      </p:pic>
    </p:spTree>
    <p:extLst>
      <p:ext uri="{BB962C8B-B14F-4D97-AF65-F5344CB8AC3E}">
        <p14:creationId xmlns:p14="http://schemas.microsoft.com/office/powerpoint/2010/main" val="593257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CE2BD-73C3-43B5-875D-8BBE9DADF55C}"/>
              </a:ext>
            </a:extLst>
          </p:cNvPr>
          <p:cNvSpPr>
            <a:spLocks noGrp="1"/>
          </p:cNvSpPr>
          <p:nvPr>
            <p:ph type="title"/>
          </p:nvPr>
        </p:nvSpPr>
        <p:spPr/>
        <p:txBody>
          <a:bodyPr/>
          <a:lstStyle/>
          <a:p>
            <a:r>
              <a:rPr lang="en-US" dirty="0"/>
              <a:t>Conditional Access</a:t>
            </a:r>
          </a:p>
        </p:txBody>
      </p:sp>
      <p:sp>
        <p:nvSpPr>
          <p:cNvPr id="3" name="Text Placeholder 2">
            <a:extLst>
              <a:ext uri="{FF2B5EF4-FFF2-40B4-BE49-F238E27FC236}">
                <a16:creationId xmlns:a16="http://schemas.microsoft.com/office/drawing/2014/main" id="{0A6BACA5-09F0-48F5-9C1C-9C5C15FBFFA2}"/>
              </a:ext>
            </a:extLst>
          </p:cNvPr>
          <p:cNvSpPr>
            <a:spLocks noGrp="1"/>
          </p:cNvSpPr>
          <p:nvPr>
            <p:ph sz="quarter" idx="10"/>
          </p:nvPr>
        </p:nvSpPr>
        <p:spPr>
          <a:xfrm>
            <a:off x="419100" y="1456897"/>
            <a:ext cx="11340811" cy="4221669"/>
          </a:xfrm>
        </p:spPr>
        <p:txBody>
          <a:bodyPr/>
          <a:lstStyle/>
          <a:p>
            <a:r>
              <a:rPr lang="en-US" dirty="0">
                <a:latin typeface="+mj-lt"/>
              </a:rPr>
              <a:t>Conditional Access</a:t>
            </a:r>
            <a:r>
              <a:rPr lang="en-US" b="1" dirty="0">
                <a:latin typeface="+mn-lt"/>
              </a:rPr>
              <a:t> </a:t>
            </a:r>
            <a:r>
              <a:rPr lang="en-US" dirty="0">
                <a:latin typeface="+mn-lt"/>
              </a:rPr>
              <a:t>is used by Azure Active Directory to bring signals together, to make decisions, and enforce organizational policies.</a:t>
            </a:r>
          </a:p>
          <a:p>
            <a:endParaRPr lang="en-US" sz="1000" dirty="0">
              <a:latin typeface="+mn-lt"/>
            </a:endParaRPr>
          </a:p>
          <a:p>
            <a:pPr marL="342900" indent="-342900">
              <a:buFont typeface="Arial" panose="020B0604020202020204" pitchFamily="34" charset="0"/>
              <a:buChar char="•"/>
            </a:pPr>
            <a:r>
              <a:rPr lang="en-US" dirty="0">
                <a:latin typeface="+mn-lt"/>
              </a:rPr>
              <a:t>User or Group Membership</a:t>
            </a:r>
          </a:p>
          <a:p>
            <a:pPr marL="342900" indent="-342900">
              <a:buFont typeface="Arial" panose="020B0604020202020204" pitchFamily="34" charset="0"/>
              <a:buChar char="•"/>
            </a:pPr>
            <a:r>
              <a:rPr lang="en-US" dirty="0">
                <a:latin typeface="+mn-lt"/>
              </a:rPr>
              <a:t>IP Location</a:t>
            </a:r>
          </a:p>
          <a:p>
            <a:pPr marL="342900" indent="-342900">
              <a:buFont typeface="Arial" panose="020B0604020202020204" pitchFamily="34" charset="0"/>
              <a:buChar char="•"/>
            </a:pPr>
            <a:r>
              <a:rPr lang="en-US" dirty="0">
                <a:latin typeface="+mn-lt"/>
              </a:rPr>
              <a:t>Device</a:t>
            </a:r>
          </a:p>
          <a:p>
            <a:pPr marL="342900" indent="-342900">
              <a:buFont typeface="Arial" panose="020B0604020202020204" pitchFamily="34" charset="0"/>
              <a:buChar char="•"/>
            </a:pPr>
            <a:r>
              <a:rPr lang="en-US" dirty="0">
                <a:latin typeface="+mn-lt"/>
              </a:rPr>
              <a:t>Application</a:t>
            </a:r>
          </a:p>
          <a:p>
            <a:pPr marL="342900" indent="-342900">
              <a:buFont typeface="Arial" panose="020B0604020202020204" pitchFamily="34" charset="0"/>
              <a:buChar char="•"/>
            </a:pPr>
            <a:r>
              <a:rPr lang="en-US" dirty="0">
                <a:latin typeface="+mn-lt"/>
              </a:rPr>
              <a:t>Risk Detection</a:t>
            </a:r>
          </a:p>
          <a:p>
            <a:pPr marL="342900" indent="-342900">
              <a:buFont typeface="Arial" panose="020B0604020202020204" pitchFamily="34" charset="0"/>
              <a:buChar char="•"/>
            </a:pPr>
            <a:endParaRPr lang="en-US" dirty="0">
              <a:latin typeface="+mn-lt"/>
            </a:endParaRPr>
          </a:p>
        </p:txBody>
      </p:sp>
      <p:pic>
        <p:nvPicPr>
          <p:cNvPr id="1026" name="Picture 2" descr="Conceptual Conditional Access process flow">
            <a:extLst>
              <a:ext uri="{FF2B5EF4-FFF2-40B4-BE49-F238E27FC236}">
                <a16:creationId xmlns:a16="http://schemas.microsoft.com/office/drawing/2014/main" id="{6FDF6F99-1844-4452-A659-3B2270C8D7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5840" y="2581056"/>
            <a:ext cx="6944071" cy="2820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5743436"/>
      </p:ext>
    </p:extLst>
  </p:cSld>
  <p:clrMapOvr>
    <a:masterClrMapping/>
  </p:clrMapOvr>
  <p:transition>
    <p:fade/>
  </p:transition>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B7356A06F744439C0CE932EEB009F5" ma:contentTypeVersion="6" ma:contentTypeDescription="Create a new document." ma:contentTypeScope="" ma:versionID="d10da16756ea923870ae2deb524579bc">
  <xsd:schema xmlns:xsd="http://www.w3.org/2001/XMLSchema" xmlns:xs="http://www.w3.org/2001/XMLSchema" xmlns:p="http://schemas.microsoft.com/office/2006/metadata/properties" xmlns:ns2="6656ffad-92b0-4efb-bc78-5d5af2c7fd93" xmlns:ns3="e7cc3f53-dbdf-4ffb-90f1-33d3d1806439" targetNamespace="http://schemas.microsoft.com/office/2006/metadata/properties" ma:root="true" ma:fieldsID="b6b9ea322e60814eb61348a7c2360d68" ns2:_="" ns3:_="">
    <xsd:import namespace="6656ffad-92b0-4efb-bc78-5d5af2c7fd93"/>
    <xsd:import namespace="e7cc3f53-dbdf-4ffb-90f1-33d3d180643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56ffad-92b0-4efb-bc78-5d5af2c7fd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7cc3f53-dbdf-4ffb-90f1-33d3d180643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52F1F0-4A20-4DF6-A9E4-5B1EAE25BD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56ffad-92b0-4efb-bc78-5d5af2c7fd93"/>
    <ds:schemaRef ds:uri="e7cc3f53-dbdf-4ffb-90f1-33d3d18064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8565DAA-DA7D-47ED-ACE4-5E12F489D149}">
  <ds:schemaRefs>
    <ds:schemaRef ds:uri="http://purl.org/dc/elements/1.1/"/>
    <ds:schemaRef ds:uri="6656ffad-92b0-4efb-bc78-5d5af2c7fd93"/>
    <ds:schemaRef ds:uri="http://schemas.microsoft.com/office/2006/documentManagement/types"/>
    <ds:schemaRef ds:uri="http://schemas.microsoft.com/office/2006/metadata/properties"/>
    <ds:schemaRef ds:uri="http://purl.org/dc/dcmitype/"/>
    <ds:schemaRef ds:uri="http://schemas.microsoft.com/office/infopath/2007/PartnerControls"/>
    <ds:schemaRef ds:uri="http://www.w3.org/XML/1998/namespace"/>
    <ds:schemaRef ds:uri="http://schemas.openxmlformats.org/package/2006/metadata/core-properties"/>
    <ds:schemaRef ds:uri="e7cc3f53-dbdf-4ffb-90f1-33d3d1806439"/>
    <ds:schemaRef ds:uri="http://purl.org/dc/terms/"/>
  </ds:schemaRefs>
</ds:datastoreItem>
</file>

<file path=customXml/itemProps3.xml><?xml version="1.0" encoding="utf-8"?>
<ds:datastoreItem xmlns:ds="http://schemas.openxmlformats.org/officeDocument/2006/customXml" ds:itemID="{B8EB18D7-F987-4105-A2B5-C80ECAD9319A}">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16-9_Illustration_2018_Cloud_011</Template>
  <TotalTime>0</TotalTime>
  <Words>4498</Words>
  <Application>Microsoft Office PowerPoint</Application>
  <PresentationFormat>Widescreen</PresentationFormat>
  <Paragraphs>481</Paragraphs>
  <Slides>34</Slides>
  <Notes>32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34</vt:i4>
      </vt:variant>
    </vt:vector>
  </HeadingPairs>
  <TitlesOfParts>
    <vt:vector size="44" baseType="lpstr">
      <vt:lpstr>Arial</vt:lpstr>
      <vt:lpstr>Calibri</vt:lpstr>
      <vt:lpstr>Segoe UI</vt:lpstr>
      <vt:lpstr>Segoe UI Light</vt:lpstr>
      <vt:lpstr>Segoe UI Semibold</vt:lpstr>
      <vt:lpstr>Segoe UI Semibold (Headings)</vt:lpstr>
      <vt:lpstr>Segoe UI Semilight</vt:lpstr>
      <vt:lpstr>Wingdings</vt:lpstr>
      <vt:lpstr>WHITE TEMPLATE</vt:lpstr>
      <vt:lpstr>Microsoft Power Platform Template</vt:lpstr>
      <vt:lpstr>AZ-900T0x Module 05:  Identity, governance, privacy, and compliance</vt:lpstr>
      <vt:lpstr>Module outline</vt:lpstr>
      <vt:lpstr>Module 05 – Outline</vt:lpstr>
      <vt:lpstr>Core Azure identity services</vt:lpstr>
      <vt:lpstr>Azure Identity Services - Objective Domain</vt:lpstr>
      <vt:lpstr>Compare Authentication and Authorization</vt:lpstr>
      <vt:lpstr>Azure Multi-Factor Authentication</vt:lpstr>
      <vt:lpstr>Azure Active Directory (AAD)</vt:lpstr>
      <vt:lpstr>Conditional Access</vt:lpstr>
      <vt:lpstr>Walkthrough - Manage access with RBAC</vt:lpstr>
      <vt:lpstr>Azure Governance Methodologies</vt:lpstr>
      <vt:lpstr>Azure Governance Methodologies - Objective Domain</vt:lpstr>
      <vt:lpstr>Explore Role-based access control (RBAC)</vt:lpstr>
      <vt:lpstr>Resource locks</vt:lpstr>
      <vt:lpstr>Walkthrough - Manage Resource Locks</vt:lpstr>
      <vt:lpstr>Tags</vt:lpstr>
      <vt:lpstr>Walkthrough – Implement resource tagging</vt:lpstr>
      <vt:lpstr>Azure Policy</vt:lpstr>
      <vt:lpstr>Walkthrough - Create an Azure Policy</vt:lpstr>
      <vt:lpstr>Azure Blueprints</vt:lpstr>
      <vt:lpstr>Cloud Adoption Framework</vt:lpstr>
      <vt:lpstr>Privacy, compliance, and data protection standards</vt:lpstr>
      <vt:lpstr>Privacy, Compliance, and Data Protection - Objective Domain</vt:lpstr>
      <vt:lpstr>Security, Privacy, and Compliance</vt:lpstr>
      <vt:lpstr>Compliance Terms and Requirements</vt:lpstr>
      <vt:lpstr>Microsoft privacy statement</vt:lpstr>
      <vt:lpstr> Online Services Terms and Data Protection Addendum</vt:lpstr>
      <vt:lpstr>Trust Center</vt:lpstr>
      <vt:lpstr>Walkthrough – Exploring the Trust Center</vt:lpstr>
      <vt:lpstr>Azure Compliance Documentation</vt:lpstr>
      <vt:lpstr>Azure Sovereign Regions (US Government services)</vt:lpstr>
      <vt:lpstr>Azure Sovereign Regions (Azure China)</vt:lpstr>
      <vt:lpstr>Knowledge Check</vt:lpstr>
      <vt:lpstr>Module 05 Review</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AZ-900T0x Module 05:  Identity, governance, privacy, and compliance</dc:title>
  <dc:subject/>
  <dc:creator/>
  <cp:keywords/>
  <dc:description/>
  <cp:revision>46</cp:revision>
  <dcterms:created xsi:type="dcterms:W3CDTF">2019-10-20T18:53:17Z</dcterms:created>
  <dcterms:modified xsi:type="dcterms:W3CDTF">2021-05-07T22:39:13Z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0x010100A5B7356A06F744439C0CE932EEB009F5</vt:lpwstr>
  </property>
  <property fmtid="{D5CDD505-2E9C-101B-9397-08002B2CF9AE}" pid="3" name="MSIP_Label_f42aa342-8706-4288-bd11-ebb85995028c_Enabled">
    <vt:lpwstr>true</vt:lpwstr>
  </property>
  <property fmtid="{D5CDD505-2E9C-101B-9397-08002B2CF9AE}" pid="4" name="MSIP_Label_f42aa342-8706-4288-bd11-ebb85995028c_SetDate">
    <vt:lpwstr>2020-08-18T21:15:37Z</vt:lpwstr>
  </property>
  <property fmtid="{D5CDD505-2E9C-101B-9397-08002B2CF9AE}" pid="5" name="MSIP_Label_f42aa342-8706-4288-bd11-ebb85995028c_Method">
    <vt:lpwstr>Standard</vt:lpwstr>
  </property>
  <property fmtid="{D5CDD505-2E9C-101B-9397-08002B2CF9AE}" pid="6" name="MSIP_Label_f42aa342-8706-4288-bd11-ebb85995028c_Name">
    <vt:lpwstr>Internal</vt:lpwstr>
  </property>
  <property fmtid="{D5CDD505-2E9C-101B-9397-08002B2CF9AE}" pid="7" name="MSIP_Label_f42aa342-8706-4288-bd11-ebb85995028c_SiteId">
    <vt:lpwstr>72f988bf-86f1-41af-91ab-2d7cd011db47</vt:lpwstr>
  </property>
  <property fmtid="{D5CDD505-2E9C-101B-9397-08002B2CF9AE}" pid="8" name="MSIP_Label_f42aa342-8706-4288-bd11-ebb85995028c_ActionId">
    <vt:lpwstr>dd64a40a-3fd0-4f3e-9ca9-9973192d2549</vt:lpwstr>
  </property>
  <property fmtid="{D5CDD505-2E9C-101B-9397-08002B2CF9AE}" pid="9" name="MSIP_Label_f42aa342-8706-4288-bd11-ebb85995028c_ContentBits">
    <vt:lpwstr>0</vt:lpwstr>
  </property>
</Properties>
</file>