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7"/>
  </p:notesMasterIdLst>
  <p:handoutMasterIdLst>
    <p:handoutMasterId r:id="rId28"/>
  </p:handoutMasterIdLst>
  <p:sldIdLst>
    <p:sldId id="388" r:id="rId2"/>
    <p:sldId id="416" r:id="rId3"/>
    <p:sldId id="395" r:id="rId4"/>
    <p:sldId id="398" r:id="rId5"/>
    <p:sldId id="399" r:id="rId6"/>
    <p:sldId id="400" r:id="rId7"/>
    <p:sldId id="401" r:id="rId8"/>
    <p:sldId id="397" r:id="rId9"/>
    <p:sldId id="402" r:id="rId10"/>
    <p:sldId id="396" r:id="rId11"/>
    <p:sldId id="403" r:id="rId12"/>
    <p:sldId id="405" r:id="rId13"/>
    <p:sldId id="391" r:id="rId14"/>
    <p:sldId id="404" r:id="rId15"/>
    <p:sldId id="406" r:id="rId16"/>
    <p:sldId id="407" r:id="rId17"/>
    <p:sldId id="408" r:id="rId18"/>
    <p:sldId id="409" r:id="rId19"/>
    <p:sldId id="410" r:id="rId20"/>
    <p:sldId id="411" r:id="rId21"/>
    <p:sldId id="417" r:id="rId22"/>
    <p:sldId id="415" r:id="rId23"/>
    <p:sldId id="421" r:id="rId24"/>
    <p:sldId id="428" r:id="rId25"/>
    <p:sldId id="423" r:id="rId2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416"/>
            <p14:sldId id="395"/>
            <p14:sldId id="398"/>
            <p14:sldId id="399"/>
            <p14:sldId id="400"/>
            <p14:sldId id="401"/>
            <p14:sldId id="397"/>
            <p14:sldId id="402"/>
            <p14:sldId id="396"/>
            <p14:sldId id="403"/>
            <p14:sldId id="405"/>
            <p14:sldId id="391"/>
            <p14:sldId id="404"/>
            <p14:sldId id="406"/>
            <p14:sldId id="407"/>
            <p14:sldId id="408"/>
            <p14:sldId id="409"/>
            <p14:sldId id="410"/>
            <p14:sldId id="411"/>
            <p14:sldId id="417"/>
            <p14:sldId id="415"/>
            <p14:sldId id="421"/>
            <p14:sldId id="428"/>
            <p14:sldId id="4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90232" autoAdjust="0"/>
  </p:normalViewPr>
  <p:slideViewPr>
    <p:cSldViewPr snapToGrid="0">
      <p:cViewPr varScale="1">
        <p:scale>
          <a:sx n="66" d="100"/>
          <a:sy n="66" d="100"/>
        </p:scale>
        <p:origin x="11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1002" y="-327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oudflare.com/learning/cdn/what-is-a-cd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83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89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5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11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12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93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95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3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Inter"/>
              </a:rPr>
              <a:t>RTT - Round Trip Time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0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43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89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08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-apple-system"/>
              </a:rPr>
              <a:t>IXP = Internet exchange point. 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is a physical location through which Internet infrastructure companies such as Internet Service Providers (ISPs) and </a:t>
            </a:r>
            <a:r>
              <a:rPr lang="en-US" b="0" i="0" u="none" strike="noStrike" dirty="0">
                <a:solidFill>
                  <a:srgbClr val="0055DC"/>
                </a:solidFill>
                <a:effectLst/>
                <a:latin typeface="-apple-system"/>
                <a:hlinkClick r:id="rId3"/>
              </a:rPr>
              <a:t>CDN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s connect with each other. </a:t>
            </a:r>
            <a:endParaRPr lang="en-US" b="1" i="0" dirty="0">
              <a:solidFill>
                <a:srgbClr val="222222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7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28600"/>
            <a:ext cx="8839200" cy="99060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What is CDN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cd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/>
              <a:t>Contents Delivery Networks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543001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(Over 1 billion served … each day)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speed matters?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dirty="0"/>
              <a:t>Impact on user experience</a:t>
            </a:r>
          </a:p>
          <a:p>
            <a:pPr lvl="1"/>
            <a:r>
              <a:rPr lang="en-US" dirty="0"/>
              <a:t>Users navigating away from pages</a:t>
            </a:r>
          </a:p>
          <a:p>
            <a:pPr lvl="1"/>
            <a:r>
              <a:rPr lang="en-US" dirty="0"/>
              <a:t>Video startup delay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178" y="2602184"/>
            <a:ext cx="5139420" cy="403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8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speed matters?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6336718" cy="5105400"/>
          </a:xfrm>
        </p:spPr>
        <p:txBody>
          <a:bodyPr/>
          <a:lstStyle/>
          <a:p>
            <a:r>
              <a:rPr lang="en-US" dirty="0"/>
              <a:t>Impact on user experience</a:t>
            </a:r>
          </a:p>
          <a:p>
            <a:pPr lvl="1"/>
            <a:r>
              <a:rPr lang="en-US" dirty="0"/>
              <a:t>Users navigating away from pages</a:t>
            </a:r>
          </a:p>
          <a:p>
            <a:pPr lvl="1"/>
            <a:r>
              <a:rPr lang="en-US" dirty="0"/>
              <a:t>Video startup delay</a:t>
            </a:r>
          </a:p>
          <a:p>
            <a:r>
              <a:rPr lang="en-US" dirty="0"/>
              <a:t>Impact on revenue</a:t>
            </a:r>
          </a:p>
          <a:p>
            <a:pPr lvl="1"/>
            <a:r>
              <a:rPr lang="en-US" dirty="0"/>
              <a:t>Amazon: increased revenue 1% for every 100ms reduction in PLT</a:t>
            </a:r>
          </a:p>
          <a:p>
            <a:pPr lvl="1"/>
            <a:r>
              <a:rPr lang="en-US" dirty="0"/>
              <a:t>Shopzilla:12% increase in revenue by reducing PLT from 6 seconds to 1.2 seconds </a:t>
            </a:r>
          </a:p>
          <a:p>
            <a:r>
              <a:rPr lang="en-US" dirty="0"/>
              <a:t>Ping from BOS to LAX: ~100ms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502" y="3529588"/>
            <a:ext cx="2463992" cy="246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3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Strawman</a:t>
            </a:r>
            <a:r>
              <a:rPr lang="en-US" dirty="0"/>
              <a:t> solution: Web caches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88392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ISP uses a </a:t>
            </a:r>
            <a:r>
              <a:rPr lang="en-US" dirty="0" err="1"/>
              <a:t>middlebox</a:t>
            </a:r>
            <a:r>
              <a:rPr lang="en-US" dirty="0"/>
              <a:t> that caches Web content</a:t>
            </a:r>
          </a:p>
          <a:p>
            <a:pPr lvl="1"/>
            <a:r>
              <a:rPr lang="en-US" dirty="0"/>
              <a:t>Better performance – content is closer to users</a:t>
            </a:r>
          </a:p>
          <a:p>
            <a:pPr lvl="1"/>
            <a:r>
              <a:rPr lang="en-US" dirty="0"/>
              <a:t>Lower cost – content traverses network boundary once</a:t>
            </a:r>
          </a:p>
          <a:p>
            <a:pPr lvl="1"/>
            <a:r>
              <a:rPr lang="en-US" dirty="0"/>
              <a:t>Does this solve the problem?</a:t>
            </a:r>
          </a:p>
          <a:p>
            <a:pPr lvl="1"/>
            <a:endParaRPr lang="en-US" dirty="0"/>
          </a:p>
          <a:p>
            <a:r>
              <a:rPr lang="en-US" dirty="0"/>
              <a:t>No!</a:t>
            </a:r>
          </a:p>
          <a:p>
            <a:pPr lvl="1"/>
            <a:r>
              <a:rPr lang="en-US" dirty="0"/>
              <a:t>Size of all Web content is too large</a:t>
            </a:r>
          </a:p>
          <a:p>
            <a:pPr lvl="2"/>
            <a:r>
              <a:rPr lang="en-US" dirty="0" err="1"/>
              <a:t>Zipf</a:t>
            </a:r>
            <a:r>
              <a:rPr lang="en-US" dirty="0"/>
              <a:t> distribution limits cache hit rate</a:t>
            </a:r>
          </a:p>
          <a:p>
            <a:pPr lvl="1"/>
            <a:r>
              <a:rPr lang="en-US" dirty="0"/>
              <a:t>Web content is </a:t>
            </a:r>
            <a:r>
              <a:rPr lang="en-US" b="1" dirty="0"/>
              <a:t>dynamic </a:t>
            </a:r>
            <a:r>
              <a:rPr lang="en-US" dirty="0"/>
              <a:t>and </a:t>
            </a:r>
            <a:r>
              <a:rPr lang="en-US" b="1" dirty="0"/>
              <a:t>customized</a:t>
            </a:r>
            <a:endParaRPr lang="en-US" dirty="0"/>
          </a:p>
          <a:p>
            <a:pPr lvl="2"/>
            <a:r>
              <a:rPr lang="en-US" dirty="0"/>
              <a:t>Can’t cache banking content</a:t>
            </a:r>
          </a:p>
          <a:p>
            <a:pPr lvl="2"/>
            <a:r>
              <a:rPr lang="en-US" dirty="0"/>
              <a:t>What does it mean to cache search results?</a:t>
            </a:r>
          </a:p>
        </p:txBody>
      </p:sp>
    </p:spTree>
    <p:extLst>
      <p:ext uri="{BB962C8B-B14F-4D97-AF65-F5344CB8AC3E}">
        <p14:creationId xmlns:p14="http://schemas.microsoft.com/office/powerpoint/2010/main" val="338262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296633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Motivation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b="1" dirty="0"/>
              <a:t>CDN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Prominent example: Akamai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CDN?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8802156" cy="5105400"/>
          </a:xfrm>
        </p:spPr>
        <p:txBody>
          <a:bodyPr>
            <a:normAutofit/>
          </a:bodyPr>
          <a:lstStyle/>
          <a:p>
            <a:r>
              <a:rPr lang="en-US" dirty="0"/>
              <a:t>Content Delivery Network</a:t>
            </a:r>
          </a:p>
          <a:p>
            <a:pPr lvl="1"/>
            <a:r>
              <a:rPr lang="en-US" dirty="0"/>
              <a:t>Also sometimes called Content Distribution Network</a:t>
            </a:r>
          </a:p>
          <a:p>
            <a:pPr lvl="1"/>
            <a:r>
              <a:rPr lang="en-US" dirty="0"/>
              <a:t>At least half of the world’s bits are delivered by a CDN</a:t>
            </a:r>
          </a:p>
          <a:p>
            <a:pPr lvl="2"/>
            <a:r>
              <a:rPr lang="en-US" dirty="0"/>
              <a:t>Probably closer to 80/90%</a:t>
            </a:r>
          </a:p>
          <a:p>
            <a:pPr lvl="2"/>
            <a:endParaRPr lang="en-US" dirty="0"/>
          </a:p>
          <a:p>
            <a:r>
              <a:rPr lang="en-US" dirty="0"/>
              <a:t>Primary Goals</a:t>
            </a:r>
          </a:p>
          <a:p>
            <a:pPr lvl="1"/>
            <a:r>
              <a:rPr lang="en-US" dirty="0"/>
              <a:t>Create replicas of content throughout the Internet</a:t>
            </a:r>
          </a:p>
          <a:p>
            <a:pPr lvl="1"/>
            <a:r>
              <a:rPr lang="en-US" dirty="0"/>
              <a:t>Ensure that replicas are always available</a:t>
            </a:r>
          </a:p>
          <a:p>
            <a:pPr lvl="1"/>
            <a:r>
              <a:rPr lang="en-US" dirty="0"/>
              <a:t>Directly clients to replicas that will give good performance</a:t>
            </a:r>
          </a:p>
          <a:p>
            <a:r>
              <a:rPr lang="en-US" dirty="0">
                <a:hlinkClick r:id="rId3"/>
              </a:rPr>
              <a:t>https://docs.microsoft.com/en-us/azure/cdn/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4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 of a CDN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dirty="0"/>
              <a:t>Distributed servers</a:t>
            </a:r>
          </a:p>
          <a:p>
            <a:pPr lvl="1"/>
            <a:r>
              <a:rPr lang="en-US" dirty="0"/>
              <a:t>Usually located inside of other ISPs</a:t>
            </a:r>
          </a:p>
          <a:p>
            <a:pPr lvl="1"/>
            <a:r>
              <a:rPr lang="en-US" dirty="0"/>
              <a:t>Often located in IXPs (coming up next)</a:t>
            </a:r>
          </a:p>
          <a:p>
            <a:r>
              <a:rPr lang="en-US" dirty="0"/>
              <a:t>High-speed network connecting them</a:t>
            </a:r>
          </a:p>
          <a:p>
            <a:r>
              <a:rPr lang="en-US" dirty="0"/>
              <a:t>Clients (eyeballs)</a:t>
            </a:r>
          </a:p>
          <a:p>
            <a:pPr lvl="1"/>
            <a:r>
              <a:rPr lang="en-US" dirty="0"/>
              <a:t>Can be located anywhere in the world</a:t>
            </a:r>
          </a:p>
          <a:p>
            <a:pPr lvl="1"/>
            <a:r>
              <a:rPr lang="en-US" dirty="0"/>
              <a:t>They want fast Web performance</a:t>
            </a:r>
          </a:p>
          <a:p>
            <a:r>
              <a:rPr lang="en-US" dirty="0"/>
              <a:t>Glue</a:t>
            </a:r>
          </a:p>
          <a:p>
            <a:pPr lvl="1"/>
            <a:r>
              <a:rPr lang="en-US" dirty="0"/>
              <a:t>Something that binds clients to “nearby” replica servers</a:t>
            </a:r>
          </a:p>
        </p:txBody>
      </p:sp>
    </p:spTree>
    <p:extLst>
      <p:ext uri="{BB962C8B-B14F-4D97-AF65-F5344CB8AC3E}">
        <p14:creationId xmlns:p14="http://schemas.microsoft.com/office/powerpoint/2010/main" val="273651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CDN Components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6" name="Content Placeholder 35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l="16533" r="16533"/>
          <a:stretch>
            <a:fillRect/>
          </a:stretch>
        </p:blipFill>
        <p:spPr/>
      </p:pic>
      <p:sp>
        <p:nvSpPr>
          <p:cNvPr id="5" name="Slide Number Placeholder 2"/>
          <p:cNvSpPr txBox="1">
            <a:spLocks/>
          </p:cNvSpPr>
          <p:nvPr/>
        </p:nvSpPr>
        <p:spPr>
          <a:xfrm>
            <a:off x="0" y="1256270"/>
            <a:ext cx="533400" cy="304800"/>
          </a:xfrm>
          <a:prstGeom prst="rect">
            <a:avLst/>
          </a:prstGeom>
        </p:spPr>
        <p:txBody>
          <a:bodyPr vert="horz" anchor="ctr" anchorCtr="0">
            <a:normAutofit fontScale="92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4"/>
          <a:srcRect t="7243" b="7243"/>
          <a:stretch>
            <a:fillRect/>
          </a:stretch>
        </p:blipFill>
        <p:spPr>
          <a:xfrm>
            <a:off x="152400" y="1600200"/>
            <a:ext cx="8839200" cy="5105400"/>
          </a:xfrm>
          <a:prstGeom prst="rect">
            <a:avLst/>
          </a:prstGeom>
        </p:spPr>
      </p:pic>
      <p:pic>
        <p:nvPicPr>
          <p:cNvPr id="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395" y="2774866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58" r="9793" b="21722"/>
          <a:stretch/>
        </p:blipFill>
        <p:spPr>
          <a:xfrm>
            <a:off x="7482052" y="3012966"/>
            <a:ext cx="610914" cy="678510"/>
          </a:xfrm>
          <a:prstGeom prst="rect">
            <a:avLst/>
          </a:prstGeom>
        </p:spPr>
      </p:pic>
      <p:pic>
        <p:nvPicPr>
          <p:cNvPr id="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26" y="3268852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8" y="3403735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7" y="145056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05" y="5295597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8413" y="4414344"/>
            <a:ext cx="2878521" cy="2302817"/>
          </a:xfrm>
          <a:prstGeom prst="rect">
            <a:avLst/>
          </a:prstGeom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49" y="5587998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97" y="5179846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04" y="6085487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70" y="4745418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14" y="5726384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58" r="9793" b="21722"/>
          <a:stretch/>
        </p:blipFill>
        <p:spPr>
          <a:xfrm>
            <a:off x="5041901" y="3471917"/>
            <a:ext cx="610914" cy="6785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58" r="9793" b="21722"/>
          <a:stretch/>
        </p:blipFill>
        <p:spPr>
          <a:xfrm>
            <a:off x="3193831" y="4531710"/>
            <a:ext cx="610914" cy="6785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58" r="9793" b="21722"/>
          <a:stretch/>
        </p:blipFill>
        <p:spPr>
          <a:xfrm>
            <a:off x="697625" y="3217918"/>
            <a:ext cx="610914" cy="6785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58" r="9793" b="21722"/>
          <a:stretch/>
        </p:blipFill>
        <p:spPr>
          <a:xfrm>
            <a:off x="6802384" y="5083504"/>
            <a:ext cx="610914" cy="678510"/>
          </a:xfrm>
          <a:prstGeom prst="rect">
            <a:avLst/>
          </a:prstGeom>
        </p:spPr>
      </p:pic>
      <p:cxnSp>
        <p:nvCxnSpPr>
          <p:cNvPr id="24" name="Straight Connector 23"/>
          <p:cNvCxnSpPr>
            <a:stCxn id="21" idx="3"/>
            <a:endCxn id="19" idx="1"/>
          </p:cNvCxnSpPr>
          <p:nvPr/>
        </p:nvCxnSpPr>
        <p:spPr>
          <a:xfrm>
            <a:off x="1308539" y="3557173"/>
            <a:ext cx="3733362" cy="253999"/>
          </a:xfrm>
          <a:prstGeom prst="line">
            <a:avLst/>
          </a:prstGeom>
          <a:ln w="5715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0" idx="1"/>
          </p:cNvCxnSpPr>
          <p:nvPr/>
        </p:nvCxnSpPr>
        <p:spPr>
          <a:xfrm>
            <a:off x="1294526" y="3621987"/>
            <a:ext cx="1899305" cy="1248978"/>
          </a:xfrm>
          <a:prstGeom prst="line">
            <a:avLst/>
          </a:prstGeom>
          <a:ln w="5715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689133" y="4116552"/>
            <a:ext cx="1434660" cy="857766"/>
          </a:xfrm>
          <a:prstGeom prst="line">
            <a:avLst/>
          </a:prstGeom>
          <a:ln w="5715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1"/>
          </p:cNvCxnSpPr>
          <p:nvPr/>
        </p:nvCxnSpPr>
        <p:spPr>
          <a:xfrm flipV="1">
            <a:off x="5484650" y="3352221"/>
            <a:ext cx="1997402" cy="465959"/>
          </a:xfrm>
          <a:prstGeom prst="line">
            <a:avLst/>
          </a:prstGeom>
          <a:ln w="5715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005379" y="3468414"/>
            <a:ext cx="885059" cy="153572"/>
          </a:xfrm>
          <a:prstGeom prst="line">
            <a:avLst/>
          </a:prstGeom>
          <a:ln w="5715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968124" y="5552966"/>
            <a:ext cx="889876" cy="21020"/>
          </a:xfrm>
          <a:prstGeom prst="line">
            <a:avLst/>
          </a:prstGeom>
          <a:ln w="5715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28" y="3130331"/>
            <a:ext cx="1231900" cy="4762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880" y="4333766"/>
            <a:ext cx="1231900" cy="4762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776" y="3475421"/>
            <a:ext cx="1231900" cy="4762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363" y="3063765"/>
            <a:ext cx="1231900" cy="4762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432" y="5069490"/>
            <a:ext cx="12319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2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CDNs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/>
              <a:t>Akamai</a:t>
            </a:r>
          </a:p>
          <a:p>
            <a:pPr lvl="1"/>
            <a:r>
              <a:rPr lang="en-US" dirty="0"/>
              <a:t>147K+ servers, 1200+ networks, 650+ cities, 92 countries</a:t>
            </a:r>
          </a:p>
          <a:p>
            <a:r>
              <a:rPr lang="en-US" dirty="0"/>
              <a:t>Limelight</a:t>
            </a:r>
          </a:p>
          <a:p>
            <a:pPr lvl="1"/>
            <a:r>
              <a:rPr lang="en-US" dirty="0"/>
              <a:t>Well provisioned delivery centers, interconnected via a private fiber-optic connected to 700+ access networks </a:t>
            </a:r>
          </a:p>
          <a:p>
            <a:r>
              <a:rPr lang="en-US" dirty="0" err="1"/>
              <a:t>Edgecast</a:t>
            </a:r>
            <a:endParaRPr lang="en-US" dirty="0"/>
          </a:p>
          <a:p>
            <a:pPr lvl="1"/>
            <a:r>
              <a:rPr lang="en-US" dirty="0"/>
              <a:t>30+ </a:t>
            </a:r>
            <a:r>
              <a:rPr lang="en-US" dirty="0" err="1"/>
              <a:t>PoPs</a:t>
            </a:r>
            <a:r>
              <a:rPr lang="en-US" dirty="0"/>
              <a:t>, 5 continents, 2000+ direct connections</a:t>
            </a:r>
          </a:p>
          <a:p>
            <a:r>
              <a:rPr lang="en-US" dirty="0"/>
              <a:t>Others</a:t>
            </a:r>
          </a:p>
          <a:p>
            <a:pPr lvl="1"/>
            <a:r>
              <a:rPr lang="en-US" dirty="0"/>
              <a:t>Google, Facebook, AWS, AT&amp;T, Level3, Brokers</a:t>
            </a:r>
          </a:p>
        </p:txBody>
      </p:sp>
    </p:spTree>
    <p:extLst>
      <p:ext uri="{BB962C8B-B14F-4D97-AF65-F5344CB8AC3E}">
        <p14:creationId xmlns:p14="http://schemas.microsoft.com/office/powerpoint/2010/main" val="88576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 CDN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dirty="0"/>
              <a:t>Servers are deployed in clusters for reliability</a:t>
            </a:r>
          </a:p>
          <a:p>
            <a:pPr lvl="1"/>
            <a:r>
              <a:rPr lang="en-US" dirty="0"/>
              <a:t>Some may be offline</a:t>
            </a:r>
          </a:p>
          <a:p>
            <a:pPr lvl="2"/>
            <a:r>
              <a:rPr lang="en-US" dirty="0"/>
              <a:t>Could be due to failure</a:t>
            </a:r>
          </a:p>
          <a:p>
            <a:pPr lvl="2"/>
            <a:r>
              <a:rPr lang="en-US" dirty="0"/>
              <a:t>Also could be “suspended” (e.g., to save power or for upgrade)</a:t>
            </a:r>
          </a:p>
          <a:p>
            <a:r>
              <a:rPr lang="en-US" dirty="0"/>
              <a:t>Could be multiple clusters per location (e.g., in multiple racks)</a:t>
            </a:r>
          </a:p>
          <a:p>
            <a:r>
              <a:rPr lang="en-US" dirty="0"/>
              <a:t>Server locations</a:t>
            </a:r>
          </a:p>
          <a:p>
            <a:pPr lvl="1"/>
            <a:r>
              <a:rPr lang="en-US" dirty="0"/>
              <a:t>Well-connected points of presence (</a:t>
            </a:r>
            <a:r>
              <a:rPr lang="en-US" dirty="0" err="1"/>
              <a:t>PoPs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Inside of ISPs</a:t>
            </a:r>
          </a:p>
        </p:txBody>
      </p:sp>
    </p:spTree>
    <p:extLst>
      <p:ext uri="{BB962C8B-B14F-4D97-AF65-F5344CB8AC3E}">
        <p14:creationId xmlns:p14="http://schemas.microsoft.com/office/powerpoint/2010/main" val="3405809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clients to servers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/>
              <a:t>CDNs need a way to send clients to the “best” server</a:t>
            </a:r>
          </a:p>
          <a:p>
            <a:pPr lvl="1"/>
            <a:r>
              <a:rPr lang="en-US" dirty="0"/>
              <a:t>The best server can change over time</a:t>
            </a:r>
          </a:p>
          <a:p>
            <a:pPr lvl="1"/>
            <a:r>
              <a:rPr lang="en-US" dirty="0"/>
              <a:t>And this depends on client location, network conditions, server load, …</a:t>
            </a:r>
          </a:p>
          <a:p>
            <a:endParaRPr lang="en-US" dirty="0"/>
          </a:p>
          <a:p>
            <a:r>
              <a:rPr lang="en-US" dirty="0"/>
              <a:t>DNS-based redirection</a:t>
            </a:r>
          </a:p>
          <a:p>
            <a:pPr lvl="1"/>
            <a:r>
              <a:rPr lang="en-US" dirty="0"/>
              <a:t>Clients request </a:t>
            </a:r>
            <a:r>
              <a:rPr lang="en-US" dirty="0">
                <a:hlinkClick r:id="rId3"/>
              </a:rPr>
              <a:t>www.foo.com</a:t>
            </a:r>
            <a:endParaRPr lang="en-US" dirty="0"/>
          </a:p>
          <a:p>
            <a:pPr lvl="1"/>
            <a:r>
              <a:rPr lang="en-US" dirty="0"/>
              <a:t>DNS server directs client to one or more IPs based on request IP</a:t>
            </a:r>
          </a:p>
        </p:txBody>
      </p:sp>
    </p:spTree>
    <p:extLst>
      <p:ext uri="{BB962C8B-B14F-4D97-AF65-F5344CB8AC3E}">
        <p14:creationId xmlns:p14="http://schemas.microsoft.com/office/powerpoint/2010/main" val="177416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296633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b="1" dirty="0"/>
              <a:t>Motivation</a:t>
            </a:r>
            <a:endParaRPr lang="en-US" sz="3400" b="1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CDN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Prominent example: Akamai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17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redirection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88392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err="1">
                <a:latin typeface="Courier New"/>
                <a:cs typeface="Courier New"/>
              </a:rPr>
              <a:t>choffnes</a:t>
            </a:r>
            <a:r>
              <a:rPr lang="en-US" sz="1200" dirty="0">
                <a:latin typeface="Courier New"/>
                <a:cs typeface="Courier New"/>
              </a:rPr>
              <a:t>$ dig </a:t>
            </a:r>
            <a:r>
              <a:rPr lang="en-US" sz="1200" dirty="0" err="1">
                <a:latin typeface="Courier New"/>
                <a:cs typeface="Courier New"/>
              </a:rPr>
              <a:t>www.fox.com</a:t>
            </a:r>
            <a:endParaRPr lang="en-US" sz="12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pl-PL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pl-PL" sz="1200" dirty="0">
                <a:latin typeface="Courier New"/>
                <a:cs typeface="Courier New"/>
              </a:rPr>
              <a:t>;; ANSWER SECTION:</a:t>
            </a:r>
          </a:p>
          <a:p>
            <a:pPr marL="0" indent="0">
              <a:buNone/>
            </a:pPr>
            <a:r>
              <a:rPr lang="pl-PL" sz="1200" dirty="0" err="1">
                <a:latin typeface="Courier New"/>
                <a:cs typeface="Courier New"/>
              </a:rPr>
              <a:t>www.fox.com</a:t>
            </a:r>
            <a:r>
              <a:rPr lang="pl-PL" sz="1200" dirty="0">
                <a:latin typeface="Courier New"/>
                <a:cs typeface="Courier New"/>
              </a:rPr>
              <a:t>.		510	IN	CNAME	</a:t>
            </a:r>
            <a:r>
              <a:rPr lang="pl-PL" sz="1200" dirty="0" err="1">
                <a:latin typeface="Courier New"/>
                <a:cs typeface="Courier New"/>
              </a:rPr>
              <a:t>www.fox-rma.com.edgesuite.net</a:t>
            </a:r>
            <a:r>
              <a:rPr lang="pl-PL" sz="1200" dirty="0">
                <a:latin typeface="Courier New"/>
                <a:cs typeface="Courier New"/>
              </a:rPr>
              <a:t>.</a:t>
            </a:r>
          </a:p>
          <a:p>
            <a:pPr marL="0" indent="0">
              <a:buNone/>
            </a:pPr>
            <a:r>
              <a:rPr lang="pl-PL" sz="1200" dirty="0" err="1">
                <a:latin typeface="Courier New"/>
                <a:cs typeface="Courier New"/>
              </a:rPr>
              <a:t>www.fox-rma.com.edgesuite.net</a:t>
            </a:r>
            <a:r>
              <a:rPr lang="pl-PL" sz="1200" dirty="0">
                <a:latin typeface="Courier New"/>
                <a:cs typeface="Courier New"/>
              </a:rPr>
              <a:t>. 5139 IN	CNAME	a2047.w7.akamai.net.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23.62.96.128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23.62.96.144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23.62.96.193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23.62.96.162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23.62.96.185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23.62.96.154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23.62.96.169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23.62.96.152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23.62.96.186</a:t>
            </a:r>
          </a:p>
          <a:p>
            <a:pPr marL="0" indent="0">
              <a:buNone/>
            </a:pPr>
            <a:endParaRPr lang="hr-HR" sz="12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28247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860" y="1654138"/>
            <a:ext cx="8623696" cy="939123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399" y="1600200"/>
            <a:ext cx="8855521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Key goal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Send clients to server with best end-to-end performance</a:t>
            </a:r>
          </a:p>
          <a:p>
            <a:r>
              <a:rPr lang="en-US" dirty="0"/>
              <a:t>Performance depends on</a:t>
            </a:r>
          </a:p>
          <a:p>
            <a:pPr lvl="1"/>
            <a:r>
              <a:rPr lang="en-US" dirty="0"/>
              <a:t>Server load</a:t>
            </a:r>
          </a:p>
          <a:p>
            <a:pPr lvl="1"/>
            <a:r>
              <a:rPr lang="en-US" dirty="0"/>
              <a:t>Content at that server</a:t>
            </a:r>
          </a:p>
          <a:p>
            <a:pPr lvl="1"/>
            <a:r>
              <a:rPr lang="en-US" dirty="0"/>
              <a:t>Network conditions</a:t>
            </a:r>
          </a:p>
          <a:p>
            <a:pPr lvl="1"/>
            <a:endParaRPr lang="en-US" dirty="0"/>
          </a:p>
          <a:p>
            <a:r>
              <a:rPr lang="en-US" dirty="0"/>
              <a:t>Optimizing for server load</a:t>
            </a:r>
          </a:p>
          <a:p>
            <a:pPr lvl="1"/>
            <a:r>
              <a:rPr lang="en-US" dirty="0"/>
              <a:t>Load balancing, monitoring at servers</a:t>
            </a:r>
          </a:p>
          <a:p>
            <a:pPr lvl="1"/>
            <a:r>
              <a:rPr lang="en-US" dirty="0"/>
              <a:t>Generally solved</a:t>
            </a:r>
          </a:p>
        </p:txBody>
      </p:sp>
    </p:spTree>
    <p:extLst>
      <p:ext uri="{BB962C8B-B14F-4D97-AF65-F5344CB8AC3E}">
        <p14:creationId xmlns:p14="http://schemas.microsoft.com/office/powerpoint/2010/main" val="40424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296633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Motivation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CDN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b="1" dirty="0"/>
              <a:t>Prominent example: Akamai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17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Akamai case study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8839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Deployment</a:t>
            </a:r>
          </a:p>
          <a:p>
            <a:pPr lvl="1"/>
            <a:r>
              <a:rPr lang="en-US" dirty="0"/>
              <a:t>147K+ servers, 1200+ networks, 650+ cities, 92 countries</a:t>
            </a:r>
          </a:p>
          <a:p>
            <a:pPr lvl="1"/>
            <a:r>
              <a:rPr lang="en-US" dirty="0"/>
              <a:t>highly hierarchical, caching depends on popularity</a:t>
            </a:r>
          </a:p>
          <a:p>
            <a:pPr lvl="1"/>
            <a:r>
              <a:rPr lang="en-US" dirty="0"/>
              <a:t>4 </a:t>
            </a:r>
            <a:r>
              <a:rPr lang="en-US" dirty="0" err="1"/>
              <a:t>yr</a:t>
            </a:r>
            <a:r>
              <a:rPr lang="en-US" dirty="0"/>
              <a:t> depreciation of servers</a:t>
            </a:r>
          </a:p>
          <a:p>
            <a:pPr lvl="1"/>
            <a:r>
              <a:rPr lang="en-US" dirty="0"/>
              <a:t>Many servers inside ISPs, who are thrilled to have them</a:t>
            </a:r>
          </a:p>
          <a:p>
            <a:pPr lvl="1"/>
            <a:r>
              <a:rPr lang="en-US" dirty="0"/>
              <a:t>Deployed inside100 new networks in last few years</a:t>
            </a:r>
          </a:p>
          <a:p>
            <a:r>
              <a:rPr lang="en-US" dirty="0"/>
              <a:t>Customers</a:t>
            </a:r>
          </a:p>
          <a:p>
            <a:pPr lvl="1"/>
            <a:r>
              <a:rPr lang="en-US" dirty="0"/>
              <a:t>250K+ domains: all top 60 </a:t>
            </a:r>
            <a:r>
              <a:rPr lang="en-US" dirty="0" err="1"/>
              <a:t>eCommerce</a:t>
            </a:r>
            <a:r>
              <a:rPr lang="en-US" dirty="0"/>
              <a:t> sites, all top 30 M&amp;E companies, 9 of 10 top banks, 13 of top 15 auto manufacturers</a:t>
            </a:r>
          </a:p>
          <a:p>
            <a:r>
              <a:rPr lang="en-US" dirty="0"/>
              <a:t>Overall stats</a:t>
            </a:r>
          </a:p>
          <a:p>
            <a:pPr lvl="1"/>
            <a:r>
              <a:rPr lang="en-US" dirty="0"/>
              <a:t>5+ terabits/second, 30+ million hits/second, 2+ trillion deliveries/day, 100+ PB/day, 10+ million concurrent streams</a:t>
            </a:r>
          </a:p>
          <a:p>
            <a:pPr lvl="1"/>
            <a:r>
              <a:rPr lang="en-US" dirty="0"/>
              <a:t>15-30% of Web traffic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4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Somewhat old network map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t="1085" b="10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009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Akamizing</a:t>
            </a:r>
            <a:r>
              <a:rPr lang="en-US" dirty="0"/>
              <a:t>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Embedded URLs are Converted to ARLs </a:t>
            </a:r>
          </a:p>
          <a:p>
            <a:pPr marL="0" indent="0">
              <a:buNone/>
            </a:pP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&lt;html&gt; 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&lt;head&gt; 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&lt;title&gt;Welcome to </a:t>
            </a:r>
            <a:r>
              <a:rPr lang="en-US" sz="1800" dirty="0" err="1">
                <a:latin typeface="Courier New"/>
                <a:cs typeface="Courier New"/>
              </a:rPr>
              <a:t>xyz.com</a:t>
            </a:r>
            <a:r>
              <a:rPr lang="en-US" sz="1800" dirty="0">
                <a:latin typeface="Courier New"/>
                <a:cs typeface="Courier New"/>
              </a:rPr>
              <a:t>!&lt;/title&gt; 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&lt;/head&gt; 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&lt;body&gt; 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&lt;</a:t>
            </a:r>
            <a:r>
              <a:rPr lang="en-US" sz="1800" dirty="0" err="1">
                <a:latin typeface="Courier New"/>
                <a:cs typeface="Courier New"/>
              </a:rPr>
              <a:t>img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src</a:t>
            </a:r>
            <a:r>
              <a:rPr lang="en-US" sz="1800" dirty="0">
                <a:latin typeface="Courier New"/>
                <a:cs typeface="Courier New"/>
              </a:rPr>
              <a:t>=“http://</a:t>
            </a:r>
            <a:r>
              <a:rPr lang="en-US" sz="1800" dirty="0" err="1">
                <a:latin typeface="Courier New"/>
                <a:cs typeface="Courier New"/>
              </a:rPr>
              <a:t>www.xyz.com</a:t>
            </a:r>
            <a:r>
              <a:rPr lang="en-US" sz="1800" dirty="0">
                <a:latin typeface="Courier New"/>
                <a:cs typeface="Courier New"/>
              </a:rPr>
              <a:t>/logos/</a:t>
            </a:r>
            <a:r>
              <a:rPr lang="en-US" sz="1800" dirty="0" err="1">
                <a:latin typeface="Courier New"/>
                <a:cs typeface="Courier New"/>
              </a:rPr>
              <a:t>logo.gif</a:t>
            </a:r>
            <a:r>
              <a:rPr lang="en-US" sz="1800" dirty="0">
                <a:latin typeface="Courier New"/>
                <a:cs typeface="Courier New"/>
              </a:rPr>
              <a:t>”&gt; 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&lt;</a:t>
            </a:r>
            <a:r>
              <a:rPr lang="en-US" sz="1800" dirty="0" err="1">
                <a:latin typeface="Courier New"/>
                <a:cs typeface="Courier New"/>
              </a:rPr>
              <a:t>img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src</a:t>
            </a:r>
            <a:r>
              <a:rPr lang="en-US" sz="1800" dirty="0">
                <a:latin typeface="Courier New"/>
                <a:cs typeface="Courier New"/>
              </a:rPr>
              <a:t>=“http://</a:t>
            </a:r>
            <a:r>
              <a:rPr lang="en-US" sz="1800" dirty="0" err="1">
                <a:latin typeface="Courier New"/>
                <a:cs typeface="Courier New"/>
              </a:rPr>
              <a:t>www.xyz.com</a:t>
            </a:r>
            <a:r>
              <a:rPr lang="en-US" sz="1800" dirty="0">
                <a:latin typeface="Courier New"/>
                <a:cs typeface="Courier New"/>
              </a:rPr>
              <a:t>/</a:t>
            </a:r>
            <a:r>
              <a:rPr lang="en-US" sz="1800" dirty="0" err="1">
                <a:latin typeface="Courier New"/>
                <a:cs typeface="Courier New"/>
              </a:rPr>
              <a:t>jpgs</a:t>
            </a:r>
            <a:r>
              <a:rPr lang="en-US" sz="1800" dirty="0">
                <a:latin typeface="Courier New"/>
                <a:cs typeface="Courier New"/>
              </a:rPr>
              <a:t>/navbar1.jpg”&gt; 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&lt;h1&gt;Welcome to our Web site!&lt;/h1&gt;</a:t>
            </a:r>
            <a:br>
              <a:rPr lang="en-US" sz="1800" dirty="0">
                <a:latin typeface="Courier New"/>
                <a:cs typeface="Courier New"/>
              </a:rPr>
            </a:br>
            <a:r>
              <a:rPr lang="en-US" sz="1800" dirty="0">
                <a:latin typeface="Courier New"/>
                <a:cs typeface="Courier New"/>
              </a:rPr>
              <a:t>&lt;a </a:t>
            </a:r>
            <a:r>
              <a:rPr lang="en-US" sz="1800" dirty="0" err="1">
                <a:latin typeface="Courier New"/>
                <a:cs typeface="Courier New"/>
              </a:rPr>
              <a:t>href</a:t>
            </a:r>
            <a:r>
              <a:rPr lang="en-US" sz="1800" dirty="0">
                <a:latin typeface="Courier New"/>
                <a:cs typeface="Courier New"/>
              </a:rPr>
              <a:t>=“page2.html”&gt;Click here to enter&lt;/a&gt; &lt;/body&gt;</a:t>
            </a:r>
            <a:br>
              <a:rPr lang="en-US" sz="1800" dirty="0">
                <a:latin typeface="Courier New"/>
                <a:cs typeface="Courier New"/>
              </a:rPr>
            </a:br>
            <a:r>
              <a:rPr lang="en-US" sz="1800" dirty="0">
                <a:latin typeface="Courier New"/>
                <a:cs typeface="Courier New"/>
              </a:rPr>
              <a:t>&lt;/html&gt; 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61494" y="4492850"/>
            <a:ext cx="448261" cy="10672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3801" y="4880031"/>
            <a:ext cx="448261" cy="10672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742933" y="4055304"/>
            <a:ext cx="629701" cy="373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838989" y="4087320"/>
            <a:ext cx="544318" cy="768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1287" y="3841869"/>
            <a:ext cx="661719" cy="341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AK</a:t>
            </a:r>
          </a:p>
        </p:txBody>
      </p:sp>
    </p:spTree>
    <p:extLst>
      <p:ext uri="{BB962C8B-B14F-4D97-AF65-F5344CB8AC3E}">
        <p14:creationId xmlns:p14="http://schemas.microsoft.com/office/powerpoint/2010/main" val="337676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in today’s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-5" y="1600200"/>
            <a:ext cx="8794468" cy="5105400"/>
          </a:xfrm>
        </p:spPr>
        <p:txBody>
          <a:bodyPr>
            <a:normAutofit/>
          </a:bodyPr>
          <a:lstStyle/>
          <a:p>
            <a:r>
              <a:rPr lang="en-US" dirty="0"/>
              <a:t>Most flows are HTTP</a:t>
            </a:r>
          </a:p>
          <a:p>
            <a:pPr lvl="1"/>
            <a:r>
              <a:rPr lang="en-US" dirty="0"/>
              <a:t>Web is at least 52% of traffic</a:t>
            </a:r>
          </a:p>
          <a:p>
            <a:pPr lvl="1"/>
            <a:r>
              <a:rPr lang="en-US" dirty="0"/>
              <a:t>Median object size is 2.7K, average is 85K (as of 2007)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7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Serving Web Content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dirty="0"/>
              <a:t>In the beginning…</a:t>
            </a:r>
          </a:p>
          <a:p>
            <a:pPr lvl="1"/>
            <a:r>
              <a:rPr lang="en-US" dirty="0"/>
              <a:t>…there was a single server</a:t>
            </a:r>
          </a:p>
          <a:p>
            <a:pPr lvl="1"/>
            <a:r>
              <a:rPr lang="en-US" dirty="0"/>
              <a:t>Probably located in a closet</a:t>
            </a:r>
          </a:p>
          <a:p>
            <a:pPr lvl="1"/>
            <a:r>
              <a:rPr lang="en-US" dirty="0"/>
              <a:t>And it probably served blinking text</a:t>
            </a:r>
          </a:p>
          <a:p>
            <a:endParaRPr lang="en-US" dirty="0"/>
          </a:p>
          <a:p>
            <a:r>
              <a:rPr lang="en-US" dirty="0"/>
              <a:t>Issues with this model</a:t>
            </a:r>
          </a:p>
          <a:p>
            <a:pPr lvl="1"/>
            <a:r>
              <a:rPr lang="en-US" dirty="0"/>
              <a:t>Site reliability</a:t>
            </a:r>
          </a:p>
          <a:p>
            <a:pPr lvl="2"/>
            <a:r>
              <a:rPr lang="en-US" dirty="0"/>
              <a:t>Unplugging cable, hardware failure, natural disaster</a:t>
            </a:r>
          </a:p>
          <a:p>
            <a:pPr lvl="1"/>
            <a:r>
              <a:rPr lang="en-US" dirty="0"/>
              <a:t>Scalability</a:t>
            </a:r>
          </a:p>
          <a:p>
            <a:pPr lvl="2"/>
            <a:r>
              <a:rPr lang="en-US" dirty="0"/>
              <a:t>Flash crowds (aka </a:t>
            </a:r>
            <a:r>
              <a:rPr lang="en-US" dirty="0" err="1"/>
              <a:t>Slashdotting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88" y="1526075"/>
            <a:ext cx="2761611" cy="22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5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Replicated Web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dirty="0"/>
              <a:t>Use multiple servers</a:t>
            </a:r>
          </a:p>
          <a:p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Better scalability</a:t>
            </a:r>
          </a:p>
          <a:p>
            <a:pPr lvl="1"/>
            <a:r>
              <a:rPr lang="en-US" dirty="0"/>
              <a:t>Better reliability</a:t>
            </a:r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How do you decide which server to use?</a:t>
            </a:r>
          </a:p>
          <a:p>
            <a:pPr lvl="1"/>
            <a:r>
              <a:rPr lang="en-US" dirty="0"/>
              <a:t>How to do synchronize state among servers?</a:t>
            </a:r>
          </a:p>
          <a:p>
            <a:pPr lvl="1"/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rcRect t="8832" b="8832"/>
          <a:stretch>
            <a:fillRect/>
          </a:stretch>
        </p:blipFill>
        <p:spPr>
          <a:xfrm>
            <a:off x="5757188" y="1600200"/>
            <a:ext cx="3234412" cy="18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3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8839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Device that multiplexes requests</a:t>
            </a:r>
            <a:br>
              <a:rPr lang="en-US" dirty="0"/>
            </a:br>
            <a:r>
              <a:rPr lang="en-US" dirty="0"/>
              <a:t>across a collection of servers</a:t>
            </a:r>
          </a:p>
          <a:p>
            <a:pPr lvl="1"/>
            <a:r>
              <a:rPr lang="en-US" dirty="0"/>
              <a:t>All servers share one public IP</a:t>
            </a:r>
          </a:p>
          <a:p>
            <a:pPr lvl="1"/>
            <a:r>
              <a:rPr lang="en-US" dirty="0"/>
              <a:t>Balancer transparently directs requests</a:t>
            </a:r>
            <a:br>
              <a:rPr lang="en-US" dirty="0"/>
            </a:br>
            <a:r>
              <a:rPr lang="en-US" dirty="0"/>
              <a:t>to different servers</a:t>
            </a:r>
          </a:p>
          <a:p>
            <a:r>
              <a:rPr lang="en-US" dirty="0"/>
              <a:t>How should the balancer assign clients to servers?</a:t>
            </a:r>
          </a:p>
          <a:p>
            <a:pPr lvl="1"/>
            <a:r>
              <a:rPr lang="en-US" dirty="0"/>
              <a:t>Random / round-robin</a:t>
            </a:r>
          </a:p>
          <a:p>
            <a:pPr lvl="2"/>
            <a:r>
              <a:rPr lang="en-US" dirty="0"/>
              <a:t>When is this a good idea?</a:t>
            </a:r>
          </a:p>
          <a:p>
            <a:pPr lvl="1"/>
            <a:r>
              <a:rPr lang="en-US" dirty="0"/>
              <a:t>Load-based</a:t>
            </a:r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Scalability (must support traffic for n hosts)</a:t>
            </a:r>
          </a:p>
          <a:p>
            <a:pPr lvl="1"/>
            <a:r>
              <a:rPr lang="en-US" dirty="0"/>
              <a:t>State (must keep track of previous decisions)</a:t>
            </a:r>
          </a:p>
          <a:p>
            <a:pPr lvl="2"/>
            <a:r>
              <a:rPr lang="en-US" dirty="0" err="1"/>
              <a:t>RESTful</a:t>
            </a:r>
            <a:r>
              <a:rPr lang="en-US" dirty="0"/>
              <a:t> APIs reduce this limitation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rcRect t="8832" b="8832"/>
          <a:stretch>
            <a:fillRect/>
          </a:stretch>
        </p:blipFill>
        <p:spPr>
          <a:xfrm>
            <a:off x="5658026" y="1549901"/>
            <a:ext cx="3031812" cy="175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4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balancing: Are we done?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Allows scaling of hardware independent of IPs</a:t>
            </a:r>
          </a:p>
          <a:p>
            <a:pPr lvl="1"/>
            <a:r>
              <a:rPr lang="en-US" dirty="0"/>
              <a:t>Relatively easy to maintain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Expensive</a:t>
            </a:r>
          </a:p>
          <a:p>
            <a:pPr lvl="1"/>
            <a:r>
              <a:rPr lang="en-US" dirty="0"/>
              <a:t>Still a single point of failure</a:t>
            </a:r>
          </a:p>
          <a:p>
            <a:pPr lvl="1"/>
            <a:r>
              <a:rPr lang="en-US" dirty="0"/>
              <a:t>Location!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934" y="5538693"/>
            <a:ext cx="8463720" cy="811061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3739" y="5685622"/>
            <a:ext cx="8315533" cy="685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Where do we place the load balancer for Wikipedia?</a:t>
            </a:r>
          </a:p>
        </p:txBody>
      </p:sp>
    </p:spTree>
    <p:extLst>
      <p:ext uri="{BB962C8B-B14F-4D97-AF65-F5344CB8AC3E}">
        <p14:creationId xmlns:p14="http://schemas.microsoft.com/office/powerpoint/2010/main" val="388614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Popping up: HTTP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dirty="0"/>
              <a:t>For Web pages </a:t>
            </a:r>
          </a:p>
          <a:p>
            <a:pPr lvl="1"/>
            <a:r>
              <a:rPr lang="en-US" dirty="0"/>
              <a:t>RTT matters most</a:t>
            </a:r>
          </a:p>
          <a:p>
            <a:pPr lvl="1"/>
            <a:r>
              <a:rPr lang="en-US" dirty="0"/>
              <a:t>Where should the server go?</a:t>
            </a:r>
          </a:p>
          <a:p>
            <a:r>
              <a:rPr lang="en-US" dirty="0"/>
              <a:t>For video</a:t>
            </a:r>
          </a:p>
          <a:p>
            <a:pPr lvl="1"/>
            <a:r>
              <a:rPr lang="en-US" dirty="0"/>
              <a:t>Available bandwidth matters most</a:t>
            </a:r>
          </a:p>
          <a:p>
            <a:pPr lvl="1"/>
            <a:r>
              <a:rPr lang="en-US" dirty="0"/>
              <a:t>Where should the server go?</a:t>
            </a:r>
          </a:p>
          <a:p>
            <a:pPr lvl="1"/>
            <a:endParaRPr lang="en-US" dirty="0"/>
          </a:p>
          <a:p>
            <a:r>
              <a:rPr lang="en-US" dirty="0"/>
              <a:t>Is there one location that is best for everyone?</a:t>
            </a:r>
          </a:p>
        </p:txBody>
      </p:sp>
    </p:spTree>
    <p:extLst>
      <p:ext uri="{BB962C8B-B14F-4D97-AF65-F5344CB8AC3E}">
        <p14:creationId xmlns:p14="http://schemas.microsoft.com/office/powerpoint/2010/main" val="73417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placement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t="7243" b="7243"/>
          <a:stretch>
            <a:fillRect/>
          </a:stretch>
        </p:blipFill>
        <p:spPr/>
      </p:pic>
      <p:pic>
        <p:nvPicPr>
          <p:cNvPr id="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395" y="2774866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58" r="9793" b="21722"/>
          <a:stretch/>
        </p:blipFill>
        <p:spPr>
          <a:xfrm>
            <a:off x="7482052" y="3012966"/>
            <a:ext cx="610914" cy="678510"/>
          </a:xfrm>
          <a:prstGeom prst="rect">
            <a:avLst/>
          </a:prstGeom>
        </p:spPr>
      </p:pic>
      <p:pic>
        <p:nvPicPr>
          <p:cNvPr id="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26" y="3268852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8" y="3403735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7" y="145056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05" y="5295597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8413" y="4414344"/>
            <a:ext cx="2878521" cy="2302817"/>
          </a:xfrm>
          <a:prstGeom prst="rect">
            <a:avLst/>
          </a:prstGeom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49" y="5587998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97" y="5179846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04" y="6085487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70" y="4745418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14" y="5726384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5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3908 0.07407 " pathEditMode="relative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107216</TotalTime>
  <Words>1354</Words>
  <Application>Microsoft Office PowerPoint</Application>
  <PresentationFormat>On-screen Show (4:3)</PresentationFormat>
  <Paragraphs>288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-apple-system</vt:lpstr>
      <vt:lpstr>Inter</vt:lpstr>
      <vt:lpstr>Arial</vt:lpstr>
      <vt:lpstr>Calibri</vt:lpstr>
      <vt:lpstr>Courier New</vt:lpstr>
      <vt:lpstr>Tw Cen MT</vt:lpstr>
      <vt:lpstr>Wingdings</vt:lpstr>
      <vt:lpstr>Wingdings 2</vt:lpstr>
      <vt:lpstr>Median</vt:lpstr>
      <vt:lpstr>Contents Delivery Networks</vt:lpstr>
      <vt:lpstr>Outline</vt:lpstr>
      <vt:lpstr>Content in today’s Internet</vt:lpstr>
      <vt:lpstr>Evolution of Serving Web Content</vt:lpstr>
      <vt:lpstr>Replicated Web service</vt:lpstr>
      <vt:lpstr>Load Balancers</vt:lpstr>
      <vt:lpstr>Load balancing: Are we done?</vt:lpstr>
      <vt:lpstr>Popping up: HTTP performance</vt:lpstr>
      <vt:lpstr>Server placement</vt:lpstr>
      <vt:lpstr>Why speed matters?</vt:lpstr>
      <vt:lpstr>Why speed matters?</vt:lpstr>
      <vt:lpstr>Strawman solution: Web caches</vt:lpstr>
      <vt:lpstr>Outline</vt:lpstr>
      <vt:lpstr>What is a CDN?</vt:lpstr>
      <vt:lpstr>Key Components of a CDN</vt:lpstr>
      <vt:lpstr>Key CDN Components</vt:lpstr>
      <vt:lpstr>Examples of CDNs</vt:lpstr>
      <vt:lpstr>Inside a CDN</vt:lpstr>
      <vt:lpstr>Mapping clients to servers</vt:lpstr>
      <vt:lpstr>CDN redirection example</vt:lpstr>
      <vt:lpstr>Optimizing Performance</vt:lpstr>
      <vt:lpstr>Outline</vt:lpstr>
      <vt:lpstr>Akamai case study</vt:lpstr>
      <vt:lpstr>Somewhat old network map</vt:lpstr>
      <vt:lpstr>Akamizing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FNU LNU</cp:lastModifiedBy>
  <cp:revision>1015</cp:revision>
  <cp:lastPrinted>2012-08-22T04:00:45Z</cp:lastPrinted>
  <dcterms:created xsi:type="dcterms:W3CDTF">2012-01-03T02:22:46Z</dcterms:created>
  <dcterms:modified xsi:type="dcterms:W3CDTF">2021-10-30T02:50:56Z</dcterms:modified>
</cp:coreProperties>
</file>